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6" r:id="rId2"/>
    <p:sldId id="327" r:id="rId3"/>
    <p:sldId id="329" r:id="rId4"/>
    <p:sldId id="330" r:id="rId5"/>
    <p:sldId id="331" r:id="rId6"/>
    <p:sldId id="332" r:id="rId7"/>
    <p:sldId id="333" r:id="rId8"/>
    <p:sldId id="334" r:id="rId9"/>
    <p:sldId id="336" r:id="rId10"/>
    <p:sldId id="322" r:id="rId11"/>
    <p:sldId id="325" r:id="rId12"/>
    <p:sldId id="283" r:id="rId13"/>
    <p:sldId id="302" r:id="rId14"/>
    <p:sldId id="306" r:id="rId15"/>
    <p:sldId id="301" r:id="rId16"/>
    <p:sldId id="303" r:id="rId17"/>
    <p:sldId id="307" r:id="rId18"/>
    <p:sldId id="308" r:id="rId19"/>
  </p:sldIdLst>
  <p:sldSz cx="9144000" cy="6858000" type="screen4x3"/>
  <p:notesSz cx="6735763" cy="98663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4660"/>
  </p:normalViewPr>
  <p:slideViewPr>
    <p:cSldViewPr>
      <p:cViewPr varScale="1">
        <p:scale>
          <a:sx n="112" d="100"/>
          <a:sy n="112" d="100"/>
        </p:scale>
        <p:origin x="8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GB"/>
          </a:p>
        </p:txBody>
      </p:sp>
      <p:sp>
        <p:nvSpPr>
          <p:cNvPr id="2457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16644A46-8943-4016-94E9-8609A44CF50A}" type="datetimeFigureOut">
              <a:rPr lang="en-GB"/>
              <a:pPr>
                <a:defRPr/>
              </a:pPr>
              <a:t>06/09/2017</a:t>
            </a:fld>
            <a:endParaRPr lang="en-GB"/>
          </a:p>
        </p:txBody>
      </p:sp>
      <p:sp>
        <p:nvSpPr>
          <p:cNvPr id="25604"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458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GB"/>
          </a:p>
        </p:txBody>
      </p:sp>
      <p:sp>
        <p:nvSpPr>
          <p:cNvPr id="2458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7044B6AD-AE8E-472E-B2DD-86E7B00F88C7}" type="slidenum">
              <a:rPr lang="en-GB" altLang="en-US"/>
              <a:pPr>
                <a:defRPr/>
              </a:pPr>
              <a:t>‹#›</a:t>
            </a:fld>
            <a:endParaRPr lang="en-GB" altLang="en-US"/>
          </a:p>
        </p:txBody>
      </p:sp>
    </p:spTree>
    <p:extLst>
      <p:ext uri="{BB962C8B-B14F-4D97-AF65-F5344CB8AC3E}">
        <p14:creationId xmlns:p14="http://schemas.microsoft.com/office/powerpoint/2010/main" val="2712695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3FA5A5C-D505-4506-9CDE-0BB0696612B6}" type="slidenum">
              <a:rPr lang="en-GB" altLang="en-US" smtClean="0"/>
              <a:pPr>
                <a:defRPr/>
              </a:pPr>
              <a:t>1</a:t>
            </a:fld>
            <a:endParaRPr lang="en-GB" altLang="en-US"/>
          </a:p>
        </p:txBody>
      </p:sp>
    </p:spTree>
    <p:extLst>
      <p:ext uri="{BB962C8B-B14F-4D97-AF65-F5344CB8AC3E}">
        <p14:creationId xmlns:p14="http://schemas.microsoft.com/office/powerpoint/2010/main" val="301717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3FA5A5C-D505-4506-9CDE-0BB0696612B6}" type="slidenum">
              <a:rPr lang="en-GB" altLang="en-US" smtClean="0"/>
              <a:pPr>
                <a:defRPr/>
              </a:pPr>
              <a:t>2</a:t>
            </a:fld>
            <a:endParaRPr lang="en-GB" altLang="en-US"/>
          </a:p>
        </p:txBody>
      </p:sp>
    </p:spTree>
    <p:extLst>
      <p:ext uri="{BB962C8B-B14F-4D97-AF65-F5344CB8AC3E}">
        <p14:creationId xmlns:p14="http://schemas.microsoft.com/office/powerpoint/2010/main" val="358178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Understandable when we are living in such austere times. </a:t>
            </a:r>
            <a:r>
              <a:rPr lang="en-GB" sz="1200" kern="1200" dirty="0" smtClean="0">
                <a:solidFill>
                  <a:schemeClr val="tx1"/>
                </a:solidFill>
                <a:latin typeface="Calibri" pitchFamily="34" charset="0"/>
                <a:ea typeface="+mn-ea"/>
                <a:cs typeface="+mn-cs"/>
              </a:rPr>
              <a:t>decision makers have  to allocate finite and ever decreasing resources and evidence is key.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Calibri" pitchFamily="34" charset="0"/>
                <a:ea typeface="+mn-ea"/>
                <a:cs typeface="+mn-cs"/>
              </a:rPr>
              <a:t>But what</a:t>
            </a:r>
            <a:r>
              <a:rPr lang="en-GB" sz="1200" kern="1200" baseline="0" dirty="0" smtClean="0">
                <a:solidFill>
                  <a:schemeClr val="tx1"/>
                </a:solidFill>
                <a:latin typeface="Calibri" pitchFamily="34" charset="0"/>
                <a:ea typeface="+mn-ea"/>
                <a:cs typeface="+mn-cs"/>
              </a:rPr>
              <a:t> makes good evidence? Evidence based practice? Practice based evidence? </a:t>
            </a:r>
            <a:r>
              <a:rPr lang="en-GB" sz="1200" kern="1200" baseline="0" dirty="0" err="1" smtClean="0">
                <a:solidFill>
                  <a:schemeClr val="tx1"/>
                </a:solidFill>
                <a:latin typeface="Calibri" pitchFamily="34" charset="0"/>
                <a:ea typeface="+mn-ea"/>
                <a:cs typeface="+mn-cs"/>
              </a:rPr>
              <a:t>Theorietical</a:t>
            </a:r>
            <a:r>
              <a:rPr lang="en-GB" sz="1200" kern="1200" baseline="0" dirty="0" smtClean="0">
                <a:solidFill>
                  <a:schemeClr val="tx1"/>
                </a:solidFill>
                <a:latin typeface="Calibri" pitchFamily="34" charset="0"/>
                <a:ea typeface="+mn-ea"/>
                <a:cs typeface="+mn-cs"/>
              </a:rPr>
              <a:t> study? Experiential study? Research? Randomised Controlled Trials/longitudinal studies?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Calibri" pitchFamily="34" charset="0"/>
                <a:ea typeface="+mn-ea"/>
                <a:cs typeface="+mn-cs"/>
              </a:rPr>
              <a:t>So what is strong evidence? Is there a consensus around that? What would ‘good enough look like? Could we have a consensus around that?</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03FA5A5C-D505-4506-9CDE-0BB0696612B6}" type="slidenum">
              <a:rPr lang="en-GB" altLang="en-US" smtClean="0"/>
              <a:pPr>
                <a:defRPr/>
              </a:pPr>
              <a:t>3</a:t>
            </a:fld>
            <a:endParaRPr lang="en-GB" altLang="en-US"/>
          </a:p>
        </p:txBody>
      </p:sp>
    </p:spTree>
    <p:extLst>
      <p:ext uri="{BB962C8B-B14F-4D97-AF65-F5344CB8AC3E}">
        <p14:creationId xmlns:p14="http://schemas.microsoft.com/office/powerpoint/2010/main" val="392565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GB" dirty="0" smtClean="0"/>
          </a:p>
          <a:p>
            <a:endParaRPr lang="en-GB" dirty="0" smtClean="0"/>
          </a:p>
        </p:txBody>
      </p:sp>
      <p:sp>
        <p:nvSpPr>
          <p:cNvPr id="28676" name="Slide Number Placeholder 3"/>
          <p:cNvSpPr>
            <a:spLocks noGrp="1"/>
          </p:cNvSpPr>
          <p:nvPr>
            <p:ph type="sldNum" sz="quarter" idx="5"/>
          </p:nvPr>
        </p:nvSpPr>
        <p:spPr>
          <a:noFill/>
        </p:spPr>
        <p:txBody>
          <a:bodyPr/>
          <a:lstStyle/>
          <a:p>
            <a:fld id="{1F221F7B-84BC-4FF0-BDD3-AF8AE495C634}" type="slidenum">
              <a:rPr lang="en-GB" smtClean="0">
                <a:solidFill>
                  <a:srgbClr val="000000"/>
                </a:solidFill>
              </a:rPr>
              <a:pPr/>
              <a:t>4</a:t>
            </a:fld>
            <a:endParaRPr lang="en-GB" smtClean="0">
              <a:solidFill>
                <a:srgbClr val="000000"/>
              </a:solidFill>
            </a:endParaRPr>
          </a:p>
        </p:txBody>
      </p:sp>
    </p:spTree>
    <p:extLst>
      <p:ext uri="{BB962C8B-B14F-4D97-AF65-F5344CB8AC3E}">
        <p14:creationId xmlns:p14="http://schemas.microsoft.com/office/powerpoint/2010/main" val="264509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3FA5A5C-D505-4506-9CDE-0BB0696612B6}" type="slidenum">
              <a:rPr lang="en-GB" altLang="en-US" smtClean="0"/>
              <a:pPr>
                <a:defRPr/>
              </a:pPr>
              <a:t>5</a:t>
            </a:fld>
            <a:endParaRPr lang="en-GB" altLang="en-US"/>
          </a:p>
        </p:txBody>
      </p:sp>
    </p:spTree>
    <p:extLst>
      <p:ext uri="{BB962C8B-B14F-4D97-AF65-F5344CB8AC3E}">
        <p14:creationId xmlns:p14="http://schemas.microsoft.com/office/powerpoint/2010/main" val="162240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3FA5A5C-D505-4506-9CDE-0BB0696612B6}" type="slidenum">
              <a:rPr lang="en-GB" altLang="en-US" smtClean="0"/>
              <a:pPr>
                <a:defRPr/>
              </a:pPr>
              <a:t>6</a:t>
            </a:fld>
            <a:endParaRPr lang="en-GB" altLang="en-US"/>
          </a:p>
        </p:txBody>
      </p:sp>
    </p:spTree>
    <p:extLst>
      <p:ext uri="{BB962C8B-B14F-4D97-AF65-F5344CB8AC3E}">
        <p14:creationId xmlns:p14="http://schemas.microsoft.com/office/powerpoint/2010/main" val="284581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03FA5A5C-D505-4506-9CDE-0BB0696612B6}" type="slidenum">
              <a:rPr lang="en-GB" altLang="en-US" smtClean="0"/>
              <a:pPr>
                <a:defRPr/>
              </a:pPr>
              <a:t>7</a:t>
            </a:fld>
            <a:endParaRPr lang="en-GB" altLang="en-US"/>
          </a:p>
        </p:txBody>
      </p:sp>
    </p:spTree>
    <p:extLst>
      <p:ext uri="{BB962C8B-B14F-4D97-AF65-F5344CB8AC3E}">
        <p14:creationId xmlns:p14="http://schemas.microsoft.com/office/powerpoint/2010/main" val="66297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AD1CF50-D3BE-4918-BDCF-08DC4C3EA362}" type="datetimeFigureOut">
              <a:rPr lang="en-GB"/>
              <a:pPr>
                <a:defRPr/>
              </a:pPr>
              <a:t>06/09/2017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54D329B-0755-485D-8FD4-147C3B70646E}"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65C27AD-5843-404B-B397-3D1545BC9F67}" type="datetimeFigureOut">
              <a:rPr lang="en-GB"/>
              <a:pPr>
                <a:defRPr/>
              </a:pPr>
              <a:t>06/09/2017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8375B1-7039-4448-BB5A-EA2AB68DD22E}"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400864-6DD1-4953-AB0C-56FFB8E19A91}" type="datetimeFigureOut">
              <a:rPr lang="en-GB"/>
              <a:pPr>
                <a:defRPr/>
              </a:pPr>
              <a:t>06/09/2017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C62DB15-B1BE-47F6-B72F-E439B5282B37}"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88A9C3A-674C-43AF-8B07-1255C4474C1C}" type="datetimeFigureOut">
              <a:rPr lang="en-GB"/>
              <a:pPr>
                <a:defRPr/>
              </a:pPr>
              <a:t>06/09/2017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5F97AA4-9DBE-4A68-9000-91E0E6E89DFB}"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3C853C-BE52-45B6-BEBE-C05B1D1C02CD}" type="datetimeFigureOut">
              <a:rPr lang="en-GB"/>
              <a:pPr>
                <a:defRPr/>
              </a:pPr>
              <a:t>06/09/2017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CCFC95A-E91B-4AA6-B5AA-341D8ED98496}"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91D6891-28C8-4C8A-9246-6B7F2696CF7A}" type="datetimeFigureOut">
              <a:rPr lang="en-GB"/>
              <a:pPr>
                <a:defRPr/>
              </a:pPr>
              <a:t>06/09/2017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6A1B40E-177B-4FAC-8C91-14C409AA3645}"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0FE4AB1-0885-434E-8C0A-BEB85B6EA5D8}" type="datetimeFigureOut">
              <a:rPr lang="en-GB"/>
              <a:pPr>
                <a:defRPr/>
              </a:pPr>
              <a:t>06/09/2017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0F23DCA-5F7B-4103-B078-AAC25BED41D4}"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506B7BD-F347-4046-9BA2-F3CF8EAF4F1D}" type="datetimeFigureOut">
              <a:rPr lang="en-GB"/>
              <a:pPr>
                <a:defRPr/>
              </a:pPr>
              <a:t>06/09/2017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D1768DC-F135-497E-BCB0-AC6F944AE6D1}"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6084888" y="260350"/>
            <a:ext cx="2879725" cy="835025"/>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14B834BB-5B8F-4810-B7E7-36115A0FB1C1}" type="datetimeFigureOut">
              <a:rPr lang="en-GB"/>
              <a:pPr>
                <a:defRPr/>
              </a:pPr>
              <a:t>06/09/2017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108D143-CF12-40AC-9873-FD893B9F4868}"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711CE1-4710-40CC-A839-C80F2AE9AD6D}" type="datetimeFigureOut">
              <a:rPr lang="en-GB"/>
              <a:pPr>
                <a:defRPr/>
              </a:pPr>
              <a:t>06/09/2017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80D1179-2817-4E3F-8A42-572107A8CDC9}"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A5EE0C-D37A-4285-B794-9F737CAE70C2}" type="datetimeFigureOut">
              <a:rPr lang="en-GB"/>
              <a:pPr>
                <a:defRPr/>
              </a:pPr>
              <a:t>06/09/2017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83A345C-8C45-468E-8835-2AA72CA768FC}"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3795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636838"/>
            <a:ext cx="8229600" cy="3489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D533F08-CDDA-49F3-9818-9F102417E28A}" type="datetimeFigureOut">
              <a:rPr lang="en-GB"/>
              <a:pPr>
                <a:defRPr/>
              </a:pPr>
              <a:t>06/09/2017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D1307CE5-2E2B-4876-BC5C-EB9BD75C3827}" type="slidenum">
              <a:rPr lang="en-GB" altLang="en-US"/>
              <a:pPr>
                <a:defRPr/>
              </a:pPr>
              <a:t>‹#›</a:t>
            </a:fld>
            <a:endParaRPr lang="en-GB" altLang="en-US"/>
          </a:p>
        </p:txBody>
      </p:sp>
      <p:pic>
        <p:nvPicPr>
          <p:cNvPr id="1031" name="Picture 9"/>
          <p:cNvPicPr>
            <a:picLocks noChangeAspect="1" noChangeArrowheads="1"/>
          </p:cNvPicPr>
          <p:nvPr userDrawn="1"/>
        </p:nvPicPr>
        <p:blipFill>
          <a:blip r:embed="rId13">
            <a:lum bright="70000" contrast="-70000"/>
          </a:blip>
          <a:srcRect/>
          <a:stretch>
            <a:fillRect/>
          </a:stretch>
        </p:blipFill>
        <p:spPr bwMode="auto">
          <a:xfrm>
            <a:off x="250825" y="908050"/>
            <a:ext cx="5200650" cy="5561013"/>
          </a:xfrm>
          <a:prstGeom prst="rect">
            <a:avLst/>
          </a:prstGeom>
          <a:noFill/>
          <a:ln w="9525">
            <a:noFill/>
            <a:miter lim="800000"/>
            <a:headEnd/>
            <a:tailEnd/>
          </a:ln>
        </p:spPr>
      </p:pic>
      <p:pic>
        <p:nvPicPr>
          <p:cNvPr id="1032" name="Picture 2"/>
          <p:cNvPicPr>
            <a:picLocks noChangeAspect="1" noChangeArrowheads="1"/>
          </p:cNvPicPr>
          <p:nvPr userDrawn="1"/>
        </p:nvPicPr>
        <p:blipFill>
          <a:blip r:embed="rId14"/>
          <a:srcRect/>
          <a:stretch>
            <a:fillRect/>
          </a:stretch>
        </p:blipFill>
        <p:spPr bwMode="auto">
          <a:xfrm>
            <a:off x="6084888" y="260350"/>
            <a:ext cx="2879725" cy="835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83" r:id="rId7"/>
    <p:sldLayoutId id="2147483979" r:id="rId8"/>
    <p:sldLayoutId id="2147483980" r:id="rId9"/>
    <p:sldLayoutId id="2147483981" r:id="rId10"/>
    <p:sldLayoutId id="21474839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hurrock.gov.uk/sites/default/files/assets/documents/lac_report_2015.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hinklocalactpersonal.org.uk/Latest/Gathering-the-Evidence-Making-Personal-Budgets-Work-for-All-repor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052513"/>
            <a:ext cx="8229600" cy="1800225"/>
          </a:xfrm>
        </p:spPr>
        <p:txBody>
          <a:bodyPr/>
          <a:lstStyle/>
          <a:p>
            <a:r>
              <a:rPr lang="en-GB" sz="4000" b="1" smtClean="0"/>
              <a:t>BCC Practitioner’s Network Meeting</a:t>
            </a:r>
            <a:br>
              <a:rPr lang="en-GB" sz="4000" b="1" smtClean="0"/>
            </a:br>
            <a:r>
              <a:rPr lang="en-GB" sz="4000" b="1" smtClean="0"/>
              <a:t>Thursday 7</a:t>
            </a:r>
            <a:r>
              <a:rPr lang="en-GB" sz="4000" b="1" baseline="30000" smtClean="0"/>
              <a:t>th</a:t>
            </a:r>
            <a:r>
              <a:rPr lang="en-GB" sz="4000" b="1" smtClean="0"/>
              <a:t> Sept 2017</a:t>
            </a:r>
          </a:p>
        </p:txBody>
      </p:sp>
      <p:sp>
        <p:nvSpPr>
          <p:cNvPr id="3" name="Content Placeholder 2"/>
          <p:cNvSpPr>
            <a:spLocks noGrp="1"/>
          </p:cNvSpPr>
          <p:nvPr>
            <p:ph idx="1"/>
          </p:nvPr>
        </p:nvSpPr>
        <p:spPr>
          <a:xfrm>
            <a:off x="457200" y="2276475"/>
            <a:ext cx="8229600" cy="3849688"/>
          </a:xfrm>
        </p:spPr>
        <p:txBody>
          <a:bodyPr/>
          <a:lstStyle/>
          <a:p>
            <a:pPr>
              <a:buFont typeface="Arial" panose="020B0604020202020204" pitchFamily="34" charset="0"/>
              <a:buChar char="•"/>
              <a:defRPr/>
            </a:pPr>
            <a:endParaRPr lang="en-GB" dirty="0" smtClean="0"/>
          </a:p>
          <a:p>
            <a:pPr marL="0" indent="0" algn="ctr">
              <a:buFont typeface="Arial" charset="0"/>
              <a:buNone/>
              <a:defRPr/>
            </a:pPr>
            <a:endParaRPr lang="en-GB" sz="4800" b="1" dirty="0" smtClean="0"/>
          </a:p>
          <a:p>
            <a:pPr marL="0" indent="0" algn="ctr">
              <a:buFont typeface="Arial" charset="0"/>
              <a:buNone/>
              <a:defRPr/>
            </a:pPr>
            <a:r>
              <a:rPr lang="en-GB" sz="4800" b="1" dirty="0" smtClean="0"/>
              <a:t>Let’s Talk About Evidence</a:t>
            </a:r>
          </a:p>
          <a:p>
            <a:pPr marL="0" indent="0" algn="ctr">
              <a:buFont typeface="Arial" panose="020B0604020202020204" pitchFamily="34" charset="0"/>
              <a:buNone/>
              <a:defRPr/>
            </a:pPr>
            <a:endParaRPr lang="en-GB" sz="44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125538"/>
            <a:ext cx="8229600" cy="719137"/>
          </a:xfrm>
        </p:spPr>
        <p:txBody>
          <a:bodyPr/>
          <a:lstStyle/>
          <a:p>
            <a:r>
              <a:rPr lang="en-GB" sz="2800" b="1" smtClean="0"/>
              <a:t>TLAP work in this area cont...</a:t>
            </a:r>
            <a:endParaRPr lang="en-GB" sz="2800" smtClean="0"/>
          </a:p>
        </p:txBody>
      </p:sp>
      <p:sp>
        <p:nvSpPr>
          <p:cNvPr id="3" name="Content Placeholder 2"/>
          <p:cNvSpPr>
            <a:spLocks noGrp="1"/>
          </p:cNvSpPr>
          <p:nvPr>
            <p:ph idx="1"/>
          </p:nvPr>
        </p:nvSpPr>
        <p:spPr>
          <a:xfrm>
            <a:off x="457200" y="1773238"/>
            <a:ext cx="8229600" cy="4352925"/>
          </a:xfrm>
        </p:spPr>
        <p:txBody>
          <a:bodyPr/>
          <a:lstStyle/>
          <a:p>
            <a:pPr marL="0" indent="0">
              <a:buFont typeface="Wingdings" pitchFamily="2" charset="2"/>
              <a:buChar char="§"/>
              <a:defRPr/>
            </a:pPr>
            <a:r>
              <a:rPr lang="en-GB" sz="2400" dirty="0" smtClean="0"/>
              <a:t> </a:t>
            </a:r>
            <a:r>
              <a:rPr lang="en-GB" sz="2000" dirty="0" smtClean="0"/>
              <a:t>Phase 2 now being taken forward to develop a coherent, proportionate and sustainable longer term strategy for gauging the impact of personal budgets within wider personalisation context</a:t>
            </a:r>
          </a:p>
          <a:p>
            <a:pPr marL="0" indent="0">
              <a:spcBef>
                <a:spcPts val="0"/>
              </a:spcBef>
              <a:buFont typeface="Wingdings" pitchFamily="2" charset="2"/>
              <a:buChar char="§"/>
              <a:defRPr/>
            </a:pPr>
            <a:r>
              <a:rPr lang="en-GB" sz="2000" dirty="0" smtClean="0"/>
              <a:t>Working closely with NICE</a:t>
            </a:r>
          </a:p>
          <a:p>
            <a:pPr marL="0" indent="0">
              <a:spcBef>
                <a:spcPts val="0"/>
              </a:spcBef>
              <a:buFont typeface="Arial" charset="0"/>
              <a:buNone/>
              <a:defRPr/>
            </a:pPr>
            <a:endParaRPr lang="en-GB" sz="2000" dirty="0" smtClean="0"/>
          </a:p>
          <a:p>
            <a:pPr marL="0" indent="0">
              <a:spcBef>
                <a:spcPts val="0"/>
              </a:spcBef>
              <a:buFont typeface="Arial" charset="0"/>
              <a:buNone/>
              <a:defRPr/>
            </a:pPr>
            <a:r>
              <a:rPr lang="en-GB" sz="2000" dirty="0" smtClean="0"/>
              <a:t>3. </a:t>
            </a:r>
            <a:r>
              <a:rPr lang="en-GB" sz="2000" b="1" dirty="0" smtClean="0"/>
              <a:t>Developing ‘community metrics’ </a:t>
            </a:r>
            <a:r>
              <a:rPr lang="en-GB" sz="2000" dirty="0" smtClean="0"/>
              <a:t>– early stage work with Public Health England, Coalition for Collaborative Care and others</a:t>
            </a:r>
          </a:p>
          <a:p>
            <a:pPr marL="0" indent="0">
              <a:spcBef>
                <a:spcPts val="0"/>
              </a:spcBef>
              <a:buFont typeface="Arial" charset="0"/>
              <a:buNone/>
              <a:defRPr/>
            </a:pPr>
            <a:endParaRPr lang="en-GB" sz="2000" dirty="0" smtClean="0"/>
          </a:p>
          <a:p>
            <a:pPr marL="514350" indent="-514350">
              <a:buFont typeface="Arial" charset="0"/>
              <a:buNone/>
              <a:defRPr/>
            </a:pPr>
            <a:r>
              <a:rPr lang="en-GB" sz="2000" dirty="0" smtClean="0"/>
              <a:t>4. </a:t>
            </a:r>
            <a:r>
              <a:rPr lang="en-GB" sz="2000" b="1" dirty="0" smtClean="0"/>
              <a:t>And today as an opportunity to share</a:t>
            </a:r>
          </a:p>
          <a:p>
            <a:pPr marL="514350" indent="-514350">
              <a:buFont typeface="Wingdings" pitchFamily="2" charset="2"/>
              <a:buChar char="v"/>
              <a:defRPr/>
            </a:pPr>
            <a:r>
              <a:rPr lang="en-GB" sz="2000" dirty="0" smtClean="0"/>
              <a:t>Examples of innovative approaches to improving health and wellbeing</a:t>
            </a:r>
          </a:p>
          <a:p>
            <a:pPr marL="514350" indent="-514350">
              <a:buFont typeface="Wingdings" pitchFamily="2" charset="2"/>
              <a:buChar char="v"/>
              <a:defRPr/>
            </a:pPr>
            <a:r>
              <a:rPr lang="en-GB" sz="2000" dirty="0" smtClean="0"/>
              <a:t>What people are doing in the area of evidence and identify what can be done to overcome the ‘</a:t>
            </a:r>
            <a:r>
              <a:rPr lang="en-GB" sz="2000" smtClean="0"/>
              <a:t>evidence paradox’</a:t>
            </a:r>
            <a:endParaRPr lang="en-GB" sz="2000" dirty="0" smtClean="0"/>
          </a:p>
          <a:p>
            <a:pPr marL="0" indent="0">
              <a:spcBef>
                <a:spcPts val="0"/>
              </a:spcBef>
              <a:buFont typeface="Arial" charset="0"/>
              <a:buNone/>
              <a:defRPr/>
            </a:pPr>
            <a:endParaRPr lang="en-GB" sz="2000" dirty="0" smtClean="0"/>
          </a:p>
          <a:p>
            <a:pPr marL="0" indent="0">
              <a:spcBef>
                <a:spcPts val="0"/>
              </a:spcBef>
              <a:buFont typeface="Arial" charset="0"/>
              <a:buNone/>
              <a:defRPr/>
            </a:pPr>
            <a:endParaRPr lang="en-GB"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052513"/>
            <a:ext cx="8229600" cy="720725"/>
          </a:xfrm>
        </p:spPr>
        <p:txBody>
          <a:bodyPr/>
          <a:lstStyle/>
          <a:p>
            <a:r>
              <a:rPr lang="en-GB" sz="2800" b="1" smtClean="0"/>
              <a:t>Group Discussion</a:t>
            </a:r>
          </a:p>
        </p:txBody>
      </p:sp>
      <p:sp>
        <p:nvSpPr>
          <p:cNvPr id="3" name="Content Placeholder 2"/>
          <p:cNvSpPr>
            <a:spLocks noGrp="1"/>
          </p:cNvSpPr>
          <p:nvPr>
            <p:ph idx="1"/>
          </p:nvPr>
        </p:nvSpPr>
        <p:spPr>
          <a:xfrm>
            <a:off x="457200" y="1773238"/>
            <a:ext cx="8229600" cy="5084762"/>
          </a:xfrm>
        </p:spPr>
        <p:txBody>
          <a:bodyPr/>
          <a:lstStyle/>
          <a:p>
            <a:pPr marL="0" indent="0">
              <a:buFont typeface="Arial" charset="0"/>
              <a:buNone/>
              <a:defRPr/>
            </a:pPr>
            <a:r>
              <a:rPr lang="en-GB" sz="2000" dirty="0" smtClean="0"/>
              <a:t>In your groups please discuss what support would help you overcome the evidence paradox. </a:t>
            </a:r>
          </a:p>
          <a:p>
            <a:pPr>
              <a:buFont typeface="Wingdings" pitchFamily="2" charset="2"/>
              <a:buChar char="§"/>
              <a:defRPr/>
            </a:pPr>
            <a:r>
              <a:rPr lang="en-GB" sz="2000" dirty="0" smtClean="0"/>
              <a:t>You want might to consider:</a:t>
            </a:r>
          </a:p>
          <a:p>
            <a:pPr>
              <a:buFontTx/>
              <a:buChar char="-"/>
              <a:defRPr/>
            </a:pPr>
            <a:r>
              <a:rPr lang="en-GB" sz="2000" dirty="0" smtClean="0"/>
              <a:t>Scope for collaboration between groups &amp; organisations (what you can do for each other)</a:t>
            </a:r>
          </a:p>
          <a:p>
            <a:pPr>
              <a:buFontTx/>
              <a:buChar char="-"/>
              <a:defRPr/>
            </a:pPr>
            <a:r>
              <a:rPr lang="en-GB" sz="2000" dirty="0" smtClean="0"/>
              <a:t>Identify any organisations that you think could provide support (local, regional, national)</a:t>
            </a:r>
          </a:p>
          <a:p>
            <a:pPr>
              <a:buFontTx/>
              <a:buChar char="-"/>
              <a:defRPr/>
            </a:pPr>
            <a:r>
              <a:rPr lang="en-GB" sz="2000" dirty="0" smtClean="0"/>
              <a:t>Practical guidance to improve standards on collection &amp; use of evidence – would this help?</a:t>
            </a:r>
          </a:p>
          <a:p>
            <a:pPr>
              <a:buFont typeface="Wingdings" pitchFamily="2" charset="2"/>
              <a:buChar char="§"/>
              <a:defRPr/>
            </a:pPr>
            <a:r>
              <a:rPr lang="en-GB" sz="2000" dirty="0" smtClean="0"/>
              <a:t>Agree questions for the Panel (main and reserve), thinking about the ‘take </a:t>
            </a:r>
            <a:r>
              <a:rPr lang="en-GB" sz="2000" dirty="0" err="1" smtClean="0"/>
              <a:t>aways</a:t>
            </a:r>
            <a:r>
              <a:rPr lang="en-GB" sz="2000" dirty="0" smtClean="0"/>
              <a:t> and challenges’ </a:t>
            </a:r>
            <a:r>
              <a:rPr lang="en-GB" sz="2000" smtClean="0"/>
              <a:t>from earlier</a:t>
            </a:r>
          </a:p>
          <a:p>
            <a:pPr marL="0" indent="0">
              <a:buNone/>
              <a:defRPr/>
            </a:pPr>
            <a:endParaRPr lang="en-GB" sz="2000" dirty="0" smtClean="0"/>
          </a:p>
          <a:p>
            <a:pPr>
              <a:defRPr/>
            </a:pPr>
            <a:endParaRPr lang="en-GB" dirty="0" smtClean="0"/>
          </a:p>
          <a:p>
            <a:pPr>
              <a:defRPr/>
            </a:pP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9738" y="260350"/>
            <a:ext cx="8229600" cy="1655763"/>
          </a:xfrm>
        </p:spPr>
        <p:txBody>
          <a:bodyPr/>
          <a:lstStyle/>
          <a:p>
            <a:r>
              <a:rPr lang="en-GB" sz="2800" b="1" smtClean="0"/>
              <a:t/>
            </a:r>
            <a:br>
              <a:rPr lang="en-GB" sz="2800" b="1" smtClean="0"/>
            </a:br>
            <a:r>
              <a:rPr lang="en-GB" sz="2800" b="1" smtClean="0"/>
              <a:t>Annex</a:t>
            </a:r>
            <a:br>
              <a:rPr lang="en-GB" sz="2800" b="1" smtClean="0"/>
            </a:br>
            <a:r>
              <a:rPr lang="en-GB" sz="2400" b="1" smtClean="0"/>
              <a:t>A Worked Example </a:t>
            </a:r>
            <a:br>
              <a:rPr lang="en-GB" sz="2400" b="1" smtClean="0"/>
            </a:br>
            <a:r>
              <a:rPr lang="en-GB" sz="2400" b="1" smtClean="0"/>
              <a:t>Local Area Co-ordination</a:t>
            </a:r>
            <a:r>
              <a:rPr lang="en-GB" sz="1800" b="1" smtClean="0"/>
              <a:t/>
            </a:r>
            <a:br>
              <a:rPr lang="en-GB" sz="1800" b="1" smtClean="0"/>
            </a:br>
            <a:r>
              <a:rPr lang="en-GB" sz="1800" i="1" smtClean="0"/>
              <a:t>Making the  Case for Investing in Building Community Capacity with case studies from NDTi  (forthcoming from TLAP)</a:t>
            </a:r>
            <a:r>
              <a:rPr lang="en-GB" sz="2800" smtClean="0"/>
              <a:t/>
            </a:r>
            <a:br>
              <a:rPr lang="en-GB" sz="2800" smtClean="0"/>
            </a:br>
            <a:endParaRPr lang="en-GB" sz="2800" b="1" smtClean="0"/>
          </a:p>
        </p:txBody>
      </p:sp>
      <p:sp>
        <p:nvSpPr>
          <p:cNvPr id="5123" name="Content Placeholder 2"/>
          <p:cNvSpPr>
            <a:spLocks noGrp="1"/>
          </p:cNvSpPr>
          <p:nvPr>
            <p:ph idx="1"/>
          </p:nvPr>
        </p:nvSpPr>
        <p:spPr>
          <a:xfrm>
            <a:off x="457200" y="1628775"/>
            <a:ext cx="8229600" cy="4895850"/>
          </a:xfrm>
        </p:spPr>
        <p:txBody>
          <a:bodyPr/>
          <a:lstStyle/>
          <a:p>
            <a:pPr marL="0" indent="0">
              <a:buFont typeface="Arial" charset="0"/>
              <a:buNone/>
              <a:defRPr/>
            </a:pPr>
            <a:endParaRPr lang="en-GB" sz="1800" b="1" dirty="0" smtClean="0"/>
          </a:p>
          <a:p>
            <a:pPr marL="0" indent="0">
              <a:buFont typeface="Arial" charset="0"/>
              <a:buNone/>
              <a:defRPr/>
            </a:pPr>
            <a:r>
              <a:rPr lang="en-GB" sz="2400" b="1" dirty="0" smtClean="0"/>
              <a:t>What is the aim of the study?</a:t>
            </a:r>
          </a:p>
          <a:p>
            <a:pPr marL="0" indent="0">
              <a:buFont typeface="Wingdings" pitchFamily="2" charset="2"/>
              <a:buChar char="§"/>
              <a:defRPr/>
            </a:pPr>
            <a:r>
              <a:rPr lang="en-GB" sz="2000" dirty="0" smtClean="0"/>
              <a:t>To understand and quantify the social value achieved through the LAC in Thurrock for people and commissioners (Council, CCG, Fire &amp; Rescue)</a:t>
            </a:r>
          </a:p>
          <a:p>
            <a:pPr marL="0" indent="0">
              <a:buFont typeface="Arial" charset="0"/>
              <a:buNone/>
              <a:defRPr/>
            </a:pPr>
            <a:r>
              <a:rPr lang="en-GB" sz="2400" b="1" dirty="0" smtClean="0"/>
              <a:t>What type of study is it?</a:t>
            </a:r>
          </a:p>
          <a:p>
            <a:pPr marL="0" indent="0">
              <a:buFont typeface="Wingdings" pitchFamily="2" charset="2"/>
              <a:buChar char="§"/>
              <a:defRPr/>
            </a:pPr>
            <a:r>
              <a:rPr lang="en-GB" sz="2000" dirty="0" smtClean="0"/>
              <a:t>Social Return on Investment* using interviews, focus groups with people receiving support, local community groups, professionals</a:t>
            </a:r>
          </a:p>
          <a:p>
            <a:pPr marL="0" indent="0">
              <a:buFont typeface="Wingdings" pitchFamily="2" charset="2"/>
              <a:buChar char="§"/>
              <a:defRPr/>
            </a:pPr>
            <a:endParaRPr lang="en-GB" sz="2000" dirty="0" smtClean="0"/>
          </a:p>
          <a:p>
            <a:pPr marL="0" indent="0">
              <a:buFont typeface="Arial" charset="0"/>
              <a:buNone/>
              <a:defRPr/>
            </a:pPr>
            <a:r>
              <a:rPr lang="en-GB" sz="2000" dirty="0" smtClean="0"/>
              <a:t>* </a:t>
            </a:r>
            <a:r>
              <a:rPr lang="en-GB" sz="2000" i="1" dirty="0" smtClean="0"/>
              <a:t>Specific type of cost-benefit analysis which measures the social, economic and environmental value of interventions. SROI places a monetary value on outcomes including social outcomes, so that they can be compared with the investment made. As with cost-benefit analysis this results in a ratio of total benefits to total costs.</a:t>
            </a:r>
            <a:endParaRPr lang="en-GB" sz="2000" b="1" i="1" dirty="0" smtClean="0"/>
          </a:p>
          <a:p>
            <a:pPr marL="0" indent="0">
              <a:buFont typeface="Wingdings" pitchFamily="2" charset="2"/>
              <a:buChar char="§"/>
              <a:defRPr/>
            </a:pPr>
            <a:endParaRPr lang="en-GB" sz="2000" dirty="0" smtClean="0"/>
          </a:p>
          <a:p>
            <a:pPr marL="0">
              <a:buFont typeface="Arial" charset="0"/>
              <a:buNone/>
              <a:defRPr/>
            </a:pPr>
            <a:r>
              <a:rPr lang="en-GB" sz="2000" b="1" dirty="0" smtClean="0"/>
              <a:t> </a:t>
            </a:r>
            <a:endParaRPr lang="en-GB" sz="2000" dirty="0" smtClean="0"/>
          </a:p>
          <a:p>
            <a:pPr marL="0" indent="0">
              <a:buFont typeface="Arial" charset="0"/>
              <a:buNone/>
              <a:defRPr/>
            </a:pPr>
            <a:endParaRPr lang="en-GB" sz="1800" dirty="0" smtClean="0"/>
          </a:p>
          <a:p>
            <a:pPr marL="0" indent="0">
              <a:buFont typeface="Arial" charset="0"/>
              <a:buNone/>
              <a:defRPr/>
            </a:pPr>
            <a:endParaRPr lang="en-GB" sz="1800" dirty="0" smtClean="0"/>
          </a:p>
          <a:p>
            <a:pPr marL="0" indent="0">
              <a:buFont typeface="Arial" charset="0"/>
              <a:buNone/>
              <a:defRPr/>
            </a:pPr>
            <a:endParaRPr lang="en-GB" sz="1800" dirty="0" smtClean="0"/>
          </a:p>
          <a:p>
            <a:pPr marL="0" indent="0">
              <a:buFont typeface="Arial" charset="0"/>
              <a:buNone/>
              <a:defRPr/>
            </a:pPr>
            <a:endParaRPr lang="en-GB" sz="1800" dirty="0" smtClean="0"/>
          </a:p>
          <a:p>
            <a:pPr marL="0" indent="0">
              <a:buFont typeface="Arial" charset="0"/>
              <a:buNone/>
              <a:defRPr/>
            </a:pPr>
            <a:endParaRPr lang="en-GB" sz="1800" dirty="0" smtClean="0"/>
          </a:p>
          <a:p>
            <a:pPr marL="0" indent="0">
              <a:buFont typeface="Arial" charset="0"/>
              <a:buNone/>
              <a:defRPr/>
            </a:pPr>
            <a:endParaRPr lang="en-GB"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aomi.Harflett.NDTIORG\AppData\Local\Microsoft\Windows\Temporary Internet Files\Content.Outlook\B9YXI1ON\tlap infographic 2.png"/>
          <p:cNvPicPr>
            <a:picLocks noChangeAspect="1" noChangeArrowheads="1"/>
          </p:cNvPicPr>
          <p:nvPr/>
        </p:nvPicPr>
        <p:blipFill>
          <a:blip r:embed="rId2"/>
          <a:srcRect/>
          <a:stretch>
            <a:fillRect/>
          </a:stretch>
        </p:blipFill>
        <p:spPr bwMode="auto">
          <a:xfrm>
            <a:off x="755650" y="1268413"/>
            <a:ext cx="6985000"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1052513"/>
            <a:ext cx="8229600" cy="1152525"/>
          </a:xfrm>
        </p:spPr>
        <p:txBody>
          <a:bodyPr/>
          <a:lstStyle/>
          <a:p>
            <a:r>
              <a:rPr lang="en-GB" sz="2400" b="1" smtClean="0"/>
              <a:t>Worked example cont...</a:t>
            </a:r>
          </a:p>
        </p:txBody>
      </p:sp>
      <p:sp>
        <p:nvSpPr>
          <p:cNvPr id="3" name="Content Placeholder 2"/>
          <p:cNvSpPr>
            <a:spLocks noGrp="1"/>
          </p:cNvSpPr>
          <p:nvPr>
            <p:ph idx="1"/>
          </p:nvPr>
        </p:nvSpPr>
        <p:spPr>
          <a:xfrm>
            <a:off x="457200" y="2060575"/>
            <a:ext cx="8229600" cy="4065588"/>
          </a:xfrm>
        </p:spPr>
        <p:txBody>
          <a:bodyPr/>
          <a:lstStyle/>
          <a:p>
            <a:pPr marL="0" indent="0">
              <a:buFont typeface="Arial" charset="0"/>
              <a:buNone/>
              <a:defRPr/>
            </a:pPr>
            <a:r>
              <a:rPr lang="en-GB" b="1" dirty="0" smtClean="0"/>
              <a:t>What should we be aware of </a:t>
            </a:r>
          </a:p>
          <a:p>
            <a:pPr marL="0" indent="0">
              <a:buFont typeface="Wingdings" pitchFamily="2" charset="2"/>
              <a:buChar char="§"/>
              <a:defRPr/>
            </a:pPr>
            <a:r>
              <a:rPr lang="en-GB" sz="2000" dirty="0" smtClean="0"/>
              <a:t>The SROI was conducted using guidance from Social Value UK and has been submitted to and assured by Social Value UK Report Assurance service.</a:t>
            </a:r>
          </a:p>
          <a:p>
            <a:pPr marL="0" indent="0">
              <a:buFont typeface="Wingdings" pitchFamily="2" charset="2"/>
              <a:buChar char="§"/>
              <a:defRPr/>
            </a:pPr>
            <a:r>
              <a:rPr lang="en-GB" sz="2000" dirty="0" smtClean="0"/>
              <a:t>An SROI using similar methodology was conducted for Derby LAC and produced the same social value of £4 of value for every £1 invested.</a:t>
            </a:r>
          </a:p>
          <a:p>
            <a:pPr marL="0" indent="0">
              <a:buFont typeface="Wingdings" pitchFamily="2" charset="2"/>
              <a:buChar char="§"/>
              <a:defRPr/>
            </a:pPr>
            <a:r>
              <a:rPr lang="en-GB" sz="2000" dirty="0" smtClean="0"/>
              <a:t>A high proportion (82%) of the social value impact is for individuals receiving support from a Local Area Co-ordinator (based on financial proxies for reduced isolation, connecting with people, having someone to trust, self-confidence and relief from depression), and not publicly funded agencies and services.</a:t>
            </a:r>
          </a:p>
          <a:p>
            <a:pPr>
              <a:defRPr/>
            </a:pPr>
            <a:endParaRPr lang="en-GB"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20713"/>
            <a:ext cx="8229600" cy="936625"/>
          </a:xfrm>
        </p:spPr>
        <p:txBody>
          <a:bodyPr/>
          <a:lstStyle/>
          <a:p>
            <a:r>
              <a:rPr lang="en-GB" sz="2400" b="1" smtClean="0"/>
              <a:t>A Worked Example </a:t>
            </a:r>
            <a:br>
              <a:rPr lang="en-GB" sz="2400" b="1" smtClean="0"/>
            </a:br>
            <a:r>
              <a:rPr lang="en-GB" sz="2400" b="1" smtClean="0"/>
              <a:t>Local Area Co-ordination</a:t>
            </a:r>
            <a:endParaRPr lang="en-GB" sz="2400" smtClean="0"/>
          </a:p>
        </p:txBody>
      </p:sp>
      <p:sp>
        <p:nvSpPr>
          <p:cNvPr id="21507" name="Content Placeholder 2"/>
          <p:cNvSpPr>
            <a:spLocks noGrp="1"/>
          </p:cNvSpPr>
          <p:nvPr>
            <p:ph idx="1"/>
          </p:nvPr>
        </p:nvSpPr>
        <p:spPr>
          <a:xfrm>
            <a:off x="457200" y="1989138"/>
            <a:ext cx="8229600" cy="4679950"/>
          </a:xfrm>
        </p:spPr>
        <p:txBody>
          <a:bodyPr/>
          <a:lstStyle/>
          <a:p>
            <a:pPr>
              <a:buFont typeface="Arial" charset="0"/>
              <a:buNone/>
            </a:pPr>
            <a:endParaRPr lang="en-GB" sz="2000" b="1" smtClean="0"/>
          </a:p>
          <a:p>
            <a:pPr>
              <a:buFont typeface="Arial" charset="0"/>
              <a:buNone/>
            </a:pPr>
            <a:r>
              <a:rPr lang="en-GB" sz="2400" b="1" smtClean="0"/>
              <a:t>Source</a:t>
            </a:r>
            <a:endParaRPr lang="en-GB" sz="2400" smtClean="0"/>
          </a:p>
          <a:p>
            <a:pPr>
              <a:buFont typeface="Arial" charset="0"/>
              <a:buNone/>
            </a:pPr>
            <a:r>
              <a:rPr lang="en-GB" sz="2000" smtClean="0"/>
              <a:t>Marsh, H. (2015), Social Value of Local Area Coordination in Thurrock: A forecast Social Return on Investment Analysis for Adult Social Care, Thurrock Council, Westerham: Kingfishers</a:t>
            </a:r>
          </a:p>
          <a:p>
            <a:pPr>
              <a:buFont typeface="Arial" charset="0"/>
              <a:buNone/>
            </a:pPr>
            <a:endParaRPr lang="en-GB" sz="2400" b="1" smtClean="0"/>
          </a:p>
          <a:p>
            <a:pPr>
              <a:buFont typeface="Arial" charset="0"/>
              <a:buNone/>
            </a:pPr>
            <a:r>
              <a:rPr lang="en-GB" sz="2400" b="1" smtClean="0"/>
              <a:t>Summary available: </a:t>
            </a:r>
            <a:r>
              <a:rPr lang="en-GB" sz="2000" u="sng" smtClean="0">
                <a:hlinkClick r:id="rId2"/>
              </a:rPr>
              <a:t>www.thurrock.gov.u</a:t>
            </a:r>
            <a:r>
              <a:rPr lang="en-GB" sz="2400" u="sng" smtClean="0">
                <a:hlinkClick r:id="rId2"/>
              </a:rPr>
              <a:t>k/sites/default/files/assets/documents/lac_report_2015.pdf</a:t>
            </a:r>
            <a:endParaRPr lang="en-GB" sz="2400" smtClean="0"/>
          </a:p>
          <a:p>
            <a:pPr>
              <a:buFont typeface="Arial" charset="0"/>
              <a:buNone/>
            </a:pPr>
            <a:endParaRPr lang="en-GB"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92150"/>
            <a:ext cx="8229600" cy="1152525"/>
          </a:xfrm>
        </p:spPr>
        <p:txBody>
          <a:bodyPr/>
          <a:lstStyle/>
          <a:p>
            <a:r>
              <a:rPr lang="en-GB" sz="2400" b="1" smtClean="0"/>
              <a:t/>
            </a:r>
            <a:br>
              <a:rPr lang="en-GB" sz="2400" b="1" smtClean="0"/>
            </a:br>
            <a:r>
              <a:rPr lang="en-GB" sz="2400" b="1" smtClean="0"/>
              <a:t/>
            </a:r>
            <a:br>
              <a:rPr lang="en-GB" sz="2400" b="1" smtClean="0"/>
            </a:br>
            <a:r>
              <a:rPr lang="en-GB" sz="2400" b="1" smtClean="0"/>
              <a:t/>
            </a:r>
            <a:br>
              <a:rPr lang="en-GB" sz="2400" b="1" smtClean="0"/>
            </a:br>
            <a:r>
              <a:rPr lang="en-GB" sz="2400" b="1" smtClean="0"/>
              <a:t>A worked example </a:t>
            </a:r>
            <a:br>
              <a:rPr lang="en-GB" sz="2400" b="1" smtClean="0"/>
            </a:br>
            <a:r>
              <a:rPr lang="en-GB" sz="2400" b="1" smtClean="0"/>
              <a:t>Illustrative Cas</a:t>
            </a:r>
            <a:r>
              <a:rPr lang="en-GB" sz="2400" smtClean="0"/>
              <a:t>e </a:t>
            </a:r>
            <a:r>
              <a:rPr lang="en-GB" sz="2400" b="1" smtClean="0"/>
              <a:t>Studies</a:t>
            </a:r>
            <a:br>
              <a:rPr lang="en-GB" sz="2400" b="1" smtClean="0"/>
            </a:br>
            <a:r>
              <a:rPr lang="en-GB" sz="2400" b="1" smtClean="0"/>
              <a:t>Peer support</a:t>
            </a:r>
            <a:br>
              <a:rPr lang="en-GB" sz="2400" b="1" smtClean="0"/>
            </a:br>
            <a:r>
              <a:rPr lang="en-GB" b="1" smtClean="0"/>
              <a:t/>
            </a:r>
            <a:br>
              <a:rPr lang="en-GB" b="1" smtClean="0"/>
            </a:br>
            <a:endParaRPr lang="en-GB" b="1" smtClean="0"/>
          </a:p>
        </p:txBody>
      </p:sp>
      <p:sp>
        <p:nvSpPr>
          <p:cNvPr id="22531" name="Content Placeholder 2"/>
          <p:cNvSpPr>
            <a:spLocks noGrp="1"/>
          </p:cNvSpPr>
          <p:nvPr>
            <p:ph idx="1"/>
          </p:nvPr>
        </p:nvSpPr>
        <p:spPr>
          <a:xfrm>
            <a:off x="457200" y="1773238"/>
            <a:ext cx="8229600" cy="4352925"/>
          </a:xfrm>
        </p:spPr>
        <p:txBody>
          <a:bodyPr/>
          <a:lstStyle/>
          <a:p>
            <a:pPr>
              <a:buFont typeface="Wingdings" pitchFamily="2" charset="2"/>
              <a:buChar char="§"/>
            </a:pPr>
            <a:r>
              <a:rPr lang="en-GB" smtClean="0"/>
              <a:t>Fictional cases and scenarios but based on real lives</a:t>
            </a:r>
          </a:p>
          <a:p>
            <a:pPr>
              <a:buFont typeface="Wingdings" pitchFamily="2" charset="2"/>
              <a:buChar char="§"/>
            </a:pPr>
            <a:r>
              <a:rPr lang="en-GB" smtClean="0"/>
              <a:t>Using cost data from the studies in the report and published unit costs (so not made up)</a:t>
            </a:r>
          </a:p>
          <a:p>
            <a:pPr>
              <a:buFont typeface="Wingdings" pitchFamily="2" charset="2"/>
              <a:buChar char="§"/>
            </a:pPr>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84213" y="404813"/>
          <a:ext cx="7848872" cy="6048672"/>
        </p:xfrm>
        <a:graphic>
          <a:graphicData uri="http://schemas.openxmlformats.org/drawingml/2006/table">
            <a:tbl>
              <a:tblPr/>
              <a:tblGrid>
                <a:gridCol w="7848872"/>
              </a:tblGrid>
              <a:tr h="6048672">
                <a:tc>
                  <a:txBody>
                    <a:bodyPr/>
                    <a:lstStyle/>
                    <a:p>
                      <a:pPr>
                        <a:lnSpc>
                          <a:spcPct val="107000"/>
                        </a:lnSpc>
                        <a:spcAft>
                          <a:spcPts val="0"/>
                        </a:spcAft>
                      </a:pPr>
                      <a:r>
                        <a:rPr lang="en-GB" sz="1800" b="1" dirty="0">
                          <a:latin typeface="Calibri"/>
                          <a:ea typeface="Calibri"/>
                          <a:cs typeface="Times New Roman"/>
                        </a:rPr>
                        <a:t>Annie’s story</a:t>
                      </a:r>
                      <a:endParaRPr lang="en-GB" sz="1800" dirty="0">
                        <a:latin typeface="Calibri"/>
                        <a:ea typeface="Calibri"/>
                        <a:cs typeface="Times New Roman"/>
                      </a:endParaRPr>
                    </a:p>
                    <a:p>
                      <a:pPr>
                        <a:lnSpc>
                          <a:spcPct val="107000"/>
                        </a:lnSpc>
                        <a:spcAft>
                          <a:spcPts val="0"/>
                        </a:spcAft>
                      </a:pPr>
                      <a:r>
                        <a:rPr lang="en-GB" sz="1800" dirty="0">
                          <a:latin typeface="Calibri"/>
                          <a:ea typeface="Calibri"/>
                          <a:cs typeface="Times New Roman"/>
                        </a:rPr>
                        <a:t>Annie, aged 35, was diagnosed with depression in her early 20s. For several years her depression was managed in primary care by her GP. When she was 31 her brother and a close friend both died within the space of several months. Their deaths caused her to experience a breakdown which resulted in a suicide attempt. Annie was sectioned under the Mental Health Act and hospitalised in a psychiatric unit for several weeks. Since this time she has been </a:t>
                      </a:r>
                      <a:r>
                        <a:rPr lang="en-GB" sz="1800" dirty="0" smtClean="0">
                          <a:latin typeface="Calibri"/>
                          <a:ea typeface="Calibri"/>
                          <a:cs typeface="Times New Roman"/>
                        </a:rPr>
                        <a:t>receiving</a:t>
                      </a:r>
                      <a:r>
                        <a:rPr lang="en-GB" sz="1800" baseline="0" dirty="0" smtClean="0">
                          <a:latin typeface="Calibri"/>
                          <a:ea typeface="Calibri"/>
                          <a:cs typeface="Times New Roman"/>
                        </a:rPr>
                        <a:t> support from </a:t>
                      </a:r>
                      <a:r>
                        <a:rPr lang="en-GB" sz="1800" dirty="0" smtClean="0">
                          <a:latin typeface="Calibri"/>
                          <a:ea typeface="Calibri"/>
                          <a:cs typeface="Times New Roman"/>
                        </a:rPr>
                        <a:t>the </a:t>
                      </a:r>
                      <a:r>
                        <a:rPr lang="en-GB" sz="1800" dirty="0">
                          <a:latin typeface="Calibri"/>
                          <a:ea typeface="Calibri"/>
                          <a:cs typeface="Times New Roman"/>
                        </a:rPr>
                        <a:t>treatment of the Community Mental Health team, </a:t>
                      </a:r>
                      <a:r>
                        <a:rPr lang="en-GB" sz="1800" b="0" dirty="0">
                          <a:latin typeface="Calibri"/>
                          <a:ea typeface="Calibri"/>
                          <a:cs typeface="Times New Roman"/>
                        </a:rPr>
                        <a:t>but at the anniversaries of the deaths Annie finds it difficult to cope and has made further attempts at her life. On each occasion she has been hospitalised. </a:t>
                      </a:r>
                      <a:endParaRPr lang="en-GB" sz="1800" b="0" dirty="0" smtClean="0">
                        <a:latin typeface="Calibri"/>
                        <a:ea typeface="Calibri"/>
                        <a:cs typeface="Times New Roman"/>
                      </a:endParaRPr>
                    </a:p>
                    <a:p>
                      <a:pPr>
                        <a:lnSpc>
                          <a:spcPct val="107000"/>
                        </a:lnSpc>
                        <a:spcAft>
                          <a:spcPts val="0"/>
                        </a:spcAft>
                      </a:pPr>
                      <a:endParaRPr lang="en-GB" sz="1800" dirty="0">
                        <a:latin typeface="Calibri"/>
                        <a:ea typeface="Calibri"/>
                        <a:cs typeface="Times New Roman"/>
                      </a:endParaRPr>
                    </a:p>
                    <a:p>
                      <a:pPr>
                        <a:lnSpc>
                          <a:spcPct val="107000"/>
                        </a:lnSpc>
                        <a:spcAft>
                          <a:spcPts val="0"/>
                        </a:spcAft>
                      </a:pPr>
                      <a:r>
                        <a:rPr lang="en-GB" sz="1800" dirty="0">
                          <a:latin typeface="Calibri"/>
                          <a:ea typeface="Calibri"/>
                          <a:cs typeface="Times New Roman"/>
                        </a:rPr>
                        <a:t>Last year Annie’s Community Psychiatric Nurse put her in touch with a peer support service, with the intention of providing additional support around these difficult times. Annie has found that talking to someone who has lived experience of mental illness and understands what she is experiencing, and can give advice from their own experiences has been really helpful. Annie and her peer support worker talked about and agreed strategies and additional meetings around the anniversary of her brother’s death earlier this year. Although it was a very difficult time for Annie, and she still needs help from the mental health team, for the first time she got through the anniversary without being hospitalised. </a:t>
                      </a:r>
                    </a:p>
                  </a:txBody>
                  <a:tcPr marL="68580" marR="68580" marT="0" marB="0">
                    <a:lnL>
                      <a:noFill/>
                    </a:lnL>
                    <a:lnR>
                      <a:noFill/>
                    </a:lnR>
                    <a:lnT>
                      <a:noFill/>
                    </a:lnT>
                    <a:lnB>
                      <a:noFill/>
                    </a:lnB>
                    <a:solidFill>
                      <a:srgbClr val="DEEAF6"/>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709738" y="1125538"/>
          <a:ext cx="5725160" cy="2448272"/>
        </p:xfrm>
        <a:graphic>
          <a:graphicData uri="http://schemas.openxmlformats.org/drawingml/2006/table">
            <a:tbl>
              <a:tblPr/>
              <a:tblGrid>
                <a:gridCol w="5725160"/>
              </a:tblGrid>
              <a:tr h="2448272">
                <a:tc>
                  <a:txBody>
                    <a:bodyPr/>
                    <a:lstStyle/>
                    <a:p>
                      <a:pPr>
                        <a:lnSpc>
                          <a:spcPct val="107000"/>
                        </a:lnSpc>
                        <a:spcAft>
                          <a:spcPts val="0"/>
                        </a:spcAft>
                      </a:pPr>
                      <a:r>
                        <a:rPr lang="en-GB" sz="2000" b="1" dirty="0">
                          <a:latin typeface="Calibri"/>
                          <a:ea typeface="Calibri"/>
                          <a:cs typeface="Times New Roman"/>
                        </a:rPr>
                        <a:t>Costs: </a:t>
                      </a:r>
                      <a:r>
                        <a:rPr lang="en-GB" sz="2000" dirty="0">
                          <a:latin typeface="Calibri"/>
                          <a:ea typeface="Calibri"/>
                          <a:cs typeface="Times New Roman"/>
                        </a:rPr>
                        <a:t>The cost of the peer support worker providing support for Annie for a year is </a:t>
                      </a:r>
                      <a:r>
                        <a:rPr lang="en-GB" sz="2000" b="1" dirty="0">
                          <a:latin typeface="Calibri"/>
                          <a:ea typeface="Calibri"/>
                          <a:cs typeface="Times New Roman"/>
                        </a:rPr>
                        <a:t>£1,674</a:t>
                      </a:r>
                      <a:r>
                        <a:rPr lang="en-GB" sz="2000" dirty="0">
                          <a:latin typeface="Calibri"/>
                          <a:ea typeface="Calibri"/>
                          <a:cs typeface="Times New Roman"/>
                        </a:rPr>
                        <a:t> </a:t>
                      </a:r>
                    </a:p>
                    <a:p>
                      <a:pPr>
                        <a:lnSpc>
                          <a:spcPct val="107000"/>
                        </a:lnSpc>
                        <a:spcAft>
                          <a:spcPts val="0"/>
                        </a:spcAft>
                      </a:pPr>
                      <a:r>
                        <a:rPr lang="en-GB" sz="2000" b="1" dirty="0">
                          <a:latin typeface="Calibri"/>
                          <a:ea typeface="Calibri"/>
                          <a:cs typeface="Times New Roman"/>
                        </a:rPr>
                        <a:t>Benefits: </a:t>
                      </a:r>
                      <a:r>
                        <a:rPr lang="en-GB" sz="2000" dirty="0">
                          <a:latin typeface="Calibri"/>
                          <a:ea typeface="Calibri"/>
                          <a:cs typeface="Times New Roman"/>
                        </a:rPr>
                        <a:t>By preventing one hospital stay </a:t>
                      </a:r>
                      <a:r>
                        <a:rPr lang="en-GB" sz="2000" b="1" dirty="0">
                          <a:latin typeface="Calibri"/>
                          <a:ea typeface="Calibri"/>
                          <a:cs typeface="Times New Roman"/>
                        </a:rPr>
                        <a:t>£2,970</a:t>
                      </a:r>
                      <a:r>
                        <a:rPr lang="en-GB" sz="2000" dirty="0">
                          <a:latin typeface="Calibri"/>
                          <a:ea typeface="Calibri"/>
                          <a:cs typeface="Times New Roman"/>
                        </a:rPr>
                        <a:t> of NHS costs have been saved. If two hospital stays are prevented over the year </a:t>
                      </a:r>
                      <a:r>
                        <a:rPr lang="en-GB" sz="2000" b="1" dirty="0">
                          <a:latin typeface="Calibri"/>
                          <a:ea typeface="Calibri"/>
                          <a:cs typeface="Times New Roman"/>
                        </a:rPr>
                        <a:t>£5,940</a:t>
                      </a:r>
                      <a:r>
                        <a:rPr lang="en-GB" sz="2000" dirty="0">
                          <a:latin typeface="Calibri"/>
                          <a:ea typeface="Calibri"/>
                          <a:cs typeface="Times New Roman"/>
                        </a:rPr>
                        <a:t> will be saved.</a:t>
                      </a:r>
                    </a:p>
                    <a:p>
                      <a:pPr>
                        <a:lnSpc>
                          <a:spcPct val="107000"/>
                        </a:lnSpc>
                        <a:spcAft>
                          <a:spcPts val="0"/>
                        </a:spcAft>
                      </a:pPr>
                      <a:r>
                        <a:rPr lang="en-GB" sz="2000" b="1" dirty="0">
                          <a:latin typeface="Calibri"/>
                          <a:ea typeface="Calibri"/>
                          <a:cs typeface="Times New Roman"/>
                        </a:rPr>
                        <a:t>Through Annie getting support from a peer support worker there is a total net benefit of £4,266</a:t>
                      </a:r>
                      <a:endParaRPr lang="en-GB" sz="2000" dirty="0">
                        <a:latin typeface="Calibri"/>
                        <a:ea typeface="Calibri"/>
                        <a:cs typeface="Times New Roman"/>
                      </a:endParaRPr>
                    </a:p>
                  </a:txBody>
                  <a:tcPr marL="68580" marR="68580" marT="0" marB="0">
                    <a:lnL>
                      <a:noFill/>
                    </a:lnL>
                    <a:lnR>
                      <a:noFill/>
                    </a:lnR>
                    <a:lnT>
                      <a:noFill/>
                    </a:lnT>
                    <a:lnB>
                      <a:noFill/>
                    </a:lnB>
                    <a:solidFill>
                      <a:srgbClr val="BDD6EE"/>
                    </a:solidFill>
                  </a:tcPr>
                </a:tc>
              </a:tr>
            </a:tbl>
          </a:graphicData>
        </a:graphic>
      </p:graphicFrame>
      <p:graphicFrame>
        <p:nvGraphicFramePr>
          <p:cNvPr id="8" name="Table 7"/>
          <p:cNvGraphicFramePr>
            <a:graphicFrameLocks noGrp="1"/>
          </p:cNvGraphicFramePr>
          <p:nvPr/>
        </p:nvGraphicFramePr>
        <p:xfrm>
          <a:off x="1908175" y="3573463"/>
          <a:ext cx="5725160" cy="3024336"/>
        </p:xfrm>
        <a:graphic>
          <a:graphicData uri="http://schemas.openxmlformats.org/drawingml/2006/table">
            <a:tbl>
              <a:tblPr/>
              <a:tblGrid>
                <a:gridCol w="5725160"/>
              </a:tblGrid>
              <a:tr h="3024336">
                <a:tc>
                  <a:txBody>
                    <a:bodyPr/>
                    <a:lstStyle/>
                    <a:p>
                      <a:pPr>
                        <a:lnSpc>
                          <a:spcPct val="107000"/>
                        </a:lnSpc>
                        <a:spcAft>
                          <a:spcPts val="0"/>
                        </a:spcAft>
                      </a:pPr>
                      <a:r>
                        <a:rPr lang="en-GB" sz="2000" b="1" dirty="0">
                          <a:latin typeface="Calibri"/>
                          <a:ea typeface="Calibri"/>
                          <a:cs typeface="Times New Roman"/>
                        </a:rPr>
                        <a:t>Sources: </a:t>
                      </a:r>
                      <a:endParaRPr lang="en-GB" sz="2000" dirty="0">
                        <a:latin typeface="Calibri"/>
                        <a:ea typeface="Calibri"/>
                        <a:cs typeface="Times New Roman"/>
                      </a:endParaRPr>
                    </a:p>
                    <a:p>
                      <a:pPr>
                        <a:lnSpc>
                          <a:spcPct val="107000"/>
                        </a:lnSpc>
                        <a:spcAft>
                          <a:spcPts val="0"/>
                        </a:spcAft>
                      </a:pPr>
                      <a:r>
                        <a:rPr lang="en-GB" sz="2000" dirty="0">
                          <a:latin typeface="Calibri"/>
                          <a:ea typeface="Calibri"/>
                          <a:cs typeface="Times New Roman"/>
                        </a:rPr>
                        <a:t>An employed peer support worker who has a caseload of 20 people costs £33,485 including salary, on-costs and overheads. One day of acute inpatient care costs £330 (using Department of Health data) (Trachtenberg, T., Parsonage, M., Shepherd, G. and Boardman, J. (2013), Peer support in mental health care: is it good value for money? London: Centre for Mental Health).</a:t>
                      </a:r>
                    </a:p>
                  </a:txBody>
                  <a:tcPr marL="68580" marR="68580" marT="0" marB="0">
                    <a:lnL>
                      <a:noFill/>
                    </a:lnL>
                    <a:lnR>
                      <a:noFill/>
                    </a:lnR>
                    <a:lnT>
                      <a:noFill/>
                    </a:lnT>
                    <a:lnB>
                      <a:noFill/>
                    </a:lnB>
                    <a:solidFill>
                      <a:srgbClr val="9CC2E5"/>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596" y="857232"/>
            <a:ext cx="8229600" cy="1000132"/>
          </a:xfrm>
        </p:spPr>
        <p:txBody>
          <a:bodyPr/>
          <a:lstStyle/>
          <a:p>
            <a:r>
              <a:rPr lang="en-GB" b="1" dirty="0" smtClean="0"/>
              <a:t>Sector wide call to action </a:t>
            </a:r>
            <a:endParaRPr lang="en-GB" b="1" dirty="0"/>
          </a:p>
        </p:txBody>
      </p:sp>
      <p:pic>
        <p:nvPicPr>
          <p:cNvPr id="4" name="Content Placeholder 4"/>
          <p:cNvPicPr>
            <a:picLocks noGrp="1" noChangeAspect="1"/>
          </p:cNvPicPr>
          <p:nvPr>
            <p:ph sz="half" idx="1"/>
          </p:nvPr>
        </p:nvPicPr>
        <p:blipFill>
          <a:blip r:embed="rId3" cstate="print"/>
          <a:stretch>
            <a:fillRect/>
          </a:stretch>
        </p:blipFill>
        <p:spPr bwMode="auto">
          <a:xfrm>
            <a:off x="714348" y="1928802"/>
            <a:ext cx="3374122" cy="4525963"/>
          </a:xfrm>
          <a:prstGeom prst="rect">
            <a:avLst/>
          </a:prstGeom>
          <a:noFill/>
          <a:ln w="9525">
            <a:noFill/>
            <a:miter lim="800000"/>
            <a:headEnd/>
            <a:tailEnd/>
          </a:ln>
        </p:spPr>
      </p:pic>
      <p:sp>
        <p:nvSpPr>
          <p:cNvPr id="6" name="Content Placeholder 5"/>
          <p:cNvSpPr>
            <a:spLocks noGrp="1"/>
          </p:cNvSpPr>
          <p:nvPr>
            <p:ph sz="half" idx="2"/>
          </p:nvPr>
        </p:nvSpPr>
        <p:spPr>
          <a:xfrm>
            <a:off x="4357686" y="1946259"/>
            <a:ext cx="4786314" cy="3483005"/>
          </a:xfrm>
        </p:spPr>
        <p:txBody>
          <a:bodyPr/>
          <a:lstStyle/>
          <a:p>
            <a:pPr algn="ctr">
              <a:buNone/>
            </a:pPr>
            <a:r>
              <a:rPr lang="en-GB" sz="2400" b="1" dirty="0" smtClean="0"/>
              <a:t>EVIDENCE </a:t>
            </a:r>
          </a:p>
          <a:p>
            <a:pPr>
              <a:buNone/>
            </a:pPr>
            <a:r>
              <a:rPr lang="en-GB" sz="2400" dirty="0" smtClean="0"/>
              <a:t> “</a:t>
            </a:r>
            <a:r>
              <a:rPr lang="en-GB" sz="2400" b="1" dirty="0" smtClean="0"/>
              <a:t>getting smarter at improving health and  wellbeing  through empowering and  engaging communities will require a better, shared understanding of what good looks like and how to measure it.”</a:t>
            </a:r>
          </a:p>
          <a:p>
            <a:endParaRPr lang="en-GB"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Image result for prove it"/>
          <p:cNvPicPr>
            <a:picLocks noChangeAspect="1" noChangeArrowheads="1"/>
          </p:cNvPicPr>
          <p:nvPr/>
        </p:nvPicPr>
        <p:blipFill>
          <a:blip r:embed="rId3"/>
          <a:srcRect/>
          <a:stretch>
            <a:fillRect/>
          </a:stretch>
        </p:blipFill>
        <p:spPr bwMode="auto">
          <a:xfrm>
            <a:off x="827088" y="1125538"/>
            <a:ext cx="7416800" cy="491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xagon 4"/>
          <p:cNvSpPr/>
          <p:nvPr/>
        </p:nvSpPr>
        <p:spPr>
          <a:xfrm>
            <a:off x="3457575" y="1974850"/>
            <a:ext cx="2386013" cy="2097088"/>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89000">
              <a:lnSpc>
                <a:spcPct val="90000"/>
              </a:lnSpc>
              <a:spcAft>
                <a:spcPct val="35000"/>
              </a:spcAft>
              <a:defRPr/>
            </a:pPr>
            <a:endParaRPr lang="en-GB" sz="2000" dirty="0">
              <a:solidFill>
                <a:prstClr val="white"/>
              </a:solidFill>
            </a:endParaRPr>
          </a:p>
        </p:txBody>
      </p:sp>
      <p:pic>
        <p:nvPicPr>
          <p:cNvPr id="10243" name="Picture 2" descr="Image result for graphic depicting show me the money cuba gooding jr and tom cruise"/>
          <p:cNvPicPr>
            <a:picLocks noChangeAspect="1" noChangeArrowheads="1"/>
          </p:cNvPicPr>
          <p:nvPr/>
        </p:nvPicPr>
        <p:blipFill>
          <a:blip r:embed="rId3"/>
          <a:srcRect/>
          <a:stretch>
            <a:fillRect/>
          </a:stretch>
        </p:blipFill>
        <p:spPr bwMode="auto">
          <a:xfrm>
            <a:off x="395288" y="765175"/>
            <a:ext cx="2592387" cy="5384800"/>
          </a:xfrm>
          <a:prstGeom prst="rect">
            <a:avLst/>
          </a:prstGeom>
          <a:noFill/>
          <a:ln w="9525">
            <a:noFill/>
            <a:miter lim="800000"/>
            <a:headEnd/>
            <a:tailEnd/>
          </a:ln>
        </p:spPr>
      </p:pic>
      <p:pic>
        <p:nvPicPr>
          <p:cNvPr id="10244" name="Picture 4" descr="Image result for graphic depicting show me the money cuba gooding jr and tom cruise"/>
          <p:cNvPicPr>
            <a:picLocks noChangeAspect="1" noChangeArrowheads="1"/>
          </p:cNvPicPr>
          <p:nvPr/>
        </p:nvPicPr>
        <p:blipFill>
          <a:blip r:embed="rId4"/>
          <a:srcRect/>
          <a:stretch>
            <a:fillRect/>
          </a:stretch>
        </p:blipFill>
        <p:spPr bwMode="auto">
          <a:xfrm>
            <a:off x="5535613" y="2349500"/>
            <a:ext cx="3373437" cy="3527425"/>
          </a:xfrm>
          <a:prstGeom prst="rect">
            <a:avLst/>
          </a:prstGeom>
          <a:noFill/>
          <a:ln w="9525">
            <a:noFill/>
            <a:miter lim="800000"/>
            <a:headEnd/>
            <a:tailEnd/>
          </a:ln>
        </p:spPr>
      </p:pic>
      <p:sp>
        <p:nvSpPr>
          <p:cNvPr id="3" name="Rectangle 2"/>
          <p:cNvSpPr>
            <a:spLocks noRot="1" noChangeAspect="1" noMove="1" noResize="1" noEditPoints="1" noAdjustHandles="1" noChangeArrowheads="1" noChangeShapeType="1" noTextEdit="1"/>
          </p:cNvSpPr>
          <p:nvPr/>
        </p:nvSpPr>
        <p:spPr>
          <a:xfrm>
            <a:off x="4391542" y="3244334"/>
            <a:ext cx="360917" cy="369332"/>
          </a:xfrm>
          <a:prstGeom prst="rect">
            <a:avLst/>
          </a:prstGeom>
          <a:blipFill rotWithShape="0">
            <a:blip r:embed="rId5" cstate="print"/>
            <a:stretch>
              <a:fillRect/>
            </a:stretch>
          </a:blipFill>
        </p:spPr>
        <p:txBody>
          <a:bodyPr/>
          <a:lstStyle/>
          <a:p>
            <a:pPr>
              <a:defRPr/>
            </a:pPr>
            <a:r>
              <a:rPr lang="en-GB">
                <a:noFill/>
              </a:rPr>
              <a:t> </a:t>
            </a:r>
          </a:p>
        </p:txBody>
      </p:sp>
      <p:sp>
        <p:nvSpPr>
          <p:cNvPr id="10246" name="Rectangle 13"/>
          <p:cNvSpPr>
            <a:spLocks noChangeArrowheads="1"/>
          </p:cNvSpPr>
          <p:nvPr/>
        </p:nvSpPr>
        <p:spPr bwMode="auto">
          <a:xfrm>
            <a:off x="2400300" y="204788"/>
            <a:ext cx="2859088" cy="646112"/>
          </a:xfrm>
          <a:prstGeom prst="rect">
            <a:avLst/>
          </a:prstGeom>
          <a:noFill/>
          <a:ln w="9525">
            <a:noFill/>
            <a:miter lim="800000"/>
            <a:headEnd/>
            <a:tailEnd/>
          </a:ln>
        </p:spPr>
        <p:txBody>
          <a:bodyPr>
            <a:spAutoFit/>
          </a:bodyPr>
          <a:lstStyle/>
          <a:p>
            <a:endParaRPr lang="en-GB"/>
          </a:p>
          <a:p>
            <a:endParaRPr lang="en-GB"/>
          </a:p>
        </p:txBody>
      </p:sp>
      <p:pic>
        <p:nvPicPr>
          <p:cNvPr id="10247" name="Picture 8" descr="Image result for pound signs dollar signs"/>
          <p:cNvPicPr>
            <a:picLocks noChangeAspect="1" noChangeArrowheads="1"/>
          </p:cNvPicPr>
          <p:nvPr/>
        </p:nvPicPr>
        <p:blipFill>
          <a:blip r:embed="rId6"/>
          <a:srcRect/>
          <a:stretch>
            <a:fillRect/>
          </a:stretch>
        </p:blipFill>
        <p:spPr bwMode="auto">
          <a:xfrm>
            <a:off x="3203575" y="1844675"/>
            <a:ext cx="2160588" cy="44767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60350"/>
            <a:ext cx="8229600" cy="1512888"/>
          </a:xfrm>
        </p:spPr>
        <p:txBody>
          <a:bodyPr/>
          <a:lstStyle/>
          <a:p>
            <a:r>
              <a:rPr lang="en-GB" sz="3200" b="1" dirty="0" smtClean="0"/>
              <a:t/>
            </a:r>
            <a:br>
              <a:rPr lang="en-GB" sz="3200" b="1" dirty="0" smtClean="0"/>
            </a:br>
            <a:r>
              <a:rPr lang="en-GB" sz="3200" b="1" dirty="0" smtClean="0"/>
              <a:t>Evidence paradox </a:t>
            </a:r>
          </a:p>
        </p:txBody>
      </p:sp>
      <p:sp>
        <p:nvSpPr>
          <p:cNvPr id="3" name="Content Placeholder 2"/>
          <p:cNvSpPr>
            <a:spLocks noGrp="1"/>
          </p:cNvSpPr>
          <p:nvPr>
            <p:ph idx="1"/>
          </p:nvPr>
        </p:nvSpPr>
        <p:spPr>
          <a:xfrm>
            <a:off x="457200" y="1844675"/>
            <a:ext cx="8229600" cy="4281488"/>
          </a:xfrm>
        </p:spPr>
        <p:txBody>
          <a:bodyPr/>
          <a:lstStyle/>
          <a:p>
            <a:pPr>
              <a:buFont typeface="Arial" charset="0"/>
              <a:buNone/>
              <a:defRPr/>
            </a:pPr>
            <a:endParaRPr lang="en-GB" sz="2400" b="1" dirty="0" smtClean="0"/>
          </a:p>
          <a:p>
            <a:pPr>
              <a:spcBef>
                <a:spcPts val="0"/>
              </a:spcBef>
              <a:buNone/>
              <a:defRPr/>
            </a:pPr>
            <a:r>
              <a:rPr lang="en-GB" sz="2800" dirty="0" smtClean="0"/>
              <a:t>“ “stasis in the system is perpetuated by an evidence paradox whereby a lack of good data ....becomes a reason not to implement reforms which would generate that evidence. Health and local government partners need to make shared investment in a new outcomes model stack up by generating evidence and embedding reform as they go”  </a:t>
            </a:r>
            <a:r>
              <a:rPr lang="en-GB" sz="1400" dirty="0" smtClean="0"/>
              <a:t>Get Well Soon – Re-imagining Place Based Health</a:t>
            </a:r>
            <a:endParaRPr lang="en-GB"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379538"/>
            <a:ext cx="8229600" cy="906454"/>
          </a:xfrm>
        </p:spPr>
        <p:txBody>
          <a:bodyPr/>
          <a:lstStyle/>
          <a:p>
            <a:r>
              <a:rPr lang="en-GB" sz="3200" b="1" dirty="0" smtClean="0"/>
              <a:t>Take </a:t>
            </a:r>
            <a:r>
              <a:rPr lang="en-GB" sz="3200" b="1" dirty="0" err="1" smtClean="0"/>
              <a:t>aways</a:t>
            </a:r>
            <a:r>
              <a:rPr lang="en-GB" sz="3200" b="1" dirty="0" smtClean="0"/>
              <a:t>... (Challenges ?)</a:t>
            </a:r>
          </a:p>
        </p:txBody>
      </p:sp>
      <p:sp>
        <p:nvSpPr>
          <p:cNvPr id="3" name="Content Placeholder 2"/>
          <p:cNvSpPr>
            <a:spLocks noGrp="1"/>
          </p:cNvSpPr>
          <p:nvPr>
            <p:ph sz="half" idx="1"/>
          </p:nvPr>
        </p:nvSpPr>
        <p:spPr>
          <a:xfrm>
            <a:off x="457200" y="2000240"/>
            <a:ext cx="7543824" cy="4125923"/>
          </a:xfrm>
        </p:spPr>
        <p:txBody>
          <a:bodyPr/>
          <a:lstStyle/>
          <a:p>
            <a:pPr>
              <a:defRPr/>
            </a:pPr>
            <a:endParaRPr lang="en-GB" sz="2400" b="1" dirty="0" smtClean="0"/>
          </a:p>
          <a:p>
            <a:pPr>
              <a:defRPr/>
            </a:pPr>
            <a:r>
              <a:rPr lang="en-GB" b="1" dirty="0" smtClean="0"/>
              <a:t>How do we avoid the evidence trap?</a:t>
            </a:r>
          </a:p>
          <a:p>
            <a:pPr>
              <a:defRPr/>
            </a:pPr>
            <a:r>
              <a:rPr lang="en-GB" b="1" dirty="0" smtClean="0"/>
              <a:t>Where’s the evidence for the status quo?</a:t>
            </a:r>
          </a:p>
          <a:p>
            <a:pPr>
              <a:defRPr/>
            </a:pPr>
            <a:r>
              <a:rPr lang="en-GB" b="1" dirty="0" smtClean="0"/>
              <a:t>How can we develop a consensus on what good evidence is – especially around ‘good enough’</a:t>
            </a:r>
          </a:p>
          <a:p>
            <a:pPr>
              <a:defRPr/>
            </a:pPr>
            <a:r>
              <a:rPr lang="en-GB" b="1" dirty="0" smtClean="0"/>
              <a:t>And then how can we ensure that evidence is used to inform decision-making?</a:t>
            </a:r>
          </a:p>
          <a:p>
            <a:pPr>
              <a:defRPr/>
            </a:pPr>
            <a:endParaRPr lang="en-GB" b="1" dirty="0" smtClean="0"/>
          </a:p>
          <a:p>
            <a:pPr>
              <a:buFont typeface="Arial" charset="0"/>
              <a:buNone/>
              <a:defRPr/>
            </a:pPr>
            <a:endParaRPr lang="en-GB" sz="2400" b="1" dirty="0" smtClean="0"/>
          </a:p>
          <a:p>
            <a:pPr>
              <a:buFont typeface="Arial" charset="0"/>
              <a:buNone/>
              <a:defRPr/>
            </a:pPr>
            <a:endParaRPr lang="en-GB" sz="24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14346" y="1214422"/>
            <a:ext cx="8229600" cy="1143000"/>
          </a:xfrm>
        </p:spPr>
        <p:txBody>
          <a:bodyPr/>
          <a:lstStyle/>
          <a:p>
            <a:r>
              <a:rPr lang="en-GB" sz="3200" b="1" dirty="0" smtClean="0"/>
              <a:t/>
            </a:r>
            <a:br>
              <a:rPr lang="en-GB" sz="3200" b="1" dirty="0" smtClean="0"/>
            </a:br>
            <a:endParaRPr lang="en-GB" sz="3200" b="1" dirty="0" smtClean="0"/>
          </a:p>
        </p:txBody>
      </p:sp>
      <p:sp>
        <p:nvSpPr>
          <p:cNvPr id="3" name="Content Placeholder 2"/>
          <p:cNvSpPr>
            <a:spLocks noGrp="1"/>
          </p:cNvSpPr>
          <p:nvPr>
            <p:ph idx="1"/>
          </p:nvPr>
        </p:nvSpPr>
        <p:spPr/>
        <p:txBody>
          <a:bodyPr/>
          <a:lstStyle/>
          <a:p>
            <a:pPr>
              <a:defRPr/>
            </a:pPr>
            <a:endParaRPr lang="en-GB" sz="2400" b="1" dirty="0" smtClean="0"/>
          </a:p>
          <a:p>
            <a:pPr>
              <a:buNone/>
              <a:defRPr/>
            </a:pPr>
            <a:endParaRPr lang="en-GB" sz="2400" b="1" dirty="0" smtClean="0"/>
          </a:p>
          <a:p>
            <a:pPr>
              <a:buNone/>
              <a:defRPr/>
            </a:pPr>
            <a:endParaRPr lang="en-GB" sz="2400" b="1" dirty="0" smtClean="0"/>
          </a:p>
          <a:p>
            <a:pPr>
              <a:buNone/>
              <a:defRPr/>
            </a:pPr>
            <a:endParaRPr lang="en-GB" sz="2400" b="1" dirty="0" smtClean="0"/>
          </a:p>
          <a:p>
            <a:pPr>
              <a:buNone/>
              <a:defRPr/>
            </a:pPr>
            <a:endParaRPr lang="en-GB" sz="2400" i="1" dirty="0" smtClean="0"/>
          </a:p>
          <a:p>
            <a:pPr algn="ctr">
              <a:buNone/>
              <a:defRPr/>
            </a:pPr>
            <a:r>
              <a:rPr lang="en-GB" i="1" dirty="0" smtClean="0"/>
              <a:t>“Not everything that can be counted counts and not everything that counts can be counted</a:t>
            </a:r>
            <a:r>
              <a:rPr lang="en-GB" dirty="0" smtClean="0"/>
              <a:t>.” </a:t>
            </a:r>
            <a:r>
              <a:rPr lang="en-GB" sz="2400" dirty="0" smtClean="0"/>
              <a:t> Einstein</a:t>
            </a:r>
          </a:p>
          <a:p>
            <a:pPr>
              <a:buNone/>
              <a:defRPr/>
            </a:pPr>
            <a:endParaRPr lang="en-GB" sz="2400" b="1" dirty="0" smtClean="0"/>
          </a:p>
        </p:txBody>
      </p:sp>
      <p:pic>
        <p:nvPicPr>
          <p:cNvPr id="5" name="Content Placeholder 4" descr="Albert-Einstein-photo.jpg"/>
          <p:cNvPicPr>
            <a:picLocks noGrp="1" noChangeAspect="1"/>
          </p:cNvPicPr>
          <p:nvPr>
            <p:ph sz="half" idx="4294967295"/>
          </p:nvPr>
        </p:nvPicPr>
        <p:blipFill>
          <a:blip r:embed="rId3"/>
          <a:stretch>
            <a:fillRect/>
          </a:stretch>
        </p:blipFill>
        <p:spPr>
          <a:xfrm>
            <a:off x="2786050" y="1142984"/>
            <a:ext cx="3571900" cy="304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379538"/>
            <a:ext cx="8229600" cy="754062"/>
          </a:xfrm>
        </p:spPr>
        <p:txBody>
          <a:bodyPr/>
          <a:lstStyle/>
          <a:p>
            <a:r>
              <a:rPr lang="en-GB" b="1" smtClean="0"/>
              <a:t>TLAP work in this area</a:t>
            </a:r>
          </a:p>
        </p:txBody>
      </p:sp>
      <p:sp>
        <p:nvSpPr>
          <p:cNvPr id="3" name="Content Placeholder 2"/>
          <p:cNvSpPr>
            <a:spLocks noGrp="1"/>
          </p:cNvSpPr>
          <p:nvPr>
            <p:ph idx="1"/>
          </p:nvPr>
        </p:nvSpPr>
        <p:spPr>
          <a:xfrm>
            <a:off x="457200" y="2205038"/>
            <a:ext cx="8229600" cy="4103687"/>
          </a:xfrm>
        </p:spPr>
        <p:txBody>
          <a:bodyPr/>
          <a:lstStyle/>
          <a:p>
            <a:pPr marL="0">
              <a:buFont typeface="Arial" charset="0"/>
              <a:buNone/>
              <a:defRPr/>
            </a:pPr>
            <a:r>
              <a:rPr lang="en-GB" sz="2800" dirty="0" smtClean="0"/>
              <a:t>1</a:t>
            </a:r>
            <a:r>
              <a:rPr lang="en-GB" sz="2800" b="1" dirty="0" smtClean="0"/>
              <a:t>) Making the  Case for Investing in Building Community Capacity </a:t>
            </a:r>
            <a:r>
              <a:rPr lang="en-GB" sz="2800" dirty="0" smtClean="0"/>
              <a:t>with case studies from </a:t>
            </a:r>
            <a:r>
              <a:rPr lang="en-GB" sz="2800" dirty="0" err="1" smtClean="0"/>
              <a:t>NDTi</a:t>
            </a:r>
            <a:r>
              <a:rPr lang="en-GB" sz="2800" dirty="0" smtClean="0"/>
              <a:t>  (forthcoming from TLAP)</a:t>
            </a:r>
            <a:br>
              <a:rPr lang="en-GB" sz="2800" dirty="0" smtClean="0"/>
            </a:br>
            <a:r>
              <a:rPr lang="en-GB" sz="2800" dirty="0" smtClean="0"/>
              <a:t>Two forms of case study:</a:t>
            </a:r>
          </a:p>
          <a:p>
            <a:pPr marL="400050" lvl="1">
              <a:buFont typeface="Wingdings" pitchFamily="2" charset="2"/>
              <a:buChar char="v"/>
              <a:defRPr/>
            </a:pPr>
            <a:r>
              <a:rPr lang="en-GB" sz="2400" dirty="0" smtClean="0"/>
              <a:t>Case studies of particularly approaches e.g. Local Area Coordination with emphasis on economic benefit</a:t>
            </a:r>
          </a:p>
          <a:p>
            <a:pPr>
              <a:buFont typeface="Wingdings" pitchFamily="2" charset="2"/>
              <a:buChar char="v"/>
              <a:defRPr/>
            </a:pPr>
            <a:r>
              <a:rPr lang="en-GB" sz="2400" dirty="0" smtClean="0"/>
              <a:t>Fictional cases and scenarios but based on real lives and published cost data</a:t>
            </a:r>
          </a:p>
          <a:p>
            <a:pPr marL="400050" lvl="1">
              <a:buFont typeface="Wingdings" pitchFamily="2" charset="2"/>
              <a:buChar char="v"/>
              <a:defRPr/>
            </a:pPr>
            <a:endParaRPr lang="en-GB" sz="2400" dirty="0" smtClean="0"/>
          </a:p>
          <a:p>
            <a:pPr marL="0">
              <a:buFont typeface="Wingdings" pitchFamily="2" charset="2"/>
              <a:buChar char="§"/>
              <a:defRPr/>
            </a:pPr>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836613"/>
            <a:ext cx="8229600" cy="863600"/>
          </a:xfrm>
        </p:spPr>
        <p:txBody>
          <a:bodyPr/>
          <a:lstStyle/>
          <a:p>
            <a:r>
              <a:rPr lang="en-GB" sz="2800" b="1" smtClean="0"/>
              <a:t>TLAP work in this area cont...</a:t>
            </a:r>
            <a:endParaRPr lang="en-GB" sz="2800" smtClean="0"/>
          </a:p>
        </p:txBody>
      </p:sp>
      <p:sp>
        <p:nvSpPr>
          <p:cNvPr id="3" name="Content Placeholder 2"/>
          <p:cNvSpPr>
            <a:spLocks noGrp="1"/>
          </p:cNvSpPr>
          <p:nvPr>
            <p:ph idx="1"/>
          </p:nvPr>
        </p:nvSpPr>
        <p:spPr>
          <a:xfrm>
            <a:off x="457200" y="1412875"/>
            <a:ext cx="8229600" cy="5256213"/>
          </a:xfrm>
        </p:spPr>
        <p:txBody>
          <a:bodyPr/>
          <a:lstStyle/>
          <a:p>
            <a:pPr>
              <a:buFont typeface="Arial" charset="0"/>
              <a:buNone/>
              <a:defRPr/>
            </a:pPr>
            <a:r>
              <a:rPr lang="en-GB" sz="2400" dirty="0" smtClean="0"/>
              <a:t>2. </a:t>
            </a:r>
            <a:r>
              <a:rPr lang="en-GB" sz="2400" b="1" dirty="0" smtClean="0"/>
              <a:t>Gathering the Evidence: </a:t>
            </a:r>
            <a:r>
              <a:rPr lang="en-GB" sz="2400" b="1" i="1" dirty="0" smtClean="0"/>
              <a:t>Making Personal Budgets Work for all (</a:t>
            </a:r>
            <a:r>
              <a:rPr lang="en-GB" sz="2400" b="1" dirty="0" smtClean="0"/>
              <a:t>TLAP</a:t>
            </a:r>
            <a:r>
              <a:rPr lang="en-GB" sz="2400" b="1" i="1" dirty="0" smtClean="0"/>
              <a:t>, </a:t>
            </a:r>
            <a:r>
              <a:rPr lang="en-GB" sz="2400" b="1" dirty="0" smtClean="0"/>
              <a:t>July 2017</a:t>
            </a:r>
            <a:r>
              <a:rPr lang="en-GB" sz="2400" b="1" i="1" dirty="0" smtClean="0"/>
              <a:t>)</a:t>
            </a:r>
          </a:p>
          <a:p>
            <a:pPr>
              <a:buFont typeface="Wingdings" pitchFamily="2" charset="2"/>
              <a:buChar char="§"/>
              <a:defRPr/>
            </a:pPr>
            <a:r>
              <a:rPr lang="en-GB" sz="2000" dirty="0" smtClean="0"/>
              <a:t>Response to National Audit Office report </a:t>
            </a:r>
            <a:r>
              <a:rPr lang="en-GB" sz="2000" i="1" dirty="0" smtClean="0"/>
              <a:t>Personalised Commissioning in Adult Social Care </a:t>
            </a:r>
            <a:r>
              <a:rPr lang="en-GB" sz="2000" dirty="0" smtClean="0"/>
              <a:t>saying there is a lack of coherent evidence for impact of personal budgets</a:t>
            </a:r>
          </a:p>
          <a:p>
            <a:pPr marL="0" indent="0">
              <a:buFont typeface="Arial" charset="0"/>
              <a:buNone/>
              <a:defRPr/>
            </a:pPr>
            <a:r>
              <a:rPr lang="en-GB" sz="2000" i="1" dirty="0" smtClean="0">
                <a:hlinkClick r:id="rId2"/>
              </a:rPr>
              <a:t>https://www.thinklocalactpersonal.org.uk/Latest/Gathering-the-Evidence-Making-Personal-Budgets-Work-for-All-report/</a:t>
            </a:r>
            <a:endParaRPr lang="en-GB" sz="2000" i="1" dirty="0" smtClean="0"/>
          </a:p>
          <a:p>
            <a:pPr>
              <a:buFont typeface="Wingdings" pitchFamily="2" charset="2"/>
              <a:buChar char="§"/>
              <a:defRPr/>
            </a:pPr>
            <a:r>
              <a:rPr lang="en-GB" sz="2000" dirty="0" smtClean="0"/>
              <a:t>Report charts direction for improving the evidence base with three key principles</a:t>
            </a:r>
          </a:p>
          <a:p>
            <a:pPr lvl="1">
              <a:buFont typeface="Wingdings" pitchFamily="2" charset="2"/>
              <a:buChar char="v"/>
              <a:defRPr/>
            </a:pPr>
            <a:r>
              <a:rPr lang="en-GB" sz="2000" dirty="0" smtClean="0"/>
              <a:t>What counts as evidence should start with what people with lived experience and carers say matters most to them</a:t>
            </a:r>
          </a:p>
          <a:p>
            <a:pPr lvl="1">
              <a:buFont typeface="Wingdings" pitchFamily="2" charset="2"/>
              <a:buChar char="v"/>
              <a:defRPr/>
            </a:pPr>
            <a:r>
              <a:rPr lang="en-GB" sz="2000" dirty="0" smtClean="0"/>
              <a:t>Recognising that people do not live their lives in separate compartments and the search for evidence should mirror this</a:t>
            </a:r>
          </a:p>
          <a:p>
            <a:pPr lvl="1">
              <a:buFont typeface="Wingdings" pitchFamily="2" charset="2"/>
              <a:buChar char="v"/>
              <a:defRPr/>
            </a:pPr>
            <a:r>
              <a:rPr lang="en-GB" sz="2000" dirty="0" smtClean="0"/>
              <a:t>That personal budgets can only be understood as part of wider personalisation and system change</a:t>
            </a:r>
          </a:p>
          <a:p>
            <a:pPr>
              <a:buFont typeface="Arial" charset="0"/>
              <a:buNone/>
              <a:defRPr/>
            </a:pPr>
            <a:endParaRPr lang="en-GB" dirty="0" smtClean="0"/>
          </a:p>
          <a:p>
            <a:pPr>
              <a:buFont typeface="Arial" charset="0"/>
              <a:buNone/>
              <a:defRPr/>
            </a:pPr>
            <a:endParaRPr lang="en-GB" dirty="0"/>
          </a:p>
        </p:txBody>
      </p:sp>
    </p:spTree>
    <p:extLst>
      <p:ext uri="{BB962C8B-B14F-4D97-AF65-F5344CB8AC3E}">
        <p14:creationId xmlns:p14="http://schemas.microsoft.com/office/powerpoint/2010/main" val="4088858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1315</Words>
  <Application>Microsoft Office PowerPoint</Application>
  <PresentationFormat>On-screen Show (4:3)</PresentationFormat>
  <Paragraphs>105</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 Theme</vt:lpstr>
      <vt:lpstr>BCC Practitioner’s Network Meeting Thursday 7th Sept 2017</vt:lpstr>
      <vt:lpstr>Sector wide call to action </vt:lpstr>
      <vt:lpstr>PowerPoint Presentation</vt:lpstr>
      <vt:lpstr>PowerPoint Presentation</vt:lpstr>
      <vt:lpstr> Evidence paradox </vt:lpstr>
      <vt:lpstr>Take aways... (Challenges ?)</vt:lpstr>
      <vt:lpstr> </vt:lpstr>
      <vt:lpstr>TLAP work in this area</vt:lpstr>
      <vt:lpstr>TLAP work in this area cont...</vt:lpstr>
      <vt:lpstr>TLAP work in this area cont...</vt:lpstr>
      <vt:lpstr>Group Discussion</vt:lpstr>
      <vt:lpstr> Annex A Worked Example  Local Area Co-ordination Making the  Case for Investing in Building Community Capacity with case studies from NDTi  (forthcoming from TLAP) </vt:lpstr>
      <vt:lpstr>PowerPoint Presentation</vt:lpstr>
      <vt:lpstr>Worked example cont...</vt:lpstr>
      <vt:lpstr>A Worked Example  Local Area Co-ordination</vt:lpstr>
      <vt:lpstr>   A worked example  Illustrative Case Studies Peer support  </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Caroline Speirs</cp:lastModifiedBy>
  <cp:revision>133</cp:revision>
  <cp:lastPrinted>2017-05-17T15:38:48Z</cp:lastPrinted>
  <dcterms:created xsi:type="dcterms:W3CDTF">2011-04-05T15:15:31Z</dcterms:created>
  <dcterms:modified xsi:type="dcterms:W3CDTF">2017-09-06T08:29:54Z</dcterms:modified>
</cp:coreProperties>
</file>