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2" r:id="rId3"/>
    <p:sldId id="259" r:id="rId4"/>
    <p:sldId id="300" r:id="rId5"/>
    <p:sldId id="299" r:id="rId6"/>
    <p:sldId id="278" r:id="rId7"/>
    <p:sldId id="261" r:id="rId8"/>
    <p:sldId id="279" r:id="rId9"/>
    <p:sldId id="268" r:id="rId10"/>
    <p:sldId id="291" r:id="rId11"/>
    <p:sldId id="292" r:id="rId12"/>
    <p:sldId id="30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596" cy="1927226"/>
          </a:xfrm>
        </p:spPr>
        <p:txBody>
          <a:bodyPr anchor="b"/>
          <a:lstStyle>
            <a:lvl1pPr>
              <a:defRPr sz="5400" cap="all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685800" y="3505196"/>
            <a:ext cx="6400800" cy="1752603"/>
          </a:xfrm>
        </p:spPr>
        <p:txBody>
          <a:bodyPr/>
          <a:lstStyle>
            <a:lvl1pPr marL="0" indent="0">
              <a:buNone/>
              <a:defRPr>
                <a:solidFill>
                  <a:srgbClr val="57576E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656BF2-9811-447C-8D20-633CB1BDBD7A}" type="datetime1">
              <a:rPr lang="en-GB"/>
              <a:pPr lvl="0"/>
              <a:t>16/03/2017</a:t>
            </a:fld>
            <a:endParaRPr lang="en-GB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5F4B6E-76C1-489B-88CD-44B7FA42FA88}" type="slidenum">
              <a:t>‹#›</a:t>
            </a:fld>
            <a:endParaRPr lang="en-GB" dirty="0"/>
          </a:p>
        </p:txBody>
      </p:sp>
      <p:cxnSp>
        <p:nvCxnSpPr>
          <p:cNvPr id="7" name="Straight Connector 7"/>
          <p:cNvCxnSpPr/>
          <p:nvPr/>
        </p:nvCxnSpPr>
        <p:spPr>
          <a:xfrm>
            <a:off x="685800" y="3398523"/>
            <a:ext cx="7848596" cy="1581"/>
          </a:xfrm>
          <a:prstGeom prst="straightConnector1">
            <a:avLst/>
          </a:prstGeom>
          <a:noFill/>
          <a:ln w="19046">
            <a:solidFill>
              <a:srgbClr val="D2533C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339945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FBF153-872B-4EB8-B385-FDF1A42E4EBF}" type="datetime1">
              <a:rPr lang="en-GB"/>
              <a:pPr lvl="0"/>
              <a:t>16/03/2017</a:t>
            </a:fld>
            <a:endParaRPr lang="en-GB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267457-1754-45B0-8C50-4DF9AABFB724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409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609603"/>
            <a:ext cx="2057400" cy="5867403"/>
          </a:xfrm>
        </p:spPr>
        <p:txBody>
          <a:bodyPr vert="eaVert" anchor="b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609603"/>
            <a:ext cx="6019796" cy="586740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CA4EE5-6526-492B-8301-0E42518B1E99}" type="datetime1">
              <a:rPr lang="en-GB"/>
              <a:pPr lvl="0"/>
              <a:t>16/03/2017</a:t>
            </a:fld>
            <a:endParaRPr lang="en-GB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04B7C3-83EC-42BA-BA27-259B5AAA3929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6464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07DAE3-29BA-4136-842C-7B382B48259E}" type="datetime1">
              <a:rPr lang="en-GB"/>
              <a:pPr lvl="0"/>
              <a:t>16/03/2017</a:t>
            </a:fld>
            <a:endParaRPr lang="en-GB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4B4F88-5B16-4A26-84B7-8A4604F9C789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353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D2533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2362196"/>
            <a:ext cx="7772400" cy="2200274"/>
          </a:xfrm>
        </p:spPr>
        <p:txBody>
          <a:bodyPr anchor="b"/>
          <a:lstStyle>
            <a:lvl1pPr>
              <a:defRPr sz="4800" cap="all">
                <a:solidFill>
                  <a:srgbClr val="F3F2DC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4626864"/>
            <a:ext cx="7772400" cy="1500182"/>
          </a:xfrm>
        </p:spPr>
        <p:txBody>
          <a:bodyPr/>
          <a:lstStyle>
            <a:lvl1pPr marL="0" indent="0">
              <a:buNone/>
              <a:defRPr>
                <a:solidFill>
                  <a:srgbClr val="F3F2DC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C2C4E8-CD5D-4B9A-BEBA-566CA427A28A}" type="datetime1">
              <a:rPr lang="en-GB"/>
              <a:pPr lvl="0"/>
              <a:t>16/03/2017</a:t>
            </a:fld>
            <a:endParaRPr lang="en-GB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FFB838-5F46-45F6-8C7B-6EC0C423CD18}" type="slidenum"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596" cy="1591"/>
          </a:xfrm>
          <a:prstGeom prst="straightConnector1">
            <a:avLst/>
          </a:prstGeom>
          <a:noFill/>
          <a:ln w="19046">
            <a:solidFill>
              <a:srgbClr val="F3F2DC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160193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73352"/>
            <a:ext cx="4038603" cy="4718303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73352"/>
            <a:ext cx="4038603" cy="4718303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9B499F-BCDF-468C-AC6E-3AD787263844}" type="datetime1">
              <a:rPr lang="en-GB"/>
              <a:pPr lvl="0"/>
              <a:t>16/03/2017</a:t>
            </a:fld>
            <a:endParaRPr lang="en-GB" dirty="0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886B89-7477-48CC-A09E-67C4F13E0E27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21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76396"/>
            <a:ext cx="3931920" cy="639759"/>
          </a:xfrm>
        </p:spPr>
        <p:txBody>
          <a:bodyPr anchor="ctr" anchorCtr="1"/>
          <a:lstStyle>
            <a:lvl1pPr marL="0" indent="0" algn="ctr">
              <a:spcBef>
                <a:spcPts val="500"/>
              </a:spcBef>
              <a:buNone/>
              <a:defRPr sz="2000">
                <a:solidFill>
                  <a:srgbClr val="D2533C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438403"/>
            <a:ext cx="3931920" cy="395128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754880" y="1676396"/>
            <a:ext cx="3931920" cy="639759"/>
          </a:xfrm>
        </p:spPr>
        <p:txBody>
          <a:bodyPr anchor="ctr" anchorCtr="1"/>
          <a:lstStyle>
            <a:lvl1pPr marL="0" indent="0" algn="ctr">
              <a:spcBef>
                <a:spcPts val="500"/>
              </a:spcBef>
              <a:buNone/>
              <a:defRPr sz="2000">
                <a:solidFill>
                  <a:srgbClr val="D2533C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754880" y="2438403"/>
            <a:ext cx="3931920" cy="395128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C21089-BF8C-4EBC-BF90-2DD8BC8106BA}" type="datetime1">
              <a:rPr lang="en-GB"/>
              <a:pPr lvl="0"/>
              <a:t>16/03/2017</a:t>
            </a:fld>
            <a:endParaRPr lang="en-GB" dirty="0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D1070F-480A-4E0C-9CF2-8B4AB8156461}" type="slidenum">
              <a:t>‹#›</a:t>
            </a:fld>
            <a:endParaRPr lang="en-GB" dirty="0"/>
          </a:p>
        </p:txBody>
      </p:sp>
      <p:cxnSp>
        <p:nvCxnSpPr>
          <p:cNvPr id="10" name="Straight Connector 10"/>
          <p:cNvCxnSpPr/>
          <p:nvPr/>
        </p:nvCxnSpPr>
        <p:spPr>
          <a:xfrm rot="5400013">
            <a:off x="2217813" y="4045826"/>
            <a:ext cx="4709160" cy="787"/>
          </a:xfrm>
          <a:prstGeom prst="straightConnector1">
            <a:avLst/>
          </a:prstGeom>
          <a:noFill/>
          <a:ln w="19046">
            <a:solidFill>
              <a:srgbClr val="D2533C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21124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E4AF54-D3EF-4E2A-AC49-5E18794EBDB4}" type="datetime1">
              <a:rPr lang="en-GB"/>
              <a:pPr lvl="0"/>
              <a:t>16/03/2017</a:t>
            </a:fld>
            <a:endParaRPr lang="en-GB" dirty="0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5BE400-37D7-4929-A747-613540E41B4D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0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9D36FA-6A28-4419-82FA-719354FC2BC9}" type="datetime1">
              <a:rPr lang="en-GB"/>
              <a:pPr lvl="0"/>
              <a:t>16/03/2017</a:t>
            </a:fld>
            <a:endParaRPr lang="en-GB" dirty="0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F98066-FDB3-4B2D-B10B-6427BE613658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2135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spcBef>
                <a:spcPts val="800"/>
              </a:spcBef>
              <a:defRPr sz="3200"/>
            </a:lvl1pPr>
            <a:lvl2pPr>
              <a:spcBef>
                <a:spcPts val="700"/>
              </a:spcBef>
              <a:defRPr sz="2800"/>
            </a:lvl2pPr>
            <a:lvl3pPr>
              <a:spcBef>
                <a:spcPts val="600"/>
              </a:spcBef>
              <a:defRPr sz="2400"/>
            </a:lvl3pPr>
            <a:lvl4pPr>
              <a:spcBef>
                <a:spcPts val="500"/>
              </a:spcBef>
              <a:defRPr sz="2000"/>
            </a:lvl4pPr>
            <a:lvl5pPr>
              <a:spcBef>
                <a:spcPts val="500"/>
              </a:spcBef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2130551"/>
            <a:ext cx="2139696" cy="4243611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2628DE-BC40-4DB5-A96A-711F86E96D90}" type="datetime1">
              <a:rPr lang="en-GB"/>
              <a:pPr lvl="0"/>
              <a:t>16/03/2017</a:t>
            </a:fld>
            <a:endParaRPr lang="en-GB" dirty="0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CE96F9-0B07-4CC9-AB62-F421D7D31A16}" type="slidenum">
              <a:t>‹#›</a:t>
            </a:fld>
            <a:endParaRPr lang="en-GB" dirty="0"/>
          </a:p>
        </p:txBody>
      </p:sp>
      <p:cxnSp>
        <p:nvCxnSpPr>
          <p:cNvPr id="8" name="Straight Connector 8"/>
          <p:cNvCxnSpPr/>
          <p:nvPr/>
        </p:nvCxnSpPr>
        <p:spPr>
          <a:xfrm rot="5400013">
            <a:off x="-13113" y="3580205"/>
            <a:ext cx="5577839" cy="1591"/>
          </a:xfrm>
          <a:prstGeom prst="straightConnector1">
            <a:avLst/>
          </a:prstGeom>
          <a:noFill/>
          <a:ln w="19046">
            <a:solidFill>
              <a:srgbClr val="D2533C"/>
            </a:solidFill>
            <a:prstDash val="solid"/>
          </a:ln>
        </p:spPr>
      </p:cxnSp>
    </p:spTree>
    <p:extLst>
      <p:ext uri="{BB962C8B-B14F-4D97-AF65-F5344CB8AC3E}">
        <p14:creationId xmlns:p14="http://schemas.microsoft.com/office/powerpoint/2010/main" val="390470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792483"/>
            <a:ext cx="2142676" cy="1264916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2858606" y="838203"/>
            <a:ext cx="5904390" cy="5500454"/>
          </a:xfrm>
          <a:solidFill>
            <a:srgbClr val="F3F2DC"/>
          </a:solidFill>
          <a:ln w="76196">
            <a:solidFill>
              <a:srgbClr val="FFFFFF"/>
            </a:solidFill>
            <a:prstDash val="solid"/>
            <a:miter/>
          </a:ln>
          <a:effectLst>
            <a:outerShdw dist="12701" dir="5400000" algn="tl">
              <a:srgbClr val="000000">
                <a:alpha val="59000"/>
              </a:srgbClr>
            </a:outerShdw>
          </a:effectLst>
        </p:spPr>
        <p:txBody>
          <a:bodyPr/>
          <a:lstStyle>
            <a:lvl1pPr marL="0" indent="0">
              <a:spcBef>
                <a:spcPts val="800"/>
              </a:spcBef>
              <a:buNone/>
              <a:defRPr sz="3200"/>
            </a:lvl1pPr>
          </a:lstStyle>
          <a:p>
            <a:pPr lvl="0"/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2133596"/>
            <a:ext cx="2139696" cy="4242816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2E46E1-8708-4FC6-8C3D-0A19179834E0}" type="datetime1">
              <a:rPr lang="en-GB"/>
              <a:pPr lvl="0"/>
              <a:t>16/03/2017</a:t>
            </a:fld>
            <a:endParaRPr lang="en-GB" dirty="0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C8CBD6-CE47-4C0A-B628-41FD30A703D4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93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0" y="220781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533396"/>
            <a:ext cx="8229600" cy="9905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rgbClr val="93A299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 dirty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18288"/>
            <a:ext cx="2895603" cy="3291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Arial"/>
              </a:defRPr>
            </a:lvl1pPr>
          </a:lstStyle>
          <a:p>
            <a:pPr lvl="0"/>
            <a:fld id="{CB95EF8F-F7CD-4ABE-B3DD-22FE646C6D3C}" type="datetime1">
              <a:rPr lang="en-GB"/>
              <a:pPr lvl="0"/>
              <a:t>16/03/2017</a:t>
            </a:fld>
            <a:endParaRPr lang="en-GB" dirty="0"/>
          </a:p>
        </p:txBody>
      </p:sp>
      <p:sp>
        <p:nvSpPr>
          <p:cNvPr id="7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FFFFFF"/>
                </a:solidFill>
                <a:uFillTx/>
                <a:latin typeface="Arial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619996" y="18288"/>
            <a:ext cx="1066803" cy="3291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400" b="1" i="0" u="none" strike="noStrike" kern="1200" cap="none" spc="0" baseline="0">
                <a:solidFill>
                  <a:srgbClr val="FFFFFF"/>
                </a:solidFill>
                <a:uFillTx/>
                <a:latin typeface="Arial"/>
              </a:defRPr>
            </a:lvl1pPr>
          </a:lstStyle>
          <a:p>
            <a:pPr lvl="0"/>
            <a:fld id="{4CB38021-4A39-4775-888A-2244B339BD23}" type="slidenum"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000" b="0" i="0" u="none" strike="noStrike" kern="1200" cap="none" spc="-100" baseline="0">
          <a:solidFill>
            <a:srgbClr val="D2533C"/>
          </a:solidFill>
          <a:uFillTx/>
          <a:latin typeface="Arial"/>
        </a:defRPr>
      </a:lvl1pPr>
    </p:titleStyle>
    <p:bodyStyle>
      <a:lvl1pPr marL="182880" marR="0" lvl="0" indent="-18288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Clr>
          <a:srgbClr val="93A299"/>
        </a:buClr>
        <a:buSzPct val="85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292934"/>
          </a:solidFill>
          <a:uFillTx/>
          <a:latin typeface="Arial"/>
        </a:defRPr>
      </a:lvl1pPr>
      <a:lvl2pPr marL="457200" marR="0" lvl="1" indent="-18288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93A299"/>
        </a:buClr>
        <a:buSzPct val="85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292934"/>
          </a:solidFill>
          <a:uFillTx/>
          <a:latin typeface="Arial"/>
        </a:defRPr>
      </a:lvl2pPr>
      <a:lvl3pPr marL="731520" marR="0" lvl="2" indent="-18288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93A299"/>
        </a:buClr>
        <a:buSzPct val="9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292934"/>
          </a:solidFill>
          <a:uFillTx/>
          <a:latin typeface="Arial"/>
        </a:defRPr>
      </a:lvl3pPr>
      <a:lvl4pPr marL="1005840" marR="0" lvl="3" indent="-182880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93A299"/>
        </a:buClr>
        <a:buSzPct val="100000"/>
        <a:buFont typeface="Arial" pitchFamily="34"/>
        <a:buChar char="•"/>
        <a:tabLst/>
        <a:defRPr lang="en-US" sz="1600" b="0" i="0" u="none" strike="noStrike" kern="1200" cap="none" spc="0" baseline="0">
          <a:solidFill>
            <a:srgbClr val="292934"/>
          </a:solidFill>
          <a:uFillTx/>
          <a:latin typeface="Arial"/>
        </a:defRPr>
      </a:lvl4pPr>
      <a:lvl5pPr marL="1188720" marR="0" lvl="4" indent="-137160" algn="l" defTabSz="914400" rtl="0" fontAlgn="auto" hangingPunct="1">
        <a:lnSpc>
          <a:spcPct val="100000"/>
        </a:lnSpc>
        <a:spcBef>
          <a:spcPts val="300"/>
        </a:spcBef>
        <a:spcAft>
          <a:spcPts val="0"/>
        </a:spcAft>
        <a:buClr>
          <a:srgbClr val="93A299"/>
        </a:buClr>
        <a:buSzPct val="100000"/>
        <a:buFont typeface="Arial" pitchFamily="34"/>
        <a:buChar char="•"/>
        <a:tabLst/>
        <a:defRPr lang="en-US" sz="1400" b="0" i="0" u="none" strike="noStrike" kern="1200" cap="none" spc="0" baseline="0">
          <a:solidFill>
            <a:srgbClr val="292934"/>
          </a:solidFill>
          <a:uFillTx/>
          <a:latin typeface="Arial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ohn.bolton@jrfb.co.uk" TargetMode="External"/><Relationship Id="rId2" Type="http://schemas.openxmlformats.org/officeDocument/2006/relationships/hyperlink" Target="http://ipc.brookes.ac.uk/publication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596" cy="2129408"/>
          </a:xfrm>
        </p:spPr>
        <p:txBody>
          <a:bodyPr/>
          <a:lstStyle/>
          <a:p>
            <a:pPr lvl="0"/>
            <a:r>
              <a:rPr lang="en-GB" sz="4000" dirty="0"/>
              <a:t>Options </a:t>
            </a:r>
            <a:r>
              <a:rPr lang="en-GB" sz="4000" dirty="0" smtClean="0"/>
              <a:t> and challenges for </a:t>
            </a:r>
            <a:r>
              <a:rPr lang="en-GB" sz="4000" dirty="0"/>
              <a:t>commissioning domiciliary care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endParaRPr lang="en-GB" dirty="0"/>
          </a:p>
          <a:p>
            <a:pPr lvl="0"/>
            <a:r>
              <a:rPr lang="en-GB" dirty="0" smtClean="0"/>
              <a:t>Led </a:t>
            </a:r>
            <a:r>
              <a:rPr lang="en-GB" dirty="0"/>
              <a:t>by Professor John Bolton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Longer-term reablement – people living with long-term conditions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Percentage of people who </a:t>
            </a:r>
            <a:r>
              <a:rPr lang="en-GB" dirty="0" smtClean="0"/>
              <a:t>completed </a:t>
            </a:r>
            <a:r>
              <a:rPr lang="en-GB" dirty="0" smtClean="0"/>
              <a:t>short-term </a:t>
            </a:r>
            <a:r>
              <a:rPr lang="en-GB" dirty="0" smtClean="0"/>
              <a:t>reablement but were assessed as still requiring a service after 8 </a:t>
            </a:r>
            <a:r>
              <a:rPr lang="en-GB" dirty="0" smtClean="0"/>
              <a:t>weeks – less than 33%</a:t>
            </a:r>
            <a:endParaRPr lang="en-GB" dirty="0" smtClean="0"/>
          </a:p>
          <a:p>
            <a:r>
              <a:rPr lang="en-GB" dirty="0" smtClean="0"/>
              <a:t>Percentage of people whose needs are reduced within first year of receiving the service  – over 20%</a:t>
            </a:r>
          </a:p>
          <a:p>
            <a:r>
              <a:rPr lang="en-GB" dirty="0" smtClean="0"/>
              <a:t>Percentage of people whose needs either remain the same or reduce over time 70%</a:t>
            </a:r>
          </a:p>
          <a:p>
            <a:r>
              <a:rPr lang="en-GB" dirty="0" smtClean="0"/>
              <a:t>Percentage of people who are admitted to residential care who are in the service – less than 10%</a:t>
            </a:r>
          </a:p>
          <a:p>
            <a:r>
              <a:rPr lang="en-GB" dirty="0" smtClean="0"/>
              <a:t>Percentage of people who are admitted to hospital within 2 years of receiving the service – less than 15%</a:t>
            </a:r>
          </a:p>
          <a:p>
            <a:r>
              <a:rPr lang="en-GB" dirty="0" smtClean="0"/>
              <a:t>Percentage of people who have to visit GP?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243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396"/>
            <a:ext cx="8229600" cy="8729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124745"/>
            <a:ext cx="3931920" cy="864096"/>
          </a:xfrm>
        </p:spPr>
        <p:txBody>
          <a:bodyPr/>
          <a:lstStyle/>
          <a:p>
            <a:r>
              <a:rPr lang="en-GB" dirty="0"/>
              <a:t>People receiving auxiliary nursing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2"/>
          </p:nvPr>
        </p:nvSpPr>
        <p:spPr/>
        <p:txBody>
          <a:bodyPr/>
          <a:lstStyle/>
          <a:p>
            <a:r>
              <a:rPr lang="en-GB" dirty="0" smtClean="0"/>
              <a:t>Percentage of people who do not need to see a District Nurse except for discharge– over 75%</a:t>
            </a:r>
          </a:p>
          <a:p>
            <a:r>
              <a:rPr lang="en-GB" dirty="0" smtClean="0"/>
              <a:t>Percentage who are not readmitted to hospital – over 90%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>
          <a:xfrm>
            <a:off x="4754880" y="908721"/>
            <a:ext cx="3931920" cy="1008111"/>
          </a:xfrm>
        </p:spPr>
        <p:txBody>
          <a:bodyPr/>
          <a:lstStyle/>
          <a:p>
            <a:r>
              <a:rPr lang="en-GB" dirty="0" smtClean="0"/>
              <a:t>People receiving palliative care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4"/>
          </p:nvPr>
        </p:nvSpPr>
        <p:spPr/>
        <p:txBody>
          <a:bodyPr/>
          <a:lstStyle/>
          <a:p>
            <a:r>
              <a:rPr lang="en-GB" dirty="0" smtClean="0"/>
              <a:t>Percentage of people who died in their own home – over 80%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98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Information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Papers on Managing Demand and Outcome Based Commissioning:</a:t>
            </a:r>
          </a:p>
          <a:p>
            <a:r>
              <a:rPr lang="en-GB" dirty="0">
                <a:hlinkClick r:id="rId2"/>
              </a:rPr>
              <a:t>http://ipc.brookes.ac.uk/publications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John Bolton</a:t>
            </a:r>
          </a:p>
          <a:p>
            <a:r>
              <a:rPr lang="en-GB" dirty="0" smtClean="0">
                <a:hlinkClick r:id="rId3"/>
              </a:rPr>
              <a:t>john.bolton@jrfb.co.uk</a:t>
            </a:r>
            <a:endParaRPr lang="en-GB" dirty="0" smtClean="0"/>
          </a:p>
          <a:p>
            <a:r>
              <a:rPr lang="en-GB" dirty="0" smtClean="0"/>
              <a:t>07789748166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011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Three changes for Domiciliary Care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Domiciliary Care is not “one” service but a range of different services from which we might expect different outcomes which need to be measured in relation to the outcomes delivered</a:t>
            </a:r>
          </a:p>
          <a:p>
            <a:r>
              <a:rPr lang="en-GB" dirty="0" smtClean="0"/>
              <a:t>The way in which we assess people for care and the way in which that care is delivered makes a big difference for the outcomes for the recipient</a:t>
            </a:r>
          </a:p>
          <a:p>
            <a:r>
              <a:rPr lang="en-GB" dirty="0" smtClean="0"/>
              <a:t>Domiciliary Care can be wrongly proscribed (one in five cases)</a:t>
            </a:r>
          </a:p>
          <a:p>
            <a:r>
              <a:rPr lang="en-GB" dirty="0" smtClean="0"/>
              <a:t>We should review who actually is in the best place to assess someone for a service – reablement/ therapist; longer-term/provider with outcome measures;  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44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z="3600" dirty="0"/>
              <a:t>Different dimensions to Domiciliary Care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GB" sz="2200" dirty="0"/>
              <a:t>Main aim is to assist with personal care people with eligible needs to remain in their own home (failure would be a person not being able to be cared for in their own home) for as long as is feasible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endParaRPr lang="en-GB" sz="2200" dirty="0"/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GB" sz="2200" dirty="0"/>
              <a:t>Short-term recovery (domiciliary care </a:t>
            </a:r>
            <a:r>
              <a:rPr lang="en-GB" sz="2200" dirty="0" smtClean="0"/>
              <a:t>reablement versus self- managed recovery) – hospital discharges?</a:t>
            </a:r>
            <a:endParaRPr lang="en-GB" sz="2200" dirty="0"/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GB" sz="2200" dirty="0"/>
              <a:t>Longer term </a:t>
            </a:r>
            <a:r>
              <a:rPr lang="en-GB" sz="2200" dirty="0" smtClean="0"/>
              <a:t>recovery (evidence at which point do people recover and who will benefit)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GB" sz="2200" dirty="0" smtClean="0"/>
              <a:t>Helping </a:t>
            </a:r>
            <a:r>
              <a:rPr lang="en-GB" sz="2200" dirty="0"/>
              <a:t>a person to live with / manage a long-term condition (or more likely set of </a:t>
            </a:r>
            <a:r>
              <a:rPr lang="en-GB" sz="2200" dirty="0" smtClean="0"/>
              <a:t>long-term conditions</a:t>
            </a:r>
            <a:r>
              <a:rPr lang="en-GB" sz="2200" dirty="0"/>
              <a:t>)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GB" sz="2200" dirty="0"/>
              <a:t>Helping a person live with /manage having memory loss or dementia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GB" sz="2200" dirty="0"/>
              <a:t>Helping a person receive end of life care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GB" sz="2200" dirty="0"/>
              <a:t>Supporting a carer who is helping any of the </a:t>
            </a:r>
            <a:r>
              <a:rPr lang="en-GB" sz="2200" dirty="0" smtClean="0"/>
              <a:t>above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GB" sz="2200" dirty="0" smtClean="0"/>
              <a:t>Supporting a person with health care</a:t>
            </a:r>
            <a:endParaRPr lang="en-GB" sz="2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z="3600" dirty="0" smtClean="0"/>
              <a:t>Issues </a:t>
            </a:r>
            <a:r>
              <a:rPr lang="en-GB" sz="3600" dirty="0" smtClean="0"/>
              <a:t>from the assessment</a:t>
            </a:r>
            <a:endParaRPr lang="en-GB" sz="3600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The way in which a person is assessed for a service and the way in which that service is delivered has a massive impact on the outcome for that person. </a:t>
            </a:r>
            <a:endParaRPr lang="en-GB" dirty="0" smtClean="0"/>
          </a:p>
          <a:p>
            <a:pPr lvl="0"/>
            <a:r>
              <a:rPr lang="en-GB" dirty="0" smtClean="0"/>
              <a:t>Assessments take place usually in a timely manner – but reviews don’t? can you trust Providers to tell you when people need no further support e.g. 2 weeks post discharge (</a:t>
            </a:r>
            <a:r>
              <a:rPr lang="en-GB" dirty="0"/>
              <a:t>L</a:t>
            </a:r>
            <a:r>
              <a:rPr lang="en-GB" dirty="0" smtClean="0"/>
              <a:t>eicestershire) </a:t>
            </a:r>
          </a:p>
          <a:p>
            <a:pPr lvl="0"/>
            <a:r>
              <a:rPr lang="en-GB" dirty="0" smtClean="0"/>
              <a:t>Who is best to assess for reablement – OTs and Physios?</a:t>
            </a:r>
          </a:p>
          <a:p>
            <a:pPr lvl="0"/>
            <a:r>
              <a:rPr lang="en-GB" dirty="0" smtClean="0"/>
              <a:t>When do you assess? </a:t>
            </a:r>
          </a:p>
          <a:p>
            <a:pPr lvl="0"/>
            <a:r>
              <a:rPr lang="en-GB" dirty="0" smtClean="0"/>
              <a:t>Do you assess for outcomes or inputs?</a:t>
            </a:r>
          </a:p>
          <a:p>
            <a:pPr lvl="0"/>
            <a:r>
              <a:rPr lang="en-GB" dirty="0" smtClean="0"/>
              <a:t>Asset model vs Deficit model – who else can help</a:t>
            </a:r>
            <a:r>
              <a:rPr lang="en-GB" dirty="0" smtClean="0"/>
              <a:t>? E.g. tackling social isolation</a:t>
            </a:r>
            <a:endParaRPr lang="en-GB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76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 domiciliary care over-proscribed?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There is significant over –proscribing of social care</a:t>
            </a:r>
          </a:p>
          <a:p>
            <a:pPr lvl="1"/>
            <a:r>
              <a:rPr lang="en-GB" dirty="0" smtClean="0"/>
              <a:t>Low level care – tackling social isolation or just checking</a:t>
            </a:r>
          </a:p>
          <a:p>
            <a:pPr lvl="1"/>
            <a:r>
              <a:rPr lang="en-GB" dirty="0" smtClean="0"/>
              <a:t>Discharge from hospital</a:t>
            </a:r>
          </a:p>
          <a:p>
            <a:pPr lvl="1"/>
            <a:r>
              <a:rPr lang="en-GB" dirty="0" smtClean="0"/>
              <a:t>Partnership with carers</a:t>
            </a:r>
            <a:endParaRPr lang="en-GB" dirty="0"/>
          </a:p>
          <a:p>
            <a:pPr lvl="0"/>
            <a:r>
              <a:rPr lang="en-GB" dirty="0" smtClean="0"/>
              <a:t>Care </a:t>
            </a:r>
            <a:r>
              <a:rPr lang="en-GB" dirty="0"/>
              <a:t>can be delivered in  a way that further incapacitates the recipient or it can be enhancing and supportive – a “dollop of care” can increase someone's needs by 120</a:t>
            </a:r>
            <a:r>
              <a:rPr lang="en-GB" dirty="0" smtClean="0"/>
              <a:t>%</a:t>
            </a:r>
          </a:p>
          <a:p>
            <a:pPr lvl="0"/>
            <a:r>
              <a:rPr lang="en-GB" dirty="0" smtClean="0"/>
              <a:t>Unmet needs at lower levels don’t lead to poor well-being </a:t>
            </a:r>
          </a:p>
          <a:p>
            <a:pPr lvl="0"/>
            <a:r>
              <a:rPr lang="en-GB" dirty="0"/>
              <a:t>https://www.ipsos-mori.com/researchpublications/publications/1885/Unmet-social-care-needs-and-wellbeing.aspx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9711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Hospital Discharges</a:t>
            </a:r>
            <a:endParaRPr lang="en-GB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675" y="1617401"/>
            <a:ext cx="7344649" cy="4842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096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Procurement/ Commissioning/</a:t>
            </a:r>
            <a:br>
              <a:rPr lang="en-GB" dirty="0" smtClean="0"/>
            </a:br>
            <a:r>
              <a:rPr lang="en-GB" dirty="0" smtClean="0"/>
              <a:t>Personalisation</a:t>
            </a:r>
            <a:endParaRPr lang="en-GB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Are you wanting to procure a service at the lowest possible cost to help people who need care in their own homes?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OR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Are you wanting to develop a range of services that will help a person live a more independent life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OR</a:t>
            </a:r>
          </a:p>
          <a:p>
            <a:pPr lvl="0"/>
            <a:r>
              <a:rPr lang="en-GB" dirty="0"/>
              <a:t>Are you looking to recruit and retain Personal Assistants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providers or existing supply?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have been significant challenges for new providers in entering a care market for the first time:</a:t>
            </a:r>
          </a:p>
          <a:p>
            <a:pPr lvl="1"/>
            <a:r>
              <a:rPr lang="en-GB" dirty="0" smtClean="0"/>
              <a:t>Most providers pay people to write their bids – “it isn't always what is says on the tin”</a:t>
            </a:r>
          </a:p>
          <a:p>
            <a:pPr lvl="1"/>
            <a:r>
              <a:rPr lang="en-GB" dirty="0" smtClean="0"/>
              <a:t>Due diligence – investigate what others have really achieved</a:t>
            </a:r>
          </a:p>
          <a:p>
            <a:pPr lvl="1"/>
            <a:r>
              <a:rPr lang="en-GB" dirty="0" smtClean="0"/>
              <a:t>Staff from other agencies don’t want to move over</a:t>
            </a:r>
          </a:p>
          <a:p>
            <a:pPr lvl="1"/>
            <a:r>
              <a:rPr lang="en-GB" dirty="0" smtClean="0"/>
              <a:t>Long time to recruit new staff – don’t trust unknown brand</a:t>
            </a:r>
          </a:p>
          <a:p>
            <a:pPr lvl="1"/>
            <a:r>
              <a:rPr lang="en-GB" dirty="0" smtClean="0"/>
              <a:t>Hard to recruit local managers and hard to establish local office (needs to be local)</a:t>
            </a:r>
          </a:p>
          <a:p>
            <a:pPr lvl="1"/>
            <a:r>
              <a:rPr lang="en-GB" dirty="0" smtClean="0"/>
              <a:t>Customers resent change</a:t>
            </a:r>
          </a:p>
          <a:p>
            <a:pPr lvl="1"/>
            <a:r>
              <a:rPr lang="en-GB" dirty="0" smtClean="0"/>
              <a:t>Takes 3-4 years to bed in!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1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Outcomes from Reablement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80244"/>
          </a:xfrm>
        </p:spPr>
        <p:txBody>
          <a:bodyPr/>
          <a:lstStyle/>
          <a:p>
            <a:r>
              <a:rPr lang="en-GB" dirty="0" smtClean="0"/>
              <a:t>How are people assessed for the service?</a:t>
            </a:r>
          </a:p>
          <a:p>
            <a:r>
              <a:rPr lang="en-GB" dirty="0" smtClean="0"/>
              <a:t>How focused is the service on the range of different interventions that are required for different conditions?</a:t>
            </a:r>
          </a:p>
          <a:p>
            <a:r>
              <a:rPr lang="en-GB" dirty="0" smtClean="0"/>
              <a:t>How much training is offered by reablement workers for customers:</a:t>
            </a:r>
          </a:p>
          <a:p>
            <a:pPr lvl="1"/>
            <a:r>
              <a:rPr lang="en-GB" dirty="0" smtClean="0"/>
              <a:t>To Manage their condition</a:t>
            </a:r>
          </a:p>
          <a:p>
            <a:pPr lvl="1"/>
            <a:r>
              <a:rPr lang="en-GB" dirty="0" smtClean="0"/>
              <a:t>To use equipment provided (including telecare)</a:t>
            </a:r>
          </a:p>
          <a:p>
            <a:pPr lvl="1"/>
            <a:r>
              <a:rPr lang="en-GB" dirty="0" smtClean="0"/>
              <a:t>To link to local community</a:t>
            </a:r>
          </a:p>
          <a:p>
            <a:r>
              <a:rPr lang="en-GB" dirty="0" smtClean="0"/>
              <a:t>How well supported is the service by nurses and therapists?</a:t>
            </a:r>
          </a:p>
          <a:p>
            <a:r>
              <a:rPr lang="en-GB" dirty="0" smtClean="0"/>
              <a:t>Is the demand for the service understood?</a:t>
            </a:r>
          </a:p>
          <a:p>
            <a:r>
              <a:rPr lang="en-GB" dirty="0" smtClean="0"/>
              <a:t>How does it fit with other Intermediate Care Services? </a:t>
            </a:r>
          </a:p>
          <a:p>
            <a:r>
              <a:rPr lang="en-GB" dirty="0" smtClean="0"/>
              <a:t>How are people assessed for longer term?</a:t>
            </a:r>
          </a:p>
          <a:p>
            <a:r>
              <a:rPr lang="en-GB" dirty="0" smtClean="0"/>
              <a:t>Are other client groups helped?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1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788</TotalTime>
  <Words>877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Options  and challenges for commissioning domiciliary care</vt:lpstr>
      <vt:lpstr>Three changes for Domiciliary Care</vt:lpstr>
      <vt:lpstr>Different dimensions to Domiciliary Care</vt:lpstr>
      <vt:lpstr>Issues from the assessment</vt:lpstr>
      <vt:lpstr>Is domiciliary care over-proscribed?</vt:lpstr>
      <vt:lpstr>Hospital Discharges</vt:lpstr>
      <vt:lpstr>Procurement/ Commissioning/ Personalisation</vt:lpstr>
      <vt:lpstr>New providers or existing supply?</vt:lpstr>
      <vt:lpstr>Outcomes from Reablement</vt:lpstr>
      <vt:lpstr>Longer-term reablement – people living with long-term conditions</vt:lpstr>
      <vt:lpstr>PowerPoint Presentation</vt:lpstr>
      <vt:lpstr>More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Options for commissioning domiciliary care</dc:title>
  <dc:creator>john</dc:creator>
  <cp:lastModifiedBy>john</cp:lastModifiedBy>
  <cp:revision>31</cp:revision>
  <dcterms:created xsi:type="dcterms:W3CDTF">2015-05-15T08:35:41Z</dcterms:created>
  <dcterms:modified xsi:type="dcterms:W3CDTF">2017-03-16T14:38:41Z</dcterms:modified>
</cp:coreProperties>
</file>