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notesMasterIdLst>
    <p:notesMasterId r:id="rId15"/>
  </p:notesMasterIdLst>
  <p:sldIdLst>
    <p:sldId id="257" r:id="rId2"/>
    <p:sldId id="259" r:id="rId3"/>
    <p:sldId id="260" r:id="rId4"/>
    <p:sldId id="262" r:id="rId5"/>
    <p:sldId id="263" r:id="rId6"/>
    <p:sldId id="264" r:id="rId7"/>
    <p:sldId id="266" r:id="rId8"/>
    <p:sldId id="267" r:id="rId9"/>
    <p:sldId id="268" r:id="rId10"/>
    <p:sldId id="269" r:id="rId11"/>
    <p:sldId id="270" r:id="rId12"/>
    <p:sldId id="272"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CD78B-E9E6-4701-9754-7306237FF727}" type="datetimeFigureOut">
              <a:rPr lang="en-GB" smtClean="0"/>
              <a:pPr/>
              <a:t>25/06/2020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72CF6C-071C-4F09-B4B6-199EBD16B5FC}" type="slidenum">
              <a:rPr lang="en-GB" smtClean="0"/>
              <a:pPr/>
              <a:t>‹#›</a:t>
            </a:fld>
            <a:endParaRPr lang="en-GB"/>
          </a:p>
        </p:txBody>
      </p:sp>
    </p:spTree>
    <p:extLst>
      <p:ext uri="{BB962C8B-B14F-4D97-AF65-F5344CB8AC3E}">
        <p14:creationId xmlns:p14="http://schemas.microsoft.com/office/powerpoint/2010/main" val="969010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AD6EE87-EBD5-4F12-A48A-63ACA297AC8F}" type="datetimeFigureOut">
              <a:rPr lang="en-US" smtClean="0"/>
              <a:pPr/>
              <a:t>6/25/2020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870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pPr/>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3304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A4AFB99-0EAB-4182-AFF8-E214C82A68F6}" type="datetimeFigureOut">
              <a:rPr lang="en-US" smtClean="0"/>
              <a:pPr/>
              <a:t>6/25/2020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5655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pPr/>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972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A61015F-7CC6-4D0A-9D87-873EA4C304CC}" type="datetimeFigureOut">
              <a:rPr lang="en-US" smtClean="0"/>
              <a:pPr/>
              <a:t>6/25/2020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475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pPr/>
              <a:t>6/25/2020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2671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pPr/>
              <a:t>6/25/2020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536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pPr/>
              <a:t>6/25/2020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9650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pPr/>
              <a:t>6/25/2020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1746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5C68B11-C5A8-448C-8CE9-B1A273C79CFC}" type="datetimeFigureOut">
              <a:rPr lang="en-US" smtClean="0"/>
              <a:pPr/>
              <a:t>6/25/2020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0383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pPr/>
              <a:t>6/25/2020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pPr/>
              <a:t>‹#›</a:t>
            </a:fld>
            <a:endParaRPr lang="en-US" dirty="0"/>
          </a:p>
        </p:txBody>
      </p:sp>
    </p:spTree>
    <p:extLst>
      <p:ext uri="{BB962C8B-B14F-4D97-AF65-F5344CB8AC3E}">
        <p14:creationId xmlns:p14="http://schemas.microsoft.com/office/powerpoint/2010/main" val="72781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0298CD5-6C1E-4009-B41F-6DF62E31D3BE}" type="datetimeFigureOut">
              <a:rPr lang="en-US" smtClean="0"/>
              <a:pPr/>
              <a:t>6/25/2020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FAB73BC-B049-4115-A692-8D63A059BFB8}"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7310652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mhp.org.uk/app/uploads/2020/04/Covid-19-and-VCSE-Mental-Health-Sector-Briefing-Paper-1.pdf" TargetMode="External"/><Relationship Id="rId2" Type="http://schemas.openxmlformats.org/officeDocument/2006/relationships/hyperlink" Target="https://amhp.org.uk/app/uploads/2020/04/Supporting-mental-health-in-communities-during-coronavirus-crisis.pdf"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file:///C:\Users\footb\AppData\Local\Packages\microsoft.windowscommunicationsapps_8wekyb3d8bbwe\LocalState\Files\S0\0\Attachments\Experiences%20During%20Covid-19%20Report%5b7696503%5d.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3AA2F-9404-4FBF-BF0E-F9DEB5315E0B}"/>
              </a:ext>
            </a:extLst>
          </p:cNvPr>
          <p:cNvSpPr>
            <a:spLocks noGrp="1"/>
          </p:cNvSpPr>
          <p:nvPr>
            <p:ph type="title"/>
          </p:nvPr>
        </p:nvSpPr>
        <p:spPr/>
        <p:txBody>
          <a:bodyPr/>
          <a:lstStyle/>
          <a:p>
            <a:r>
              <a:rPr lang="en-GB" dirty="0"/>
              <a:t>The impact on care and support during the covid-19 pandemic: data analysis update</a:t>
            </a:r>
          </a:p>
        </p:txBody>
      </p:sp>
      <p:sp>
        <p:nvSpPr>
          <p:cNvPr id="3" name="Content Placeholder 2">
            <a:extLst>
              <a:ext uri="{FF2B5EF4-FFF2-40B4-BE49-F238E27FC236}">
                <a16:creationId xmlns:a16="http://schemas.microsoft.com/office/drawing/2014/main" id="{85F6AD2E-E852-40F9-8AFE-491A98824300}"/>
              </a:ext>
            </a:extLst>
          </p:cNvPr>
          <p:cNvSpPr>
            <a:spLocks noGrp="1"/>
          </p:cNvSpPr>
          <p:nvPr>
            <p:ph idx="1"/>
          </p:nvPr>
        </p:nvSpPr>
        <p:spPr/>
        <p:txBody>
          <a:bodyPr>
            <a:normAutofit/>
          </a:bodyPr>
          <a:lstStyle/>
          <a:p>
            <a:pPr marL="0" indent="0">
              <a:buNone/>
            </a:pPr>
            <a:r>
              <a:rPr lang="en-GB" dirty="0"/>
              <a:t>TLAP Insight Group (TIG) members – and wider organisations – submitted details of research and data gathering which explored the impact of Covid-19 and Care Act Easements on the lives of people who access care and support. </a:t>
            </a:r>
          </a:p>
          <a:p>
            <a:pPr marL="0" indent="0">
              <a:buNone/>
            </a:pPr>
            <a:r>
              <a:rPr lang="en-GB" dirty="0"/>
              <a:t>This was analysed as part of a rapid evidence review against TIG priorities.</a:t>
            </a:r>
          </a:p>
          <a:p>
            <a:pPr marL="0" indent="0">
              <a:buNone/>
            </a:pPr>
            <a:r>
              <a:rPr lang="en-GB" dirty="0"/>
              <a:t>The purpose of this presentation is to update TIG members on: </a:t>
            </a:r>
          </a:p>
          <a:p>
            <a:pPr lvl="1"/>
            <a:r>
              <a:rPr lang="en-GB" dirty="0"/>
              <a:t>status of available research</a:t>
            </a:r>
          </a:p>
          <a:p>
            <a:pPr lvl="1"/>
            <a:r>
              <a:rPr lang="en-GB" dirty="0"/>
              <a:t>any gaps in research data;</a:t>
            </a:r>
          </a:p>
          <a:p>
            <a:pPr lvl="1"/>
            <a:r>
              <a:rPr lang="en-GB" dirty="0"/>
              <a:t>share headlines from a rapid analysis of the available findings; and</a:t>
            </a:r>
          </a:p>
          <a:p>
            <a:pPr lvl="1"/>
            <a:r>
              <a:rPr lang="en-GB" dirty="0"/>
              <a:t>stimulate discussion around the next steps.</a:t>
            </a:r>
          </a:p>
        </p:txBody>
      </p:sp>
      <p:pic>
        <p:nvPicPr>
          <p:cNvPr id="4" name="Picture 3">
            <a:extLst>
              <a:ext uri="{FF2B5EF4-FFF2-40B4-BE49-F238E27FC236}">
                <a16:creationId xmlns:a16="http://schemas.microsoft.com/office/drawing/2014/main" id="{F7A128F1-C572-4E76-93E9-A927C0CB8B4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078111" y="5757341"/>
            <a:ext cx="2324100" cy="645160"/>
          </a:xfrm>
          <a:prstGeom prst="rect">
            <a:avLst/>
          </a:prstGeom>
        </p:spPr>
      </p:pic>
    </p:spTree>
    <p:extLst>
      <p:ext uri="{BB962C8B-B14F-4D97-AF65-F5344CB8AC3E}">
        <p14:creationId xmlns:p14="http://schemas.microsoft.com/office/powerpoint/2010/main" val="300784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5D01-2287-4AB6-B0F7-05BF6667DCAD}"/>
              </a:ext>
            </a:extLst>
          </p:cNvPr>
          <p:cNvSpPr>
            <a:spLocks noGrp="1"/>
          </p:cNvSpPr>
          <p:nvPr>
            <p:ph type="title"/>
          </p:nvPr>
        </p:nvSpPr>
        <p:spPr/>
        <p:txBody>
          <a:bodyPr/>
          <a:lstStyle/>
          <a:p>
            <a:r>
              <a:rPr lang="en-GB" dirty="0"/>
              <a:t>Findings: Impacts facing specific groups</a:t>
            </a:r>
          </a:p>
        </p:txBody>
      </p:sp>
      <p:sp>
        <p:nvSpPr>
          <p:cNvPr id="3" name="Content Placeholder 2">
            <a:extLst>
              <a:ext uri="{FF2B5EF4-FFF2-40B4-BE49-F238E27FC236}">
                <a16:creationId xmlns:a16="http://schemas.microsoft.com/office/drawing/2014/main" id="{6B209D67-2CC8-4D31-8A29-370BF9AB1D59}"/>
              </a:ext>
            </a:extLst>
          </p:cNvPr>
          <p:cNvSpPr>
            <a:spLocks noGrp="1"/>
          </p:cNvSpPr>
          <p:nvPr>
            <p:ph idx="1"/>
          </p:nvPr>
        </p:nvSpPr>
        <p:spPr>
          <a:xfrm>
            <a:off x="1024128" y="2152650"/>
            <a:ext cx="10367772" cy="3562350"/>
          </a:xfrm>
        </p:spPr>
        <p:txBody>
          <a:bodyPr>
            <a:normAutofit fontScale="92500" lnSpcReduction="10000"/>
          </a:bodyPr>
          <a:lstStyle/>
          <a:p>
            <a:pPr lvl="0"/>
            <a:r>
              <a:rPr lang="en-GB" dirty="0"/>
              <a:t>The research raised concerns facing </a:t>
            </a:r>
            <a:r>
              <a:rPr lang="en-GB" b="1" dirty="0"/>
              <a:t>specific groups</a:t>
            </a:r>
            <a:endParaRPr lang="en-GB" dirty="0"/>
          </a:p>
          <a:p>
            <a:pPr lvl="1"/>
            <a:r>
              <a:rPr lang="en-GB" sz="2000" b="1" dirty="0"/>
              <a:t>Care home residents, visitors and staff</a:t>
            </a:r>
            <a:r>
              <a:rPr lang="en-GB" sz="2000" dirty="0"/>
              <a:t>, particularly in terms of stress and mental health</a:t>
            </a:r>
          </a:p>
          <a:p>
            <a:pPr lvl="1"/>
            <a:r>
              <a:rPr lang="en-GB" sz="2000" b="1" dirty="0"/>
              <a:t>Vulnerable and disadvantaged groups, </a:t>
            </a:r>
            <a:r>
              <a:rPr lang="en-GB" sz="2000" dirty="0"/>
              <a:t>impacted by reduced mental health care and support </a:t>
            </a:r>
          </a:p>
          <a:p>
            <a:pPr lvl="1"/>
            <a:r>
              <a:rPr lang="en-GB" sz="2000" b="1" dirty="0"/>
              <a:t>BAME groups</a:t>
            </a:r>
            <a:r>
              <a:rPr lang="en-GB" sz="2000" dirty="0"/>
              <a:t>, specifically individuals who felt isolated or frightened given the lack of information about how they might be disproportionately impacted by Covid-19 and those affected by reduced mental health provision/advocacy support </a:t>
            </a:r>
          </a:p>
          <a:p>
            <a:pPr lvl="1"/>
            <a:r>
              <a:rPr lang="en-GB" sz="2000" b="1" dirty="0"/>
              <a:t>Individuals experiencing digital exclusion</a:t>
            </a:r>
            <a:r>
              <a:rPr lang="en-GB" sz="2000" dirty="0"/>
              <a:t> e.g. ability and access to technology</a:t>
            </a:r>
          </a:p>
          <a:p>
            <a:pPr lvl="1"/>
            <a:r>
              <a:rPr lang="en-GB" sz="2000" b="1" dirty="0"/>
              <a:t>Carers</a:t>
            </a:r>
            <a:r>
              <a:rPr lang="en-GB" sz="2000" dirty="0"/>
              <a:t> who picked up extra responsibilities and themselves lost trusted and valued support </a:t>
            </a:r>
          </a:p>
          <a:p>
            <a:pPr lvl="1"/>
            <a:r>
              <a:rPr lang="en-GB" sz="2000" b="1" dirty="0"/>
              <a:t>DP holders</a:t>
            </a:r>
            <a:r>
              <a:rPr lang="en-GB" sz="2000" dirty="0"/>
              <a:t>, guidance (and issues with managing PAs) and changes in support arrangements as a result of: shielding; services being stopped; or having the DP removed, reduced or restricted</a:t>
            </a:r>
            <a:endParaRPr lang="en-GB" dirty="0"/>
          </a:p>
        </p:txBody>
      </p:sp>
      <p:pic>
        <p:nvPicPr>
          <p:cNvPr id="4" name="Picture 3">
            <a:extLst>
              <a:ext uri="{FF2B5EF4-FFF2-40B4-BE49-F238E27FC236}">
                <a16:creationId xmlns:a16="http://schemas.microsoft.com/office/drawing/2014/main" id="{E103A662-B5F9-4319-818B-F4232883D5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167456" y="6262731"/>
            <a:ext cx="1746483" cy="541090"/>
          </a:xfrm>
          <a:prstGeom prst="rect">
            <a:avLst/>
          </a:prstGeom>
        </p:spPr>
      </p:pic>
    </p:spTree>
    <p:extLst>
      <p:ext uri="{BB962C8B-B14F-4D97-AF65-F5344CB8AC3E}">
        <p14:creationId xmlns:p14="http://schemas.microsoft.com/office/powerpoint/2010/main" val="327135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C9CFE-1803-420F-85C7-CF1572035EF9}"/>
              </a:ext>
            </a:extLst>
          </p:cNvPr>
          <p:cNvSpPr>
            <a:spLocks noGrp="1"/>
          </p:cNvSpPr>
          <p:nvPr>
            <p:ph type="title"/>
          </p:nvPr>
        </p:nvSpPr>
        <p:spPr/>
        <p:txBody>
          <a:bodyPr/>
          <a:lstStyle/>
          <a:p>
            <a:r>
              <a:rPr lang="en-GB" dirty="0"/>
              <a:t>Findings: Building a legacy</a:t>
            </a:r>
          </a:p>
        </p:txBody>
      </p:sp>
      <p:sp>
        <p:nvSpPr>
          <p:cNvPr id="3" name="Content Placeholder 2">
            <a:extLst>
              <a:ext uri="{FF2B5EF4-FFF2-40B4-BE49-F238E27FC236}">
                <a16:creationId xmlns:a16="http://schemas.microsoft.com/office/drawing/2014/main" id="{24839379-4E92-4760-929B-4E5F08709823}"/>
              </a:ext>
            </a:extLst>
          </p:cNvPr>
          <p:cNvSpPr>
            <a:spLocks noGrp="1"/>
          </p:cNvSpPr>
          <p:nvPr>
            <p:ph idx="1"/>
          </p:nvPr>
        </p:nvSpPr>
        <p:spPr>
          <a:xfrm>
            <a:off x="1024128" y="1762125"/>
            <a:ext cx="10577322" cy="4781550"/>
          </a:xfrm>
        </p:spPr>
        <p:txBody>
          <a:bodyPr>
            <a:normAutofit fontScale="92500" lnSpcReduction="20000"/>
          </a:bodyPr>
          <a:lstStyle/>
          <a:p>
            <a:pPr lvl="0"/>
            <a:r>
              <a:rPr lang="en-GB" dirty="0"/>
              <a:t>The third TIG priority sought to identify </a:t>
            </a:r>
            <a:r>
              <a:rPr lang="en-GB" b="1" dirty="0"/>
              <a:t>good practice or learning</a:t>
            </a:r>
            <a:r>
              <a:rPr lang="en-GB" dirty="0"/>
              <a:t> which might be drawn upon to help </a:t>
            </a:r>
            <a:r>
              <a:rPr lang="en-GB" b="1" dirty="0"/>
              <a:t>build a legacy for future care and support</a:t>
            </a:r>
            <a:r>
              <a:rPr lang="en-GB" dirty="0"/>
              <a:t>.  Opportunities included:</a:t>
            </a:r>
          </a:p>
          <a:p>
            <a:pPr lvl="1"/>
            <a:r>
              <a:rPr lang="en-GB" sz="2000" dirty="0"/>
              <a:t>Build on aspects of </a:t>
            </a:r>
            <a:r>
              <a:rPr lang="en-GB" sz="2000" b="1" dirty="0"/>
              <a:t>flexible and agile working</a:t>
            </a:r>
            <a:r>
              <a:rPr lang="en-GB" sz="2000" dirty="0"/>
              <a:t> including digital models of provision</a:t>
            </a:r>
          </a:p>
          <a:p>
            <a:pPr lvl="1"/>
            <a:r>
              <a:rPr lang="en-GB" sz="2000" b="1" dirty="0"/>
              <a:t>Shared Lives as a model</a:t>
            </a:r>
            <a:r>
              <a:rPr lang="en-GB" sz="2000" dirty="0"/>
              <a:t> which adapted to the crisis, particularly in terms of finding meaningful activities, supporting each other to stay connected </a:t>
            </a:r>
          </a:p>
          <a:p>
            <a:pPr lvl="1"/>
            <a:r>
              <a:rPr lang="en-GB" sz="2000" b="1" dirty="0"/>
              <a:t>Potential of personalisation</a:t>
            </a:r>
            <a:r>
              <a:rPr lang="en-GB" sz="2000" dirty="0"/>
              <a:t> to be at the forefront of future delivery particularly in terms of future partnership working for mental health providers</a:t>
            </a:r>
          </a:p>
          <a:p>
            <a:pPr lvl="1"/>
            <a:r>
              <a:rPr lang="en-GB" sz="2000" b="1" dirty="0"/>
              <a:t>Pockets of good practice around co-production</a:t>
            </a:r>
            <a:r>
              <a:rPr lang="en-GB" sz="2000" dirty="0"/>
              <a:t> to build upon for future learning </a:t>
            </a:r>
          </a:p>
          <a:p>
            <a:pPr lvl="1"/>
            <a:r>
              <a:rPr lang="en-GB" sz="2000" b="1" dirty="0"/>
              <a:t>Support to shape future communications and advice</a:t>
            </a:r>
            <a:r>
              <a:rPr lang="en-GB" sz="2000" dirty="0"/>
              <a:t> around a potential second Covid-19 wave and the application of easements </a:t>
            </a:r>
          </a:p>
          <a:p>
            <a:pPr lvl="1"/>
            <a:r>
              <a:rPr lang="en-GB" sz="2000" b="1" dirty="0"/>
              <a:t>Build upon the informal networks</a:t>
            </a:r>
            <a:r>
              <a:rPr lang="en-GB" sz="2000" dirty="0"/>
              <a:t> of Mutual Aid groups and neighbourhood support in the community which emerged during Covid-19 </a:t>
            </a:r>
          </a:p>
          <a:p>
            <a:r>
              <a:rPr lang="en-GB" dirty="0"/>
              <a:t>In conclusion, the research paints a </a:t>
            </a:r>
            <a:r>
              <a:rPr lang="en-GB" b="1" dirty="0"/>
              <a:t>vivid but partial picture of the impact of Covid-19.</a:t>
            </a:r>
            <a:r>
              <a:rPr lang="en-GB" dirty="0"/>
              <a:t> More research is required a) to fill the gaps, particularly around the impact of CAE and community support and b) keep a live picture of needs as lockdown relaxes.</a:t>
            </a:r>
          </a:p>
        </p:txBody>
      </p:sp>
      <p:pic>
        <p:nvPicPr>
          <p:cNvPr id="4" name="Picture 3">
            <a:extLst>
              <a:ext uri="{FF2B5EF4-FFF2-40B4-BE49-F238E27FC236}">
                <a16:creationId xmlns:a16="http://schemas.microsoft.com/office/drawing/2014/main" id="{5E48F9B4-BA05-4D3A-AB7D-9757482B0E6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167456" y="6262731"/>
            <a:ext cx="1746483" cy="541090"/>
          </a:xfrm>
          <a:prstGeom prst="rect">
            <a:avLst/>
          </a:prstGeom>
        </p:spPr>
      </p:pic>
    </p:spTree>
    <p:extLst>
      <p:ext uri="{BB962C8B-B14F-4D97-AF65-F5344CB8AC3E}">
        <p14:creationId xmlns:p14="http://schemas.microsoft.com/office/powerpoint/2010/main" val="3268247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8550-08C6-4D65-A7A3-4AB77C946256}"/>
              </a:ext>
            </a:extLst>
          </p:cNvPr>
          <p:cNvSpPr>
            <a:spLocks noGrp="1"/>
          </p:cNvSpPr>
          <p:nvPr>
            <p:ph type="title"/>
          </p:nvPr>
        </p:nvSpPr>
        <p:spPr/>
        <p:txBody>
          <a:bodyPr/>
          <a:lstStyle/>
          <a:p>
            <a:r>
              <a:rPr lang="en-GB" dirty="0"/>
              <a:t>Next steps: reporting</a:t>
            </a:r>
          </a:p>
        </p:txBody>
      </p:sp>
      <p:sp>
        <p:nvSpPr>
          <p:cNvPr id="3" name="Content Placeholder 2">
            <a:extLst>
              <a:ext uri="{FF2B5EF4-FFF2-40B4-BE49-F238E27FC236}">
                <a16:creationId xmlns:a16="http://schemas.microsoft.com/office/drawing/2014/main" id="{8DC9E2CC-ECFE-4F48-B7D0-80A502E3AD82}"/>
              </a:ext>
            </a:extLst>
          </p:cNvPr>
          <p:cNvSpPr>
            <a:spLocks noGrp="1"/>
          </p:cNvSpPr>
          <p:nvPr>
            <p:ph idx="1"/>
          </p:nvPr>
        </p:nvSpPr>
        <p:spPr/>
        <p:txBody>
          <a:bodyPr/>
          <a:lstStyle/>
          <a:p>
            <a:r>
              <a:rPr lang="en-GB" dirty="0"/>
              <a:t>Feedback on what is available by when to feed into the analysis</a:t>
            </a:r>
          </a:p>
          <a:p>
            <a:r>
              <a:rPr lang="en-GB" dirty="0"/>
              <a:t>Update the report and circulate</a:t>
            </a:r>
          </a:p>
          <a:p>
            <a:r>
              <a:rPr lang="en-GB" dirty="0"/>
              <a:t>Comments or questions now, or contact directly after the meeting</a:t>
            </a:r>
          </a:p>
        </p:txBody>
      </p:sp>
      <p:pic>
        <p:nvPicPr>
          <p:cNvPr id="4" name="Picture 3">
            <a:extLst>
              <a:ext uri="{FF2B5EF4-FFF2-40B4-BE49-F238E27FC236}">
                <a16:creationId xmlns:a16="http://schemas.microsoft.com/office/drawing/2014/main" id="{1623E6FF-2F89-487B-BAA1-BCF5010D302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167456" y="6262731"/>
            <a:ext cx="1746483" cy="541090"/>
          </a:xfrm>
          <a:prstGeom prst="rect">
            <a:avLst/>
          </a:prstGeom>
        </p:spPr>
      </p:pic>
    </p:spTree>
    <p:extLst>
      <p:ext uri="{BB962C8B-B14F-4D97-AF65-F5344CB8AC3E}">
        <p14:creationId xmlns:p14="http://schemas.microsoft.com/office/powerpoint/2010/main" val="4175183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1DAE7C9-EB31-4D8F-A1CC-D9F826F63765}"/>
              </a:ext>
            </a:extLst>
          </p:cNvPr>
          <p:cNvGraphicFramePr>
            <a:graphicFrameLocks noGrp="1"/>
          </p:cNvGraphicFramePr>
          <p:nvPr>
            <p:extLst>
              <p:ext uri="{D42A27DB-BD31-4B8C-83A1-F6EECF244321}">
                <p14:modId xmlns:p14="http://schemas.microsoft.com/office/powerpoint/2010/main" val="4250614224"/>
              </p:ext>
            </p:extLst>
          </p:nvPr>
        </p:nvGraphicFramePr>
        <p:xfrm>
          <a:off x="457104" y="1985296"/>
          <a:ext cx="11277791" cy="4669536"/>
        </p:xfrm>
        <a:graphic>
          <a:graphicData uri="http://schemas.openxmlformats.org/drawingml/2006/table">
            <a:tbl>
              <a:tblPr firstRow="1" firstCol="1" bandRow="1">
                <a:tableStyleId>{5C22544A-7EE6-4342-B048-85BDC9FD1C3A}</a:tableStyleId>
              </a:tblPr>
              <a:tblGrid>
                <a:gridCol w="1567189">
                  <a:extLst>
                    <a:ext uri="{9D8B030D-6E8A-4147-A177-3AD203B41FA5}">
                      <a16:colId xmlns:a16="http://schemas.microsoft.com/office/drawing/2014/main" val="1263260515"/>
                    </a:ext>
                  </a:extLst>
                </a:gridCol>
                <a:gridCol w="4568799">
                  <a:extLst>
                    <a:ext uri="{9D8B030D-6E8A-4147-A177-3AD203B41FA5}">
                      <a16:colId xmlns:a16="http://schemas.microsoft.com/office/drawing/2014/main" val="1622549802"/>
                    </a:ext>
                  </a:extLst>
                </a:gridCol>
                <a:gridCol w="5141803">
                  <a:extLst>
                    <a:ext uri="{9D8B030D-6E8A-4147-A177-3AD203B41FA5}">
                      <a16:colId xmlns:a16="http://schemas.microsoft.com/office/drawing/2014/main" val="4018102775"/>
                    </a:ext>
                  </a:extLst>
                </a:gridCol>
              </a:tblGrid>
              <a:tr h="161871">
                <a:tc>
                  <a:txBody>
                    <a:bodyPr/>
                    <a:lstStyle/>
                    <a:p>
                      <a:pPr>
                        <a:lnSpc>
                          <a:spcPct val="115000"/>
                        </a:lnSpc>
                        <a:spcAft>
                          <a:spcPts val="0"/>
                        </a:spcAft>
                      </a:pPr>
                      <a:r>
                        <a:rPr lang="en-GB" sz="1400">
                          <a:effectLst/>
                          <a:latin typeface="Arial" panose="020B0604020202020204" pitchFamily="34"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51462" marR="51462" marT="0" marB="0"/>
                </a:tc>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Shorter-term</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1462" marR="51462" marT="0" marB="0"/>
                </a:tc>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Longer-term</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1462" marR="51462" marT="0" marB="0"/>
                </a:tc>
                <a:extLst>
                  <a:ext uri="{0D108BD9-81ED-4DB2-BD59-A6C34878D82A}">
                    <a16:rowId xmlns:a16="http://schemas.microsoft.com/office/drawing/2014/main" val="1625292332"/>
                  </a:ext>
                </a:extLst>
              </a:tr>
              <a:tr h="2756579">
                <a:tc>
                  <a:txBody>
                    <a:bodyPr/>
                    <a:lstStyle/>
                    <a:p>
                      <a:pPr>
                        <a:lnSpc>
                          <a:spcPct val="115000"/>
                        </a:lnSpc>
                        <a:spcAft>
                          <a:spcPts val="0"/>
                        </a:spcAft>
                      </a:pPr>
                      <a:r>
                        <a:rPr lang="en-GB" sz="1400">
                          <a:effectLst/>
                          <a:latin typeface="Arial" panose="020B0604020202020204" pitchFamily="34" charset="0"/>
                          <a:cs typeface="Arial" panose="020B0604020202020204" pitchFamily="34" charset="0"/>
                        </a:rPr>
                        <a:t>Local</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51462" marR="51462" marT="0" marB="0"/>
                </a:tc>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Work with local authorities to identify communication issues and address through co-production</a:t>
                      </a:r>
                    </a:p>
                    <a:p>
                      <a:pPr>
                        <a:lnSpc>
                          <a:spcPct val="115000"/>
                        </a:lnSpc>
                        <a:spcAft>
                          <a:spcPts val="0"/>
                        </a:spcAft>
                      </a:pPr>
                      <a:r>
                        <a:rPr lang="en-GB" sz="1400" dirty="0">
                          <a:effectLst/>
                          <a:latin typeface="Arial" panose="020B0604020202020204" pitchFamily="34" charset="0"/>
                          <a:cs typeface="Arial" panose="020B0604020202020204" pitchFamily="34" charset="0"/>
                        </a:rPr>
                        <a:t> </a:t>
                      </a:r>
                    </a:p>
                    <a:p>
                      <a:pPr>
                        <a:lnSpc>
                          <a:spcPct val="115000"/>
                        </a:lnSpc>
                        <a:spcAft>
                          <a:spcPts val="0"/>
                        </a:spcAft>
                      </a:pPr>
                      <a:r>
                        <a:rPr lang="en-GB" sz="1400" dirty="0">
                          <a:effectLst/>
                          <a:latin typeface="Arial" panose="020B0604020202020204" pitchFamily="34" charset="0"/>
                          <a:cs typeface="Arial" panose="020B0604020202020204" pitchFamily="34" charset="0"/>
                        </a:rPr>
                        <a:t>Further research required to understand nuanced impacts on a local level regarding community response/ CAE and/or a call out for existing research that captures this picture</a:t>
                      </a:r>
                    </a:p>
                    <a:p>
                      <a:pPr>
                        <a:lnSpc>
                          <a:spcPct val="115000"/>
                        </a:lnSpc>
                        <a:spcAft>
                          <a:spcPts val="0"/>
                        </a:spcAft>
                      </a:pPr>
                      <a:r>
                        <a:rPr lang="en-GB" sz="1400" dirty="0">
                          <a:effectLst/>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15000"/>
                        </a:lnSpc>
                        <a:spcBef>
                          <a:spcPts val="0"/>
                        </a:spcBef>
                        <a:spcAft>
                          <a:spcPts val="0"/>
                        </a:spcAft>
                        <a:buClrTx/>
                        <a:buSzTx/>
                        <a:buFontTx/>
                        <a:buNone/>
                        <a:tabLst/>
                        <a:defRPr/>
                      </a:pPr>
                      <a:r>
                        <a:rPr lang="en-GB" sz="1400" dirty="0">
                          <a:effectLst/>
                          <a:latin typeface="Arial" panose="020B0604020202020204" pitchFamily="34" charset="0"/>
                          <a:ea typeface="Calibri" panose="020F0502020204030204" pitchFamily="34" charset="0"/>
                          <a:cs typeface="Arial" panose="020B0604020202020204" pitchFamily="34" charset="0"/>
                        </a:rPr>
                        <a:t>Given the disparity in experience across local authority area, explore what worked well and less well in communicating with DP holders</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1462" marR="51462" marT="0" marB="0"/>
                </a:tc>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Assessment of digital working </a:t>
                      </a:r>
                    </a:p>
                    <a:p>
                      <a:pPr marL="342900" lvl="0" indent="-342900">
                        <a:lnSpc>
                          <a:spcPct val="115000"/>
                        </a:lnSpc>
                        <a:spcAft>
                          <a:spcPts val="0"/>
                        </a:spcAft>
                        <a:buFont typeface="+mj-lt"/>
                        <a:buAutoNum type="alphaLcParenR"/>
                      </a:pPr>
                      <a:r>
                        <a:rPr lang="en-GB" sz="1400" dirty="0">
                          <a:effectLst/>
                          <a:latin typeface="Arial" panose="020B0604020202020204" pitchFamily="34" charset="0"/>
                          <a:cs typeface="Arial" panose="020B0604020202020204" pitchFamily="34" charset="0"/>
                        </a:rPr>
                        <a:t>what to retain for the longer term e.g. community models of support</a:t>
                      </a:r>
                    </a:p>
                    <a:p>
                      <a:pPr marL="342900" lvl="0" indent="-342900">
                        <a:lnSpc>
                          <a:spcPct val="115000"/>
                        </a:lnSpc>
                        <a:spcAft>
                          <a:spcPts val="0"/>
                        </a:spcAft>
                        <a:buFont typeface="+mj-lt"/>
                        <a:buAutoNum type="alphaLcParenR"/>
                      </a:pPr>
                      <a:r>
                        <a:rPr lang="en-GB" sz="1400" dirty="0">
                          <a:effectLst/>
                          <a:latin typeface="Arial" panose="020B0604020202020204" pitchFamily="34" charset="0"/>
                          <a:cs typeface="Arial" panose="020B0604020202020204" pitchFamily="34" charset="0"/>
                        </a:rPr>
                        <a:t>what barriers to overcome to address digital exclusion i.e. work with local providers to deliver online access training </a:t>
                      </a:r>
                    </a:p>
                    <a:p>
                      <a:pPr>
                        <a:lnSpc>
                          <a:spcPct val="115000"/>
                        </a:lnSpc>
                        <a:spcAft>
                          <a:spcPts val="0"/>
                        </a:spcAft>
                      </a:pPr>
                      <a:r>
                        <a:rPr lang="en-GB" sz="1400" dirty="0">
                          <a:effectLst/>
                          <a:latin typeface="Arial" panose="020B0604020202020204" pitchFamily="34" charset="0"/>
                          <a:cs typeface="Arial" panose="020B0604020202020204" pitchFamily="34" charset="0"/>
                        </a:rPr>
                        <a:t> </a:t>
                      </a:r>
                    </a:p>
                    <a:p>
                      <a:pPr>
                        <a:lnSpc>
                          <a:spcPct val="115000"/>
                        </a:lnSpc>
                        <a:spcAft>
                          <a:spcPts val="0"/>
                        </a:spcAft>
                      </a:pPr>
                      <a:r>
                        <a:rPr lang="en-GB" sz="1400" dirty="0">
                          <a:effectLst/>
                          <a:latin typeface="Arial" panose="020B0604020202020204" pitchFamily="34" charset="0"/>
                          <a:cs typeface="Arial" panose="020B0604020202020204" pitchFamily="34" charset="0"/>
                        </a:rPr>
                        <a:t>Innovative partnership-working across providers and commissioners based on learning and shared objectives</a:t>
                      </a:r>
                    </a:p>
                    <a:p>
                      <a:pPr>
                        <a:lnSpc>
                          <a:spcPct val="115000"/>
                        </a:lnSpc>
                        <a:spcAft>
                          <a:spcPts val="0"/>
                        </a:spcAft>
                      </a:pPr>
                      <a:r>
                        <a:rPr lang="en-GB"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1462" marR="51462" marT="0" marB="0"/>
                </a:tc>
                <a:extLst>
                  <a:ext uri="{0D108BD9-81ED-4DB2-BD59-A6C34878D82A}">
                    <a16:rowId xmlns:a16="http://schemas.microsoft.com/office/drawing/2014/main" val="2972996729"/>
                  </a:ext>
                </a:extLst>
              </a:tr>
              <a:tr h="1521586">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National</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1462" marR="51462" marT="0" marB="0"/>
                </a:tc>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Lessons on communications and guidance for any wave 2</a:t>
                      </a:r>
                    </a:p>
                    <a:p>
                      <a:pPr>
                        <a:lnSpc>
                          <a:spcPct val="115000"/>
                        </a:lnSpc>
                        <a:spcAft>
                          <a:spcPts val="0"/>
                        </a:spcAft>
                      </a:pPr>
                      <a:r>
                        <a:rPr lang="en-GB" sz="1400" dirty="0">
                          <a:effectLst/>
                          <a:latin typeface="Arial" panose="020B0604020202020204" pitchFamily="34" charset="0"/>
                          <a:cs typeface="Arial" panose="020B0604020202020204" pitchFamily="34" charset="0"/>
                        </a:rPr>
                        <a:t> </a:t>
                      </a:r>
                    </a:p>
                    <a:p>
                      <a:pPr>
                        <a:lnSpc>
                          <a:spcPct val="115000"/>
                        </a:lnSpc>
                        <a:spcAft>
                          <a:spcPts val="0"/>
                        </a:spcAft>
                      </a:pPr>
                      <a:r>
                        <a:rPr lang="en-GB" sz="1400" dirty="0">
                          <a:effectLst/>
                          <a:latin typeface="Arial" panose="020B0604020202020204" pitchFamily="34" charset="0"/>
                          <a:cs typeface="Arial" panose="020B0604020202020204" pitchFamily="34" charset="0"/>
                        </a:rPr>
                        <a:t>Further research to understand changing/unmet needs as lockdown relaxes, to be disaggregated by protected characteristics </a:t>
                      </a:r>
                    </a:p>
                  </a:txBody>
                  <a:tcPr marL="51462" marR="51462" marT="0" marB="0"/>
                </a:tc>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Use findings to inform equalities review to support understanding of specific barriers to access to address as result of Covid-19</a:t>
                      </a:r>
                    </a:p>
                  </a:txBody>
                  <a:tcPr marL="51462" marR="51462" marT="0" marB="0"/>
                </a:tc>
                <a:extLst>
                  <a:ext uri="{0D108BD9-81ED-4DB2-BD59-A6C34878D82A}">
                    <a16:rowId xmlns:a16="http://schemas.microsoft.com/office/drawing/2014/main" val="3499762613"/>
                  </a:ext>
                </a:extLst>
              </a:tr>
            </a:tbl>
          </a:graphicData>
        </a:graphic>
      </p:graphicFrame>
      <p:sp>
        <p:nvSpPr>
          <p:cNvPr id="7" name="Title 1">
            <a:extLst>
              <a:ext uri="{FF2B5EF4-FFF2-40B4-BE49-F238E27FC236}">
                <a16:creationId xmlns:a16="http://schemas.microsoft.com/office/drawing/2014/main" id="{510B33D4-BCA4-42B2-868B-563500B4D390}"/>
              </a:ext>
            </a:extLst>
          </p:cNvPr>
          <p:cNvSpPr txBox="1">
            <a:spLocks/>
          </p:cNvSpPr>
          <p:nvPr/>
        </p:nvSpPr>
        <p:spPr>
          <a:xfrm>
            <a:off x="581192" y="702156"/>
            <a:ext cx="11029616"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Next steps: Discussion</a:t>
            </a:r>
          </a:p>
        </p:txBody>
      </p:sp>
      <p:pic>
        <p:nvPicPr>
          <p:cNvPr id="4" name="Picture 3">
            <a:extLst>
              <a:ext uri="{FF2B5EF4-FFF2-40B4-BE49-F238E27FC236}">
                <a16:creationId xmlns:a16="http://schemas.microsoft.com/office/drawing/2014/main" id="{0D5107B5-25FB-41D7-9C72-AA31DBA7159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050010" y="6316910"/>
            <a:ext cx="1746483" cy="541090"/>
          </a:xfrm>
          <a:prstGeom prst="rect">
            <a:avLst/>
          </a:prstGeom>
        </p:spPr>
      </p:pic>
    </p:spTree>
    <p:extLst>
      <p:ext uri="{BB962C8B-B14F-4D97-AF65-F5344CB8AC3E}">
        <p14:creationId xmlns:p14="http://schemas.microsoft.com/office/powerpoint/2010/main" val="147811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5D01-2287-4AB6-B0F7-05BF6667DCAD}"/>
              </a:ext>
            </a:extLst>
          </p:cNvPr>
          <p:cNvSpPr>
            <a:spLocks noGrp="1"/>
          </p:cNvSpPr>
          <p:nvPr>
            <p:ph type="title"/>
          </p:nvPr>
        </p:nvSpPr>
        <p:spPr/>
        <p:txBody>
          <a:bodyPr/>
          <a:lstStyle/>
          <a:p>
            <a:r>
              <a:rPr lang="en-GB" dirty="0"/>
              <a:t>Overview of data</a:t>
            </a:r>
          </a:p>
        </p:txBody>
      </p:sp>
      <p:sp>
        <p:nvSpPr>
          <p:cNvPr id="3" name="Content Placeholder 2">
            <a:extLst>
              <a:ext uri="{FF2B5EF4-FFF2-40B4-BE49-F238E27FC236}">
                <a16:creationId xmlns:a16="http://schemas.microsoft.com/office/drawing/2014/main" id="{6B209D67-2CC8-4D31-8A29-370BF9AB1D59}"/>
              </a:ext>
            </a:extLst>
          </p:cNvPr>
          <p:cNvSpPr>
            <a:spLocks noGrp="1"/>
          </p:cNvSpPr>
          <p:nvPr>
            <p:ph idx="1"/>
          </p:nvPr>
        </p:nvSpPr>
        <p:spPr/>
        <p:txBody>
          <a:bodyPr/>
          <a:lstStyle/>
          <a:p>
            <a:pPr marL="0" indent="0">
              <a:buNone/>
            </a:pPr>
            <a:r>
              <a:rPr lang="en-GB" dirty="0"/>
              <a:t>The following four tables summarise the data which was raised with TIG and the focus of each strand</a:t>
            </a:r>
          </a:p>
          <a:p>
            <a:pPr marL="0" indent="0">
              <a:buNone/>
            </a:pPr>
            <a:r>
              <a:rPr lang="en-GB" dirty="0"/>
              <a:t>Rows highlighted in blue denote research which has been submitted to the team (10 out of 22 potential research areas)</a:t>
            </a:r>
          </a:p>
          <a:p>
            <a:pPr marL="0" indent="0">
              <a:buNone/>
            </a:pPr>
            <a:r>
              <a:rPr lang="en-GB" dirty="0"/>
              <a:t>This table will be updated as more information becomes available or is withdrawn from the analysis</a:t>
            </a:r>
            <a:endParaRPr lang="en-GB" sz="2200" dirty="0"/>
          </a:p>
        </p:txBody>
      </p:sp>
      <p:pic>
        <p:nvPicPr>
          <p:cNvPr id="4" name="Picture 3">
            <a:extLst>
              <a:ext uri="{FF2B5EF4-FFF2-40B4-BE49-F238E27FC236}">
                <a16:creationId xmlns:a16="http://schemas.microsoft.com/office/drawing/2014/main" id="{F1FFB0C7-6D58-46E5-AE50-FE2E47FD37C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195557" y="6000759"/>
            <a:ext cx="2324100" cy="645160"/>
          </a:xfrm>
          <a:prstGeom prst="rect">
            <a:avLst/>
          </a:prstGeom>
        </p:spPr>
      </p:pic>
    </p:spTree>
    <p:extLst>
      <p:ext uri="{BB962C8B-B14F-4D97-AF65-F5344CB8AC3E}">
        <p14:creationId xmlns:p14="http://schemas.microsoft.com/office/powerpoint/2010/main" val="183922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1B307708-8313-4BC5-89C8-EB149B4AA72B}"/>
              </a:ext>
            </a:extLst>
          </p:cNvPr>
          <p:cNvGraphicFramePr>
            <a:graphicFrameLocks noGrp="1"/>
          </p:cNvGraphicFramePr>
          <p:nvPr>
            <p:extLst>
              <p:ext uri="{D42A27DB-BD31-4B8C-83A1-F6EECF244321}">
                <p14:modId xmlns:p14="http://schemas.microsoft.com/office/powerpoint/2010/main" val="1002492799"/>
              </p:ext>
            </p:extLst>
          </p:nvPr>
        </p:nvGraphicFramePr>
        <p:xfrm>
          <a:off x="371475" y="419100"/>
          <a:ext cx="11296650" cy="5775875"/>
        </p:xfrm>
        <a:graphic>
          <a:graphicData uri="http://schemas.openxmlformats.org/drawingml/2006/table">
            <a:tbl>
              <a:tblPr firstRow="1" firstCol="1" bandRow="1">
                <a:tableStyleId>{5C22544A-7EE6-4342-B048-85BDC9FD1C3A}</a:tableStyleId>
              </a:tblPr>
              <a:tblGrid>
                <a:gridCol w="1861367">
                  <a:extLst>
                    <a:ext uri="{9D8B030D-6E8A-4147-A177-3AD203B41FA5}">
                      <a16:colId xmlns:a16="http://schemas.microsoft.com/office/drawing/2014/main" val="426908005"/>
                    </a:ext>
                  </a:extLst>
                </a:gridCol>
                <a:gridCol w="1798350">
                  <a:extLst>
                    <a:ext uri="{9D8B030D-6E8A-4147-A177-3AD203B41FA5}">
                      <a16:colId xmlns:a16="http://schemas.microsoft.com/office/drawing/2014/main" val="4046278832"/>
                    </a:ext>
                  </a:extLst>
                </a:gridCol>
                <a:gridCol w="3858459">
                  <a:extLst>
                    <a:ext uri="{9D8B030D-6E8A-4147-A177-3AD203B41FA5}">
                      <a16:colId xmlns:a16="http://schemas.microsoft.com/office/drawing/2014/main" val="3925637197"/>
                    </a:ext>
                  </a:extLst>
                </a:gridCol>
                <a:gridCol w="1545079">
                  <a:extLst>
                    <a:ext uri="{9D8B030D-6E8A-4147-A177-3AD203B41FA5}">
                      <a16:colId xmlns:a16="http://schemas.microsoft.com/office/drawing/2014/main" val="4113582103"/>
                    </a:ext>
                  </a:extLst>
                </a:gridCol>
                <a:gridCol w="2233395">
                  <a:extLst>
                    <a:ext uri="{9D8B030D-6E8A-4147-A177-3AD203B41FA5}">
                      <a16:colId xmlns:a16="http://schemas.microsoft.com/office/drawing/2014/main" val="1796028124"/>
                    </a:ext>
                  </a:extLst>
                </a:gridCol>
              </a:tblGrid>
              <a:tr h="488687">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Organisation and date of research (TBC)</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Cohort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Key research questions/objectives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Data type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Status of research</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extLst>
                  <a:ext uri="{0D108BD9-81ED-4DB2-BD59-A6C34878D82A}">
                    <a16:rowId xmlns:a16="http://schemas.microsoft.com/office/drawing/2014/main" val="2300775941"/>
                  </a:ext>
                </a:extLst>
              </a:tr>
              <a:tr h="331164">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ADASS</a:t>
                      </a:r>
                    </a:p>
                    <a:p>
                      <a:pPr>
                        <a:lnSpc>
                          <a:spcPct val="115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Directors of Adult Social Care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Reflections and learning from Directors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Written statements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Awaiting findings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extLst>
                  <a:ext uri="{0D108BD9-81ED-4DB2-BD59-A6C34878D82A}">
                    <a16:rowId xmlns:a16="http://schemas.microsoft.com/office/drawing/2014/main" val="3581553113"/>
                  </a:ext>
                </a:extLst>
              </a:tr>
              <a:tr h="1617492">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Association of Mental Health Providers</a:t>
                      </a:r>
                    </a:p>
                    <a:p>
                      <a:pPr>
                        <a:lnSpc>
                          <a:spcPct val="115000"/>
                        </a:lnSpc>
                        <a:spcAft>
                          <a:spcPts val="0"/>
                        </a:spcAft>
                      </a:pPr>
                      <a:endParaRPr lang="en-GB" sz="1200" dirty="0">
                        <a:effectLst/>
                        <a:latin typeface="Arial" panose="020B060402020202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VCSE MH providers and staff - to understand impact on people with mental conditions, including those in the CJS and from BAME communities and upon the provider landscape</a:t>
                      </a:r>
                    </a:p>
                    <a:p>
                      <a:pPr>
                        <a:lnSpc>
                          <a:spcPct val="115000"/>
                        </a:lnSpc>
                        <a:spcAft>
                          <a:spcPts val="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Identify learning from and issues addressed to form the basis of a proposal for an action plan to sustain &amp; improve access to VCSE mental health services &amp; support via digital, both during &amp; beyond C-19.</a:t>
                      </a:r>
                    </a:p>
                    <a:p>
                      <a:pPr>
                        <a:lnSpc>
                          <a:spcPct val="115000"/>
                        </a:lnSpc>
                        <a:spcAft>
                          <a:spcPts val="0"/>
                        </a:spcAft>
                      </a:pPr>
                      <a:r>
                        <a:rPr lang="en-GB" sz="1200" dirty="0">
                          <a:effectLst/>
                          <a:latin typeface="Arial" panose="020B0604020202020204" pitchFamily="34" charset="0"/>
                          <a:cs typeface="Arial" panose="020B0604020202020204" pitchFamily="34" charset="0"/>
                        </a:rPr>
                        <a:t>Understand the effects and impact of CAE &amp; Mental Health Act 'adjustments resulting from the Coronavirus legislation. </a:t>
                      </a:r>
                    </a:p>
                    <a:p>
                      <a:pPr>
                        <a:lnSpc>
                          <a:spcPct val="115000"/>
                        </a:lnSpc>
                        <a:spcAft>
                          <a:spcPts val="0"/>
                        </a:spcAft>
                      </a:pPr>
                      <a:r>
                        <a:rPr lang="en-GB" sz="1200" dirty="0">
                          <a:effectLst/>
                          <a:latin typeface="Arial" panose="020B0604020202020204" pitchFamily="34" charset="0"/>
                          <a:cs typeface="Arial" panose="020B0604020202020204" pitchFamily="34" charset="0"/>
                        </a:rPr>
                        <a:t>Understand and help colleagues manage and respond to some of the emerging challenges for mental health providers and the people they serve</a:t>
                      </a:r>
                    </a:p>
                  </a:txBody>
                  <a:tcPr marL="50999" marR="50999"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Conversations with members</a:t>
                      </a:r>
                    </a:p>
                    <a:p>
                      <a:pPr>
                        <a:lnSpc>
                          <a:spcPct val="115000"/>
                        </a:lnSpc>
                        <a:spcAft>
                          <a:spcPts val="0"/>
                        </a:spcAft>
                      </a:pPr>
                      <a:r>
                        <a:rPr lang="en-GB" sz="1200" dirty="0">
                          <a:effectLst/>
                          <a:latin typeface="Arial" panose="020B0604020202020204" pitchFamily="34" charset="0"/>
                          <a:cs typeface="Arial" panose="020B0604020202020204" pitchFamily="34" charset="0"/>
                        </a:rPr>
                        <a:t> </a:t>
                      </a:r>
                    </a:p>
                    <a:p>
                      <a:pPr>
                        <a:lnSpc>
                          <a:spcPct val="115000"/>
                        </a:lnSpc>
                        <a:spcAft>
                          <a:spcPts val="0"/>
                        </a:spcAft>
                      </a:pPr>
                      <a:r>
                        <a:rPr lang="en-GB" sz="1200" dirty="0">
                          <a:effectLst/>
                          <a:latin typeface="Arial" panose="020B0604020202020204" pitchFamily="34" charset="0"/>
                          <a:cs typeface="Arial" panose="020B0604020202020204" pitchFamily="34" charset="0"/>
                        </a:rPr>
                        <a:t>Webinar with partners</a:t>
                      </a:r>
                    </a:p>
                    <a:p>
                      <a:pPr>
                        <a:lnSpc>
                          <a:spcPct val="115000"/>
                        </a:lnSpc>
                        <a:spcAft>
                          <a:spcPts val="0"/>
                        </a:spcAft>
                      </a:pPr>
                      <a:r>
                        <a:rPr lang="en-GB" sz="1200" dirty="0">
                          <a:effectLst/>
                          <a:latin typeface="Arial" panose="020B0604020202020204" pitchFamily="34" charset="0"/>
                          <a:cs typeface="Arial" panose="020B0604020202020204" pitchFamily="34" charset="0"/>
                        </a:rPr>
                        <a:t> </a:t>
                      </a:r>
                    </a:p>
                    <a:p>
                      <a:pPr>
                        <a:lnSpc>
                          <a:spcPct val="115000"/>
                        </a:lnSpc>
                        <a:spcAft>
                          <a:spcPts val="0"/>
                        </a:spcAft>
                      </a:pPr>
                      <a:r>
                        <a:rPr lang="en-GB" sz="1200" dirty="0">
                          <a:effectLst/>
                          <a:latin typeface="Arial" panose="020B0604020202020204" pitchFamily="34" charset="0"/>
                          <a:cs typeface="Arial" panose="020B0604020202020204" pitchFamily="34" charset="0"/>
                        </a:rPr>
                        <a:t>Online session for members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u="sng" dirty="0">
                          <a:solidFill>
                            <a:schemeClr val="tx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Supporting mental health in communities during the coronavirus crisis</a:t>
                      </a:r>
                      <a:endParaRPr lang="en-GB" sz="120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 </a:t>
                      </a:r>
                    </a:p>
                    <a:p>
                      <a:pPr>
                        <a:lnSpc>
                          <a:spcPct val="115000"/>
                        </a:lnSpc>
                        <a:spcAft>
                          <a:spcPts val="0"/>
                        </a:spcAft>
                      </a:pPr>
                      <a:r>
                        <a:rPr lang="en-GB" sz="1200" u="sng" dirty="0">
                          <a:solidFill>
                            <a:schemeClr val="tx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Covid-19 and the VCSE Mental Health Sector</a:t>
                      </a:r>
                      <a:r>
                        <a:rPr lang="en-GB" sz="1200" dirty="0">
                          <a:solidFill>
                            <a:schemeClr val="tx1"/>
                          </a:solidFill>
                          <a:effectLst/>
                          <a:latin typeface="Arial" panose="020B0604020202020204" pitchFamily="34" charset="0"/>
                          <a:cs typeface="Arial" panose="020B0604020202020204" pitchFamily="34" charset="0"/>
                        </a:rPr>
                        <a:t> </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extLst>
                  <a:ext uri="{0D108BD9-81ED-4DB2-BD59-A6C34878D82A}">
                    <a16:rowId xmlns:a16="http://schemas.microsoft.com/office/drawing/2014/main" val="2707606697"/>
                  </a:ext>
                </a:extLst>
              </a:tr>
              <a:tr h="328915">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BASW</a:t>
                      </a:r>
                    </a:p>
                  </a:txBody>
                  <a:tcPr marL="50999" marR="50999"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Social workers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Information from social workers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Survey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Awaiting findings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tc>
                <a:extLst>
                  <a:ext uri="{0D108BD9-81ED-4DB2-BD59-A6C34878D82A}">
                    <a16:rowId xmlns:a16="http://schemas.microsoft.com/office/drawing/2014/main" val="469896723"/>
                  </a:ext>
                </a:extLst>
              </a:tr>
              <a:tr h="672560">
                <a:tc>
                  <a:txBody>
                    <a:bodyPr/>
                    <a:lstStyle/>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Carers UK</a:t>
                      </a:r>
                    </a:p>
                    <a:p>
                      <a:pPr>
                        <a:lnSpc>
                          <a:spcPct val="115000"/>
                        </a:lnSpc>
                        <a:spcAft>
                          <a:spcPts val="0"/>
                        </a:spcAft>
                      </a:pPr>
                      <a:endParaRPr lang="en-GB" sz="1200" dirty="0">
                        <a:solidFill>
                          <a:sysClr val="windowText" lastClr="000000"/>
                        </a:solidFill>
                        <a:effectLst/>
                        <a:latin typeface="Arial" panose="020B060402020202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Carers and former carers (c. 5k)</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Understanding carers experiences during C-19</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Survey</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Report published</a:t>
                      </a:r>
                    </a:p>
                    <a:p>
                      <a:pPr>
                        <a:lnSpc>
                          <a:spcPct val="115000"/>
                        </a:lnSpc>
                        <a:spcAft>
                          <a:spcPts val="0"/>
                        </a:spcAft>
                      </a:pPr>
                      <a:r>
                        <a:rPr lang="en-GB" sz="1200" dirty="0">
                          <a:effectLst/>
                          <a:latin typeface="Arial" panose="020B0604020202020204" pitchFamily="34" charset="0"/>
                          <a:cs typeface="Arial" panose="020B0604020202020204" pitchFamily="34" charset="0"/>
                        </a:rPr>
                        <a:t>Carers UK Behind Closed Doors April 2020.pdf </a:t>
                      </a:r>
                    </a:p>
                    <a:p>
                      <a:pPr>
                        <a:lnSpc>
                          <a:spcPct val="115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extLst>
                  <a:ext uri="{0D108BD9-81ED-4DB2-BD59-A6C34878D82A}">
                    <a16:rowId xmlns:a16="http://schemas.microsoft.com/office/drawing/2014/main" val="2317912580"/>
                  </a:ext>
                </a:extLst>
              </a:tr>
              <a:tr h="659979">
                <a:tc>
                  <a:txBody>
                    <a:bodyPr/>
                    <a:lstStyle/>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Covid-19 Be Human RACA: In Control and Disability Rights UK</a:t>
                      </a:r>
                    </a:p>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 </a:t>
                      </a:r>
                      <a:endParaRPr lang="en-GB" sz="12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All age, all impairments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National Register of Experience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Interim report shared with TIG</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0999" marR="50999" marT="0" marB="0">
                    <a:solidFill>
                      <a:schemeClr val="accent5">
                        <a:lumMod val="40000"/>
                        <a:lumOff val="60000"/>
                      </a:schemeClr>
                    </a:solidFill>
                  </a:tcPr>
                </a:tc>
                <a:extLst>
                  <a:ext uri="{0D108BD9-81ED-4DB2-BD59-A6C34878D82A}">
                    <a16:rowId xmlns:a16="http://schemas.microsoft.com/office/drawing/2014/main" val="3848213753"/>
                  </a:ext>
                </a:extLst>
              </a:tr>
              <a:tr h="659979">
                <a:tc>
                  <a:txBody>
                    <a:bodyPr/>
                    <a:lstStyle/>
                    <a:p>
                      <a:pPr>
                        <a:lnSpc>
                          <a:spcPct val="115000"/>
                        </a:lnSpc>
                        <a:spcAft>
                          <a:spcPts val="0"/>
                        </a:spcAft>
                      </a:pPr>
                      <a:r>
                        <a:rPr lang="en-GB"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CQC</a:t>
                      </a:r>
                    </a:p>
                    <a:p>
                      <a:pPr>
                        <a:lnSpc>
                          <a:spcPct val="115000"/>
                        </a:lnSpc>
                        <a:spcAft>
                          <a:spcPts val="0"/>
                        </a:spcAft>
                      </a:pPr>
                      <a:r>
                        <a:rPr lang="en-GB"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a:lnSpc>
                          <a:spcPct val="115000"/>
                        </a:lnSpc>
                        <a:spcAft>
                          <a:spcPts val="0"/>
                        </a:spcAft>
                      </a:pPr>
                      <a:r>
                        <a:rPr lang="en-GB"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Dates tbc</a:t>
                      </a:r>
                    </a:p>
                    <a:p>
                      <a:pPr>
                        <a:lnSpc>
                          <a:spcPct val="115000"/>
                        </a:lnSpc>
                        <a:spcAft>
                          <a:spcPts val="0"/>
                        </a:spcAft>
                      </a:pPr>
                      <a:r>
                        <a:rPr lang="en-GB"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1"/>
                    </a:solidFill>
                  </a:tcPr>
                </a:tc>
                <a:tc>
                  <a:txBody>
                    <a:bodyPr/>
                    <a:lstStyle/>
                    <a:p>
                      <a:pPr>
                        <a:lnSpc>
                          <a:spcPct val="115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Providers</a:t>
                      </a:r>
                    </a:p>
                  </a:txBody>
                  <a:tcPr marL="68580" marR="68580" marT="0" marB="0">
                    <a:solidFill>
                      <a:schemeClr val="tx2">
                        <a:lumMod val="20000"/>
                        <a:lumOff val="80000"/>
                      </a:schemeClr>
                    </a:solidFill>
                  </a:tcPr>
                </a:tc>
                <a:tc>
                  <a:txBody>
                    <a:bodyPr/>
                    <a:lstStyle/>
                    <a:p>
                      <a:pPr>
                        <a:lnSpc>
                          <a:spcPct val="115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Information from providers operating in CAE areas</a:t>
                      </a:r>
                    </a:p>
                  </a:txBody>
                  <a:tcPr marL="68580" marR="68580" marT="0" marB="0">
                    <a:solidFill>
                      <a:schemeClr val="tx2">
                        <a:lumMod val="20000"/>
                        <a:lumOff val="80000"/>
                      </a:schemeClr>
                    </a:solidFill>
                  </a:tcPr>
                </a:tc>
                <a:tc>
                  <a:txBody>
                    <a:bodyPr/>
                    <a:lstStyle/>
                    <a:p>
                      <a:pPr>
                        <a:lnSpc>
                          <a:spcPct val="115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TBC</a:t>
                      </a:r>
                    </a:p>
                  </a:txBody>
                  <a:tcPr marL="68580" marR="68580" marT="0" marB="0">
                    <a:solidFill>
                      <a:schemeClr val="tx2">
                        <a:lumMod val="20000"/>
                        <a:lumOff val="80000"/>
                      </a:schemeClr>
                    </a:solidFill>
                  </a:tcPr>
                </a:tc>
                <a:tc>
                  <a:txBody>
                    <a:bodyPr/>
                    <a:lstStyle/>
                    <a:p>
                      <a:pPr>
                        <a:lnSpc>
                          <a:spcPct val="115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Awaiting findings</a:t>
                      </a:r>
                    </a:p>
                  </a:txBody>
                  <a:tcPr marL="68580" marR="68580" marT="0" marB="0">
                    <a:solidFill>
                      <a:schemeClr val="tx2">
                        <a:lumMod val="20000"/>
                        <a:lumOff val="80000"/>
                      </a:schemeClr>
                    </a:solidFill>
                  </a:tcPr>
                </a:tc>
                <a:extLst>
                  <a:ext uri="{0D108BD9-81ED-4DB2-BD59-A6C34878D82A}">
                    <a16:rowId xmlns:a16="http://schemas.microsoft.com/office/drawing/2014/main" val="1774976892"/>
                  </a:ext>
                </a:extLst>
              </a:tr>
            </a:tbl>
          </a:graphicData>
        </a:graphic>
      </p:graphicFrame>
      <p:pic>
        <p:nvPicPr>
          <p:cNvPr id="3" name="Picture 2">
            <a:extLst>
              <a:ext uri="{FF2B5EF4-FFF2-40B4-BE49-F238E27FC236}">
                <a16:creationId xmlns:a16="http://schemas.microsoft.com/office/drawing/2014/main" id="{632EC6C7-ED71-4B6D-99E5-282D6BD33B0D}"/>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050010" y="6316910"/>
            <a:ext cx="1746483" cy="541090"/>
          </a:xfrm>
          <a:prstGeom prst="rect">
            <a:avLst/>
          </a:prstGeom>
        </p:spPr>
      </p:pic>
    </p:spTree>
    <p:extLst>
      <p:ext uri="{BB962C8B-B14F-4D97-AF65-F5344CB8AC3E}">
        <p14:creationId xmlns:p14="http://schemas.microsoft.com/office/powerpoint/2010/main" val="4011570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2CE2E83-1FFD-4988-AD86-2D098EB53B47}"/>
              </a:ext>
            </a:extLst>
          </p:cNvPr>
          <p:cNvGraphicFramePr>
            <a:graphicFrameLocks noGrp="1"/>
          </p:cNvGraphicFramePr>
          <p:nvPr>
            <p:extLst>
              <p:ext uri="{D42A27DB-BD31-4B8C-83A1-F6EECF244321}">
                <p14:modId xmlns:p14="http://schemas.microsoft.com/office/powerpoint/2010/main" val="1229305835"/>
              </p:ext>
            </p:extLst>
          </p:nvPr>
        </p:nvGraphicFramePr>
        <p:xfrm>
          <a:off x="390525" y="342900"/>
          <a:ext cx="11125199" cy="5927064"/>
        </p:xfrm>
        <a:graphic>
          <a:graphicData uri="http://schemas.openxmlformats.org/drawingml/2006/table">
            <a:tbl>
              <a:tblPr firstRow="1" firstCol="1" bandRow="1">
                <a:tableStyleId>{5C22544A-7EE6-4342-B048-85BDC9FD1C3A}</a:tableStyleId>
              </a:tblPr>
              <a:tblGrid>
                <a:gridCol w="1833117">
                  <a:extLst>
                    <a:ext uri="{9D8B030D-6E8A-4147-A177-3AD203B41FA5}">
                      <a16:colId xmlns:a16="http://schemas.microsoft.com/office/drawing/2014/main" val="2534346064"/>
                    </a:ext>
                  </a:extLst>
                </a:gridCol>
                <a:gridCol w="1771056">
                  <a:extLst>
                    <a:ext uri="{9D8B030D-6E8A-4147-A177-3AD203B41FA5}">
                      <a16:colId xmlns:a16="http://schemas.microsoft.com/office/drawing/2014/main" val="3830887924"/>
                    </a:ext>
                  </a:extLst>
                </a:gridCol>
                <a:gridCol w="3799897">
                  <a:extLst>
                    <a:ext uri="{9D8B030D-6E8A-4147-A177-3AD203B41FA5}">
                      <a16:colId xmlns:a16="http://schemas.microsoft.com/office/drawing/2014/main" val="2515863282"/>
                    </a:ext>
                  </a:extLst>
                </a:gridCol>
                <a:gridCol w="1521629">
                  <a:extLst>
                    <a:ext uri="{9D8B030D-6E8A-4147-A177-3AD203B41FA5}">
                      <a16:colId xmlns:a16="http://schemas.microsoft.com/office/drawing/2014/main" val="2345693565"/>
                    </a:ext>
                  </a:extLst>
                </a:gridCol>
                <a:gridCol w="2199500">
                  <a:extLst>
                    <a:ext uri="{9D8B030D-6E8A-4147-A177-3AD203B41FA5}">
                      <a16:colId xmlns:a16="http://schemas.microsoft.com/office/drawing/2014/main" val="338338526"/>
                    </a:ext>
                  </a:extLst>
                </a:gridCol>
              </a:tblGrid>
              <a:tr h="608161">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Organisation and date of research (TBC)</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Cohort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Key research questions/objectives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Data type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Status of research</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extLst>
                  <a:ext uri="{0D108BD9-81ED-4DB2-BD59-A6C34878D82A}">
                    <a16:rowId xmlns:a16="http://schemas.microsoft.com/office/drawing/2014/main" val="3354682457"/>
                  </a:ext>
                </a:extLst>
              </a:tr>
              <a:tr h="969126">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CQC (Public Engagement Team)</a:t>
                      </a:r>
                    </a:p>
                    <a:p>
                      <a:pPr>
                        <a:lnSpc>
                          <a:spcPct val="115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Disabled and older people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Surveys with people in CAE areas and other Covid-19 related topics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Survey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Awaiting findings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extLst>
                  <a:ext uri="{0D108BD9-81ED-4DB2-BD59-A6C34878D82A}">
                    <a16:rowId xmlns:a16="http://schemas.microsoft.com/office/drawing/2014/main" val="596474562"/>
                  </a:ext>
                </a:extLst>
              </a:tr>
              <a:tr h="969126">
                <a:tc>
                  <a:txBody>
                    <a:bodyPr/>
                    <a:lstStyle/>
                    <a:p>
                      <a:pPr>
                        <a:lnSpc>
                          <a:spcPct val="115000"/>
                        </a:lnSpc>
                        <a:spcAft>
                          <a:spcPts val="0"/>
                        </a:spcAft>
                      </a:pPr>
                      <a:r>
                        <a:rPr lang="en-GB" sz="1200" dirty="0" err="1">
                          <a:effectLst/>
                          <a:latin typeface="Arial" panose="020B0604020202020204" pitchFamily="34" charset="0"/>
                          <a:cs typeface="Arial" panose="020B0604020202020204" pitchFamily="34" charset="0"/>
                        </a:rPr>
                        <a:t>EngAgeNet</a:t>
                      </a:r>
                      <a:r>
                        <a:rPr lang="en-GB" sz="1200" dirty="0">
                          <a:effectLst/>
                          <a:latin typeface="Arial" panose="020B0604020202020204" pitchFamily="34" charset="0"/>
                          <a:cs typeface="Arial" panose="020B0604020202020204" pitchFamily="34" charset="0"/>
                        </a:rPr>
                        <a:t> and </a:t>
                      </a:r>
                    </a:p>
                    <a:p>
                      <a:pPr>
                        <a:lnSpc>
                          <a:spcPct val="115000"/>
                        </a:lnSpc>
                        <a:spcAft>
                          <a:spcPts val="0"/>
                        </a:spcAft>
                      </a:pPr>
                      <a:r>
                        <a:rPr lang="en-GB" sz="1200" dirty="0">
                          <a:effectLst/>
                          <a:latin typeface="Arial" panose="020B0604020202020204" pitchFamily="34" charset="0"/>
                          <a:cs typeface="Arial" panose="020B0604020202020204" pitchFamily="34" charset="0"/>
                        </a:rPr>
                        <a:t>Legal &amp; General</a:t>
                      </a: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Older people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Understand how older people are disproportionately affected by lockdown; by a higher risk of serious infection; how many are themselves carers for other family members.</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Survey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In process – findings not currently available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extLst>
                  <a:ext uri="{0D108BD9-81ED-4DB2-BD59-A6C34878D82A}">
                    <a16:rowId xmlns:a16="http://schemas.microsoft.com/office/drawing/2014/main" val="1864599670"/>
                  </a:ext>
                </a:extLst>
              </a:tr>
              <a:tr h="1458938">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Healthwatch</a:t>
                      </a:r>
                    </a:p>
                  </a:txBody>
                  <a:tcPr marL="54134" marR="54134"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Local authorities enacting easements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Impact of local councils enacting easements</a:t>
                      </a:r>
                    </a:p>
                    <a:p>
                      <a:pPr>
                        <a:lnSpc>
                          <a:spcPct val="115000"/>
                        </a:lnSpc>
                        <a:spcAft>
                          <a:spcPts val="0"/>
                        </a:spcAft>
                      </a:pPr>
                      <a:r>
                        <a:rPr lang="en-GB" sz="1200" dirty="0">
                          <a:effectLst/>
                          <a:latin typeface="Arial" panose="020B0604020202020204" pitchFamily="34" charset="0"/>
                          <a:cs typeface="Arial" panose="020B0604020202020204" pitchFamily="34" charset="0"/>
                        </a:rPr>
                        <a:t>Impact of Covid-19 on those accessing care and support including Care Home residents, staff and carers</a:t>
                      </a:r>
                    </a:p>
                    <a:p>
                      <a:pPr>
                        <a:lnSpc>
                          <a:spcPct val="115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Local initiatives – surveys</a:t>
                      </a:r>
                    </a:p>
                    <a:p>
                      <a:pPr>
                        <a:lnSpc>
                          <a:spcPct val="115000"/>
                        </a:lnSpc>
                        <a:spcAft>
                          <a:spcPts val="0"/>
                        </a:spcAft>
                      </a:pPr>
                      <a:r>
                        <a:rPr lang="en-GB" sz="1200">
                          <a:effectLst/>
                          <a:latin typeface="Arial" panose="020B0604020202020204" pitchFamily="34" charset="0"/>
                          <a:cs typeface="Arial" panose="020B0604020202020204" pitchFamily="34" charset="0"/>
                        </a:rPr>
                        <a:t> </a:t>
                      </a:r>
                    </a:p>
                    <a:p>
                      <a:pPr>
                        <a:lnSpc>
                          <a:spcPct val="115000"/>
                        </a:lnSpc>
                        <a:spcAft>
                          <a:spcPts val="0"/>
                        </a:spcAft>
                      </a:pPr>
                      <a:r>
                        <a:rPr lang="en-GB" sz="1200">
                          <a:effectLst/>
                          <a:latin typeface="Arial" panose="020B0604020202020204" pitchFamily="34" charset="0"/>
                          <a:cs typeface="Arial" panose="020B0604020202020204" pitchFamily="34" charset="0"/>
                        </a:rPr>
                        <a:t>Future intelligence gathering is planned</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Headlines shared with TIG</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solidFill>
                      <a:schemeClr val="accent5">
                        <a:lumMod val="40000"/>
                        <a:lumOff val="60000"/>
                      </a:schemeClr>
                    </a:solidFill>
                  </a:tcPr>
                </a:tc>
                <a:extLst>
                  <a:ext uri="{0D108BD9-81ED-4DB2-BD59-A6C34878D82A}">
                    <a16:rowId xmlns:a16="http://schemas.microsoft.com/office/drawing/2014/main" val="2223229132"/>
                  </a:ext>
                </a:extLst>
              </a:tr>
              <a:tr h="1000025">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Healthwatch</a:t>
                      </a:r>
                    </a:p>
                    <a:p>
                      <a:pPr>
                        <a:lnSpc>
                          <a:spcPct val="115000"/>
                        </a:lnSpc>
                        <a:spcAft>
                          <a:spcPts val="0"/>
                        </a:spcAft>
                      </a:pPr>
                      <a:endParaRPr lang="en-GB" sz="1200" dirty="0">
                        <a:effectLst/>
                        <a:latin typeface="Arial" panose="020B060402020202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Network of Patient Experiences during hospital discharge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Gather intelligence from the wider network on patient experiences of hospital discharge during the outbreak. Some of the feedback may relate to the impact on local social care services following the changes.</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TBC</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In process – findings not currently available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extLst>
                  <a:ext uri="{0D108BD9-81ED-4DB2-BD59-A6C34878D82A}">
                    <a16:rowId xmlns:a16="http://schemas.microsoft.com/office/drawing/2014/main" val="3945350592"/>
                  </a:ext>
                </a:extLst>
              </a:tr>
              <a:tr h="805854">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In Control</a:t>
                      </a:r>
                    </a:p>
                    <a:p>
                      <a:pPr>
                        <a:lnSpc>
                          <a:spcPct val="115000"/>
                        </a:lnSpc>
                        <a:spcAft>
                          <a:spcPts val="0"/>
                        </a:spcAft>
                      </a:pPr>
                      <a:endParaRPr lang="en-GB" sz="1200" dirty="0">
                        <a:effectLst/>
                        <a:latin typeface="Arial" panose="020B060402020202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Health and Social Care direct care and support workers</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Survey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In process – findings not currently available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4134" marR="54134" marT="0" marB="0"/>
                </a:tc>
                <a:extLst>
                  <a:ext uri="{0D108BD9-81ED-4DB2-BD59-A6C34878D82A}">
                    <a16:rowId xmlns:a16="http://schemas.microsoft.com/office/drawing/2014/main" val="681825593"/>
                  </a:ext>
                </a:extLst>
              </a:tr>
            </a:tbl>
          </a:graphicData>
        </a:graphic>
      </p:graphicFrame>
      <p:pic>
        <p:nvPicPr>
          <p:cNvPr id="3" name="Picture 2">
            <a:extLst>
              <a:ext uri="{FF2B5EF4-FFF2-40B4-BE49-F238E27FC236}">
                <a16:creationId xmlns:a16="http://schemas.microsoft.com/office/drawing/2014/main" id="{C44B852B-E330-4C70-A7EF-1682A7C6251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915786" y="6316910"/>
            <a:ext cx="1746483" cy="541090"/>
          </a:xfrm>
          <a:prstGeom prst="rect">
            <a:avLst/>
          </a:prstGeom>
        </p:spPr>
      </p:pic>
    </p:spTree>
    <p:extLst>
      <p:ext uri="{BB962C8B-B14F-4D97-AF65-F5344CB8AC3E}">
        <p14:creationId xmlns:p14="http://schemas.microsoft.com/office/powerpoint/2010/main" val="418978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134D2A3-E0F5-488D-ACD0-9571757E1258}"/>
              </a:ext>
            </a:extLst>
          </p:cNvPr>
          <p:cNvGraphicFramePr>
            <a:graphicFrameLocks noGrp="1"/>
          </p:cNvGraphicFramePr>
          <p:nvPr>
            <p:extLst>
              <p:ext uri="{D42A27DB-BD31-4B8C-83A1-F6EECF244321}">
                <p14:modId xmlns:p14="http://schemas.microsoft.com/office/powerpoint/2010/main" val="1140536758"/>
              </p:ext>
            </p:extLst>
          </p:nvPr>
        </p:nvGraphicFramePr>
        <p:xfrm>
          <a:off x="561975" y="254733"/>
          <a:ext cx="11068049" cy="5934565"/>
        </p:xfrm>
        <a:graphic>
          <a:graphicData uri="http://schemas.openxmlformats.org/drawingml/2006/table">
            <a:tbl>
              <a:tblPr firstRow="1" firstCol="1" bandRow="1">
                <a:tableStyleId>{5C22544A-7EE6-4342-B048-85BDC9FD1C3A}</a:tableStyleId>
              </a:tblPr>
              <a:tblGrid>
                <a:gridCol w="1823700">
                  <a:extLst>
                    <a:ext uri="{9D8B030D-6E8A-4147-A177-3AD203B41FA5}">
                      <a16:colId xmlns:a16="http://schemas.microsoft.com/office/drawing/2014/main" val="2128587524"/>
                    </a:ext>
                  </a:extLst>
                </a:gridCol>
                <a:gridCol w="1761959">
                  <a:extLst>
                    <a:ext uri="{9D8B030D-6E8A-4147-A177-3AD203B41FA5}">
                      <a16:colId xmlns:a16="http://schemas.microsoft.com/office/drawing/2014/main" val="3626335391"/>
                    </a:ext>
                  </a:extLst>
                </a:gridCol>
                <a:gridCol w="3780377">
                  <a:extLst>
                    <a:ext uri="{9D8B030D-6E8A-4147-A177-3AD203B41FA5}">
                      <a16:colId xmlns:a16="http://schemas.microsoft.com/office/drawing/2014/main" val="973114513"/>
                    </a:ext>
                  </a:extLst>
                </a:gridCol>
                <a:gridCol w="1513812">
                  <a:extLst>
                    <a:ext uri="{9D8B030D-6E8A-4147-A177-3AD203B41FA5}">
                      <a16:colId xmlns:a16="http://schemas.microsoft.com/office/drawing/2014/main" val="3034439311"/>
                    </a:ext>
                  </a:extLst>
                </a:gridCol>
                <a:gridCol w="2188201">
                  <a:extLst>
                    <a:ext uri="{9D8B030D-6E8A-4147-A177-3AD203B41FA5}">
                      <a16:colId xmlns:a16="http://schemas.microsoft.com/office/drawing/2014/main" val="2663606564"/>
                    </a:ext>
                  </a:extLst>
                </a:gridCol>
              </a:tblGrid>
              <a:tr h="602738">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Organisation and date of research (TBC)</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Cohort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Key research questions/objectives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Data type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Status of research</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extLst>
                  <a:ext uri="{0D108BD9-81ED-4DB2-BD59-A6C34878D82A}">
                    <a16:rowId xmlns:a16="http://schemas.microsoft.com/office/drawing/2014/main" val="4138150572"/>
                  </a:ext>
                </a:extLst>
              </a:tr>
              <a:tr h="620870">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In Control</a:t>
                      </a:r>
                    </a:p>
                    <a:p>
                      <a:pPr>
                        <a:lnSpc>
                          <a:spcPct val="115000"/>
                        </a:lnSpc>
                        <a:spcAft>
                          <a:spcPts val="0"/>
                        </a:spcAft>
                      </a:pPr>
                      <a:endParaRPr lang="en-GB" sz="1200" dirty="0">
                        <a:effectLst/>
                        <a:latin typeface="Arial" panose="020B060402020202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End of life all age, all groups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Experience of end of life for all age groups, including those who lost loved ones</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TBC</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Report pending</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extLst>
                  <a:ext uri="{0D108BD9-81ED-4DB2-BD59-A6C34878D82A}">
                    <a16:rowId xmlns:a16="http://schemas.microsoft.com/office/drawing/2014/main" val="1380484079"/>
                  </a:ext>
                </a:extLst>
              </a:tr>
              <a:tr h="778624">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NCAG</a:t>
                      </a:r>
                    </a:p>
                    <a:p>
                      <a:pPr>
                        <a:lnSpc>
                          <a:spcPct val="115000"/>
                        </a:lnSpc>
                        <a:spcAft>
                          <a:spcPts val="0"/>
                        </a:spcAft>
                      </a:pPr>
                      <a:endParaRPr lang="en-GB" sz="1200" dirty="0">
                        <a:effectLst/>
                        <a:latin typeface="Arial" panose="020B060402020202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People with lived experience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How Covid-19 has impacted those who access care and support</a:t>
                      </a:r>
                    </a:p>
                    <a:p>
                      <a:pPr>
                        <a:lnSpc>
                          <a:spcPct val="115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Feedback from NCAG Ministerial Meetings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Awaiting findings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tc>
                <a:extLst>
                  <a:ext uri="{0D108BD9-81ED-4DB2-BD59-A6C34878D82A}">
                    <a16:rowId xmlns:a16="http://schemas.microsoft.com/office/drawing/2014/main" val="2304608949"/>
                  </a:ext>
                </a:extLst>
              </a:tr>
              <a:tr h="778624">
                <a:tc>
                  <a:txBody>
                    <a:bodyPr/>
                    <a:lstStyle/>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NCAG</a:t>
                      </a:r>
                    </a:p>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 </a:t>
                      </a:r>
                    </a:p>
                  </a:txBody>
                  <a:tcPr marL="52775" marR="52775"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People with lived experience with visual impairments</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err="1">
                          <a:effectLst/>
                          <a:latin typeface="Arial" panose="020B0604020202020204" pitchFamily="34" charset="0"/>
                          <a:cs typeface="Arial" panose="020B0604020202020204" pitchFamily="34" charset="0"/>
                        </a:rPr>
                        <a:t>Covid</a:t>
                      </a:r>
                      <a:r>
                        <a:rPr lang="en-GB" sz="1200" dirty="0">
                          <a:effectLst/>
                          <a:latin typeface="Arial" panose="020B0604020202020204" pitchFamily="34" charset="0"/>
                          <a:cs typeface="Arial" panose="020B0604020202020204" pitchFamily="34" charset="0"/>
                        </a:rPr>
                        <a:t> related experience for visually impaired people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Intelligence from Peer Support group</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Headlines shared with TIG</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extLst>
                  <a:ext uri="{0D108BD9-81ED-4DB2-BD59-A6C34878D82A}">
                    <a16:rowId xmlns:a16="http://schemas.microsoft.com/office/drawing/2014/main" val="4171329296"/>
                  </a:ext>
                </a:extLst>
              </a:tr>
              <a:tr h="402656">
                <a:tc>
                  <a:txBody>
                    <a:bodyPr/>
                    <a:lstStyle/>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Research Institute for Disabled Consumers (</a:t>
                      </a:r>
                      <a:r>
                        <a:rPr lang="en-GB" sz="1200" dirty="0" err="1">
                          <a:solidFill>
                            <a:sysClr val="windowText" lastClr="000000"/>
                          </a:solidFill>
                          <a:effectLst/>
                          <a:latin typeface="Arial" panose="020B0604020202020204" pitchFamily="34" charset="0"/>
                          <a:cs typeface="Arial" panose="020B0604020202020204" pitchFamily="34" charset="0"/>
                        </a:rPr>
                        <a:t>RiDC</a:t>
                      </a:r>
                      <a:r>
                        <a:rPr lang="en-GB" sz="1200" dirty="0">
                          <a:solidFill>
                            <a:sysClr val="windowText" lastClr="000000"/>
                          </a:solidFill>
                          <a:effectLst/>
                          <a:latin typeface="Arial" panose="020B0604020202020204" pitchFamily="34" charset="0"/>
                          <a:cs typeface="Arial" panose="020B0604020202020204" pitchFamily="34" charset="0"/>
                        </a:rPr>
                        <a:t>)</a:t>
                      </a:r>
                    </a:p>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 </a:t>
                      </a:r>
                      <a:endParaRPr lang="en-GB" sz="12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Disabled and older people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Experiences and opinions of disabled older people during lockdown</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Survey</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Report published</a:t>
                      </a:r>
                    </a:p>
                  </a:txBody>
                  <a:tcPr marL="52775" marR="52775" marT="0" marB="0">
                    <a:solidFill>
                      <a:schemeClr val="accent5">
                        <a:lumMod val="40000"/>
                        <a:lumOff val="60000"/>
                      </a:schemeClr>
                    </a:solidFill>
                  </a:tcPr>
                </a:tc>
                <a:extLst>
                  <a:ext uri="{0D108BD9-81ED-4DB2-BD59-A6C34878D82A}">
                    <a16:rowId xmlns:a16="http://schemas.microsoft.com/office/drawing/2014/main" val="3172087652"/>
                  </a:ext>
                </a:extLst>
              </a:tr>
              <a:tr h="620870">
                <a:tc>
                  <a:txBody>
                    <a:bodyPr/>
                    <a:lstStyle/>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Shared Lives Plus</a:t>
                      </a:r>
                    </a:p>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 </a:t>
                      </a:r>
                    </a:p>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 </a:t>
                      </a:r>
                      <a:endParaRPr lang="en-GB" sz="12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Shared Lives Members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Explore the key issues facing members during Covid-19</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Surveys</a:t>
                      </a:r>
                    </a:p>
                    <a:p>
                      <a:pPr>
                        <a:lnSpc>
                          <a:spcPct val="115000"/>
                        </a:lnSpc>
                        <a:spcAft>
                          <a:spcPts val="0"/>
                        </a:spcAft>
                      </a:pPr>
                      <a:r>
                        <a:rPr lang="en-GB" sz="1200" dirty="0">
                          <a:effectLst/>
                          <a:latin typeface="Arial" panose="020B0604020202020204" pitchFamily="34" charset="0"/>
                          <a:cs typeface="Arial" panose="020B0604020202020204" pitchFamily="34" charset="0"/>
                        </a:rPr>
                        <a:t> </a:t>
                      </a:r>
                    </a:p>
                    <a:p>
                      <a:pPr>
                        <a:lnSpc>
                          <a:spcPct val="115000"/>
                        </a:lnSpc>
                        <a:spcAft>
                          <a:spcPts val="0"/>
                        </a:spcAft>
                      </a:pPr>
                      <a:r>
                        <a:rPr lang="en-GB" sz="1200" dirty="0">
                          <a:effectLst/>
                          <a:latin typeface="Arial" panose="020B0604020202020204" pitchFamily="34" charset="0"/>
                          <a:cs typeface="Arial" panose="020B0604020202020204" pitchFamily="34" charset="0"/>
                        </a:rPr>
                        <a:t>Webinars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Headlines shared with TIG</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extLst>
                  <a:ext uri="{0D108BD9-81ED-4DB2-BD59-A6C34878D82A}">
                    <a16:rowId xmlns:a16="http://schemas.microsoft.com/office/drawing/2014/main" val="3437280833"/>
                  </a:ext>
                </a:extLst>
              </a:tr>
              <a:tr h="1266765">
                <a:tc>
                  <a:txBody>
                    <a:bodyPr/>
                    <a:lstStyle/>
                    <a:p>
                      <a:pPr>
                        <a:lnSpc>
                          <a:spcPct val="115000"/>
                        </a:lnSpc>
                        <a:spcAft>
                          <a:spcPts val="0"/>
                        </a:spcAft>
                      </a:pPr>
                      <a:r>
                        <a:rPr lang="en-GB" sz="1200" dirty="0">
                          <a:solidFill>
                            <a:sysClr val="windowText" lastClr="000000"/>
                          </a:solidFill>
                          <a:effectLst/>
                          <a:latin typeface="Arial" panose="020B0604020202020204" pitchFamily="34" charset="0"/>
                          <a:cs typeface="Arial" panose="020B0604020202020204" pitchFamily="34" charset="0"/>
                        </a:rPr>
                        <a:t>Skills for Care</a:t>
                      </a:r>
                    </a:p>
                    <a:p>
                      <a:pPr>
                        <a:lnSpc>
                          <a:spcPct val="115000"/>
                        </a:lnSpc>
                        <a:spcAft>
                          <a:spcPts val="0"/>
                        </a:spcAft>
                      </a:pPr>
                      <a:endParaRPr lang="en-GB" sz="1200" dirty="0">
                        <a:solidFill>
                          <a:sysClr val="windowText" lastClr="000000"/>
                        </a:solidFill>
                        <a:effectLst/>
                        <a:latin typeface="Arial" panose="020B060402020202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Employers and the ASC workforce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How Skills for Care can support recovery in social care</a:t>
                      </a:r>
                    </a:p>
                    <a:p>
                      <a:pPr>
                        <a:lnSpc>
                          <a:spcPct val="115000"/>
                        </a:lnSpc>
                        <a:spcAft>
                          <a:spcPts val="0"/>
                        </a:spcAft>
                      </a:pPr>
                      <a:r>
                        <a:rPr lang="en-GB" sz="1200" dirty="0">
                          <a:effectLst/>
                          <a:latin typeface="Arial" panose="020B0604020202020204" pitchFamily="34" charset="0"/>
                          <a:cs typeface="Arial" panose="020B0604020202020204" pitchFamily="34" charset="0"/>
                        </a:rPr>
                        <a:t>Identify immediate and medium-term workforce needs in adult social care</a:t>
                      </a:r>
                    </a:p>
                    <a:p>
                      <a:pPr>
                        <a:lnSpc>
                          <a:spcPct val="115000"/>
                        </a:lnSpc>
                        <a:spcAft>
                          <a:spcPts val="0"/>
                        </a:spcAft>
                      </a:pPr>
                      <a:r>
                        <a:rPr lang="en-GB" sz="1200" dirty="0">
                          <a:effectLst/>
                          <a:latin typeface="Arial" panose="020B0604020202020204" pitchFamily="34" charset="0"/>
                          <a:cs typeface="Arial" panose="020B0604020202020204" pitchFamily="34" charset="0"/>
                        </a:rPr>
                        <a:t>Provide a clear indication of areas for attention in ‘multiple future’ scenarios </a:t>
                      </a:r>
                    </a:p>
                    <a:p>
                      <a:pPr>
                        <a:lnSpc>
                          <a:spcPct val="115000"/>
                        </a:lnSpc>
                        <a:spcAft>
                          <a:spcPts val="0"/>
                        </a:spcAft>
                      </a:pPr>
                      <a:r>
                        <a:rPr lang="en-GB" sz="1200" dirty="0">
                          <a:effectLst/>
                          <a:latin typeface="Arial" panose="020B0604020202020204" pitchFamily="34" charset="0"/>
                          <a:cs typeface="Arial" panose="020B0604020202020204" pitchFamily="34" charset="0"/>
                        </a:rPr>
                        <a:t>Pose a distinct set of hypotheses for Skills for Care response.</a:t>
                      </a:r>
                    </a:p>
                  </a:txBody>
                  <a:tcPr marL="52775" marR="52775"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Conversations with care providers (100)</a:t>
                      </a:r>
                    </a:p>
                    <a:p>
                      <a:pPr>
                        <a:lnSpc>
                          <a:spcPct val="115000"/>
                        </a:lnSpc>
                        <a:spcAft>
                          <a:spcPts val="0"/>
                        </a:spcAft>
                      </a:pPr>
                      <a:r>
                        <a:rPr lang="en-GB" sz="1200">
                          <a:effectLst/>
                          <a:latin typeface="Arial" panose="020B0604020202020204" pitchFamily="34" charset="0"/>
                          <a:cs typeface="Arial" panose="020B0604020202020204" pitchFamily="34" charset="0"/>
                        </a:rPr>
                        <a:t>Collated and responded to queries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Headlines shared with TIG</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2775" marR="52775" marT="0" marB="0">
                    <a:solidFill>
                      <a:schemeClr val="accent5">
                        <a:lumMod val="40000"/>
                        <a:lumOff val="60000"/>
                      </a:schemeClr>
                    </a:solidFill>
                  </a:tcPr>
                </a:tc>
                <a:extLst>
                  <a:ext uri="{0D108BD9-81ED-4DB2-BD59-A6C34878D82A}">
                    <a16:rowId xmlns:a16="http://schemas.microsoft.com/office/drawing/2014/main" val="3021567493"/>
                  </a:ext>
                </a:extLst>
              </a:tr>
            </a:tbl>
          </a:graphicData>
        </a:graphic>
      </p:graphicFrame>
      <p:pic>
        <p:nvPicPr>
          <p:cNvPr id="3" name="Picture 2">
            <a:extLst>
              <a:ext uri="{FF2B5EF4-FFF2-40B4-BE49-F238E27FC236}">
                <a16:creationId xmlns:a16="http://schemas.microsoft.com/office/drawing/2014/main" id="{B0EE9A10-84B9-4BC4-8CBE-EB2E48AA507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957732" y="6189298"/>
            <a:ext cx="1746483" cy="541090"/>
          </a:xfrm>
          <a:prstGeom prst="rect">
            <a:avLst/>
          </a:prstGeom>
        </p:spPr>
      </p:pic>
    </p:spTree>
    <p:extLst>
      <p:ext uri="{BB962C8B-B14F-4D97-AF65-F5344CB8AC3E}">
        <p14:creationId xmlns:p14="http://schemas.microsoft.com/office/powerpoint/2010/main" val="1805498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567559B-CDB6-43C9-91F0-53D436CDB4B0}"/>
              </a:ext>
            </a:extLst>
          </p:cNvPr>
          <p:cNvGraphicFramePr>
            <a:graphicFrameLocks noGrp="1"/>
          </p:cNvGraphicFramePr>
          <p:nvPr>
            <p:extLst>
              <p:ext uri="{D42A27DB-BD31-4B8C-83A1-F6EECF244321}">
                <p14:modId xmlns:p14="http://schemas.microsoft.com/office/powerpoint/2010/main" val="3105101022"/>
              </p:ext>
            </p:extLst>
          </p:nvPr>
        </p:nvGraphicFramePr>
        <p:xfrm>
          <a:off x="381000" y="276225"/>
          <a:ext cx="11210925" cy="6091702"/>
        </p:xfrm>
        <a:graphic>
          <a:graphicData uri="http://schemas.openxmlformats.org/drawingml/2006/table">
            <a:tbl>
              <a:tblPr firstRow="1" firstCol="1" bandRow="1">
                <a:tableStyleId>{5C22544A-7EE6-4342-B048-85BDC9FD1C3A}</a:tableStyleId>
              </a:tblPr>
              <a:tblGrid>
                <a:gridCol w="1847241">
                  <a:extLst>
                    <a:ext uri="{9D8B030D-6E8A-4147-A177-3AD203B41FA5}">
                      <a16:colId xmlns:a16="http://schemas.microsoft.com/office/drawing/2014/main" val="1846173878"/>
                    </a:ext>
                  </a:extLst>
                </a:gridCol>
                <a:gridCol w="1784703">
                  <a:extLst>
                    <a:ext uri="{9D8B030D-6E8A-4147-A177-3AD203B41FA5}">
                      <a16:colId xmlns:a16="http://schemas.microsoft.com/office/drawing/2014/main" val="3607923649"/>
                    </a:ext>
                  </a:extLst>
                </a:gridCol>
                <a:gridCol w="3829178">
                  <a:extLst>
                    <a:ext uri="{9D8B030D-6E8A-4147-A177-3AD203B41FA5}">
                      <a16:colId xmlns:a16="http://schemas.microsoft.com/office/drawing/2014/main" val="781105575"/>
                    </a:ext>
                  </a:extLst>
                </a:gridCol>
                <a:gridCol w="1533354">
                  <a:extLst>
                    <a:ext uri="{9D8B030D-6E8A-4147-A177-3AD203B41FA5}">
                      <a16:colId xmlns:a16="http://schemas.microsoft.com/office/drawing/2014/main" val="1677352286"/>
                    </a:ext>
                  </a:extLst>
                </a:gridCol>
                <a:gridCol w="2216449">
                  <a:extLst>
                    <a:ext uri="{9D8B030D-6E8A-4147-A177-3AD203B41FA5}">
                      <a16:colId xmlns:a16="http://schemas.microsoft.com/office/drawing/2014/main" val="3364660337"/>
                    </a:ext>
                  </a:extLst>
                </a:gridCol>
              </a:tblGrid>
              <a:tr h="639735">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Organisation and date of research (TBC)</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Cohort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Key research questions/objectives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Data type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Status of research</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extLst>
                  <a:ext uri="{0D108BD9-81ED-4DB2-BD59-A6C34878D82A}">
                    <a16:rowId xmlns:a16="http://schemas.microsoft.com/office/drawing/2014/main" val="2063259682"/>
                  </a:ext>
                </a:extLst>
              </a:tr>
              <a:tr h="1557882">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Skills for Care</a:t>
                      </a:r>
                    </a:p>
                    <a:p>
                      <a:pPr>
                        <a:lnSpc>
                          <a:spcPct val="115000"/>
                        </a:lnSpc>
                        <a:spcAft>
                          <a:spcPts val="0"/>
                        </a:spcAft>
                      </a:pPr>
                      <a:r>
                        <a:rPr lang="en-GB" sz="1200" dirty="0">
                          <a:effectLst/>
                          <a:latin typeface="Arial" panose="020B0604020202020204" pitchFamily="34" charset="0"/>
                          <a:cs typeface="Arial" panose="020B0604020202020204" pitchFamily="34" charset="0"/>
                        </a:rPr>
                        <a:t> </a:t>
                      </a: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Registered Manager Network</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Recruitment and retention good practice - helping employers to overcome staffing shortages relating to COVID-19. </a:t>
                      </a:r>
                    </a:p>
                    <a:p>
                      <a:pPr>
                        <a:lnSpc>
                          <a:spcPct val="115000"/>
                        </a:lnSpc>
                        <a:spcAft>
                          <a:spcPts val="0"/>
                        </a:spcAft>
                      </a:pPr>
                      <a:r>
                        <a:rPr lang="en-GB" sz="1200">
                          <a:effectLst/>
                          <a:latin typeface="Arial" panose="020B0604020202020204" pitchFamily="34" charset="0"/>
                          <a:cs typeface="Arial" panose="020B0604020202020204" pitchFamily="34" charset="0"/>
                        </a:rPr>
                        <a:t>Examples of recruiting people returning to work social care, students in their final year of study who are starting their career in social care early, volunteers and people coming from other sectors.</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Information gathering/ discussions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In process – findings not currently available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extLst>
                  <a:ext uri="{0D108BD9-81ED-4DB2-BD59-A6C34878D82A}">
                    <a16:rowId xmlns:a16="http://schemas.microsoft.com/office/drawing/2014/main" val="787190206"/>
                  </a:ext>
                </a:extLst>
              </a:tr>
              <a:tr h="1209194">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TLAP</a:t>
                      </a:r>
                    </a:p>
                    <a:p>
                      <a:pPr>
                        <a:lnSpc>
                          <a:spcPct val="115000"/>
                        </a:lnSpc>
                        <a:spcAft>
                          <a:spcPts val="0"/>
                        </a:spcAft>
                      </a:pPr>
                      <a:r>
                        <a:rPr lang="en-GB" sz="1200" dirty="0">
                          <a:effectLst/>
                          <a:latin typeface="Arial" panose="020B0604020202020204" pitchFamily="34" charset="0"/>
                          <a:cs typeface="Arial" panose="020B0604020202020204" pitchFamily="34" charset="0"/>
                        </a:rPr>
                        <a:t> </a:t>
                      </a: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People who receive care and support and their unpaid/family carers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How CAE and Covid-19 has impacted on care and support from both the local council and the wider community. </a:t>
                      </a:r>
                    </a:p>
                    <a:p>
                      <a:pPr>
                        <a:lnSpc>
                          <a:spcPct val="115000"/>
                        </a:lnSpc>
                        <a:spcAft>
                          <a:spcPts val="0"/>
                        </a:spcAft>
                      </a:pPr>
                      <a:r>
                        <a:rPr lang="en-GB" sz="1200">
                          <a:effectLst/>
                          <a:latin typeface="Arial" panose="020B0604020202020204" pitchFamily="34" charset="0"/>
                          <a:cs typeface="Arial" panose="020B0604020202020204" pitchFamily="34" charset="0"/>
                        </a:rPr>
                        <a:t>Identify areas of good practice for future legacy building</a:t>
                      </a:r>
                    </a:p>
                    <a:p>
                      <a:pPr>
                        <a:lnSpc>
                          <a:spcPct val="115000"/>
                        </a:lnSpc>
                        <a:spcAft>
                          <a:spcPts val="0"/>
                        </a:spcAft>
                      </a:pPr>
                      <a:r>
                        <a:rPr lang="en-GB" sz="1200">
                          <a:effectLst/>
                          <a:latin typeface="Arial" panose="020B0604020202020204" pitchFamily="34" charset="0"/>
                          <a:cs typeface="Arial" panose="020B0604020202020204" pitchFamily="34" charset="0"/>
                        </a:rPr>
                        <a:t>Develop a Making it Real baseline</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Survey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In process – findings not currently available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extLst>
                  <a:ext uri="{0D108BD9-81ED-4DB2-BD59-A6C34878D82A}">
                    <a16:rowId xmlns:a16="http://schemas.microsoft.com/office/drawing/2014/main" val="3253592864"/>
                  </a:ext>
                </a:extLst>
              </a:tr>
              <a:tr h="686163">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VODG</a:t>
                      </a:r>
                    </a:p>
                    <a:p>
                      <a:pPr>
                        <a:lnSpc>
                          <a:spcPct val="115000"/>
                        </a:lnSpc>
                        <a:spcAft>
                          <a:spcPts val="0"/>
                        </a:spcAft>
                      </a:pPr>
                      <a:r>
                        <a:rPr lang="en-GB" sz="1200" dirty="0">
                          <a:effectLst/>
                          <a:latin typeface="Arial" panose="020B0604020202020204" pitchFamily="34" charset="0"/>
                          <a:cs typeface="Arial" panose="020B0604020202020204" pitchFamily="34" charset="0"/>
                        </a:rPr>
                        <a:t> </a:t>
                      </a: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Local authorities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Impact of councils that have notified easements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Structured FOI access requests </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In process – findings not currently available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extLst>
                  <a:ext uri="{0D108BD9-81ED-4DB2-BD59-A6C34878D82A}">
                    <a16:rowId xmlns:a16="http://schemas.microsoft.com/office/drawing/2014/main" val="2338395344"/>
                  </a:ext>
                </a:extLst>
              </a:tr>
              <a:tr h="565258">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VODG</a:t>
                      </a:r>
                    </a:p>
                    <a:p>
                      <a:pPr>
                        <a:lnSpc>
                          <a:spcPct val="115000"/>
                        </a:lnSpc>
                        <a:spcAft>
                          <a:spcPts val="0"/>
                        </a:spcAft>
                      </a:pPr>
                      <a:r>
                        <a:rPr lang="en-GB" sz="1200" dirty="0">
                          <a:effectLst/>
                          <a:latin typeface="Arial" panose="020B0604020202020204" pitchFamily="34" charset="0"/>
                          <a:cs typeface="Arial" panose="020B0604020202020204" pitchFamily="34" charset="0"/>
                        </a:rPr>
                        <a:t> </a:t>
                      </a:r>
                    </a:p>
                  </a:txBody>
                  <a:tcPr marL="55665" marR="55665"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Organisations delivering support during Covid-19</a:t>
                      </a:r>
                    </a:p>
                    <a:p>
                      <a:pPr>
                        <a:lnSpc>
                          <a:spcPct val="115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TBC</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Survey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TBC</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tc>
                <a:extLst>
                  <a:ext uri="{0D108BD9-81ED-4DB2-BD59-A6C34878D82A}">
                    <a16:rowId xmlns:a16="http://schemas.microsoft.com/office/drawing/2014/main" val="3064423745"/>
                  </a:ext>
                </a:extLst>
              </a:tr>
              <a:tr h="980865">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Wiltshire Centre for Independent Living</a:t>
                      </a:r>
                    </a:p>
                    <a:p>
                      <a:pPr>
                        <a:lnSpc>
                          <a:spcPct val="115000"/>
                        </a:lnSpc>
                        <a:spcAft>
                          <a:spcPts val="0"/>
                        </a:spcAft>
                      </a:pPr>
                      <a:endParaRPr lang="en-GB" sz="1200" dirty="0">
                        <a:solidFill>
                          <a:schemeClr val="tx1"/>
                        </a:solidFill>
                        <a:effectLst/>
                        <a:latin typeface="Arial" panose="020B0604020202020204" pitchFamily="34" charset="0"/>
                        <a:cs typeface="Arial" panose="020B0604020202020204" pitchFamily="34" charset="0"/>
                      </a:endParaRPr>
                    </a:p>
                  </a:txBody>
                  <a:tcPr marL="55665" marR="55665"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Disabled people and their carers</a:t>
                      </a:r>
                    </a:p>
                    <a:p>
                      <a:pPr>
                        <a:lnSpc>
                          <a:spcPct val="115000"/>
                        </a:lnSpc>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Life under lockdown during Covid-19 outbreak</a:t>
                      </a:r>
                    </a:p>
                    <a:p>
                      <a:pPr>
                        <a:lnSpc>
                          <a:spcPct val="115000"/>
                        </a:lnSpc>
                        <a:spcAft>
                          <a:spcPts val="0"/>
                        </a:spcAft>
                      </a:pPr>
                      <a:r>
                        <a:rPr lang="en-GB" sz="1200" dirty="0">
                          <a:effectLst/>
                          <a:latin typeface="Arial" panose="020B0604020202020204" pitchFamily="34" charset="0"/>
                          <a:cs typeface="Arial" panose="020B0604020202020204" pitchFamily="34" charset="0"/>
                        </a:rPr>
                        <a:t>Evidence to provide a snapshot of how the current restrictions are affecting and impacting on the lives of disabled people in Wiltshire</a:t>
                      </a:r>
                    </a:p>
                    <a:p>
                      <a:pPr>
                        <a:lnSpc>
                          <a:spcPct val="115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solidFill>
                      <a:schemeClr val="accent5">
                        <a:lumMod val="40000"/>
                        <a:lumOff val="60000"/>
                      </a:schemeClr>
                    </a:solidFill>
                  </a:tcPr>
                </a:tc>
                <a:tc>
                  <a:txBody>
                    <a:bodyPr/>
                    <a:lstStyle/>
                    <a:p>
                      <a:pPr>
                        <a:lnSpc>
                          <a:spcPct val="115000"/>
                        </a:lnSpc>
                        <a:spcAft>
                          <a:spcPts val="0"/>
                        </a:spcAft>
                      </a:pPr>
                      <a:r>
                        <a:rPr lang="en-GB" sz="1200">
                          <a:effectLst/>
                          <a:latin typeface="Arial" panose="020B0604020202020204" pitchFamily="34" charset="0"/>
                          <a:cs typeface="Arial" panose="020B0604020202020204" pitchFamily="34" charset="0"/>
                        </a:rPr>
                        <a:t>Survey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solidFill>
                      <a:schemeClr val="accent5">
                        <a:lumMod val="40000"/>
                        <a:lumOff val="60000"/>
                      </a:schemeClr>
                    </a:solidFill>
                  </a:tcPr>
                </a:tc>
                <a:tc>
                  <a:txBody>
                    <a:bodyPr/>
                    <a:lstStyle/>
                    <a:p>
                      <a:pPr>
                        <a:lnSpc>
                          <a:spcPct val="115000"/>
                        </a:lnSpc>
                        <a:spcAft>
                          <a:spcPts val="0"/>
                        </a:spcAft>
                      </a:pPr>
                      <a:r>
                        <a:rPr lang="en-GB" sz="1200" dirty="0">
                          <a:effectLst/>
                          <a:latin typeface="Arial" panose="020B0604020202020204" pitchFamily="34" charset="0"/>
                          <a:cs typeface="Arial" panose="020B0604020202020204" pitchFamily="34" charset="0"/>
                        </a:rPr>
                        <a:t>Report published</a:t>
                      </a:r>
                    </a:p>
                    <a:p>
                      <a:pPr>
                        <a:lnSpc>
                          <a:spcPct val="115000"/>
                        </a:lnSpc>
                        <a:spcAft>
                          <a:spcPts val="0"/>
                        </a:spcAft>
                      </a:pPr>
                      <a:r>
                        <a:rPr lang="en-GB" sz="1200" dirty="0">
                          <a:effectLst/>
                          <a:latin typeface="Arial" panose="020B0604020202020204" pitchFamily="34" charset="0"/>
                          <a:cs typeface="Arial" panose="020B0604020202020204" pitchFamily="34" charset="0"/>
                        </a:rPr>
                        <a:t> </a:t>
                      </a:r>
                    </a:p>
                    <a:p>
                      <a:pPr>
                        <a:lnSpc>
                          <a:spcPct val="115000"/>
                        </a:lnSpc>
                        <a:spcAft>
                          <a:spcPts val="0"/>
                        </a:spcAft>
                      </a:pPr>
                      <a:r>
                        <a:rPr lang="en-GB" sz="1200" u="sng" dirty="0">
                          <a:solidFill>
                            <a:schemeClr val="tx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Experiences during Covid-19</a:t>
                      </a:r>
                      <a:endParaRPr lang="en-GB" sz="120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 </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665" marR="55665" marT="0" marB="0">
                    <a:solidFill>
                      <a:schemeClr val="accent5">
                        <a:lumMod val="40000"/>
                        <a:lumOff val="60000"/>
                      </a:schemeClr>
                    </a:solidFill>
                  </a:tcPr>
                </a:tc>
                <a:extLst>
                  <a:ext uri="{0D108BD9-81ED-4DB2-BD59-A6C34878D82A}">
                    <a16:rowId xmlns:a16="http://schemas.microsoft.com/office/drawing/2014/main" val="1390343874"/>
                  </a:ext>
                </a:extLst>
              </a:tr>
            </a:tbl>
          </a:graphicData>
        </a:graphic>
      </p:graphicFrame>
      <p:pic>
        <p:nvPicPr>
          <p:cNvPr id="3" name="Picture 2">
            <a:extLst>
              <a:ext uri="{FF2B5EF4-FFF2-40B4-BE49-F238E27FC236}">
                <a16:creationId xmlns:a16="http://schemas.microsoft.com/office/drawing/2014/main" id="{3783D630-6EEE-4A5B-B4C3-6569F876355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974510" y="6360221"/>
            <a:ext cx="1746483" cy="541090"/>
          </a:xfrm>
          <a:prstGeom prst="rect">
            <a:avLst/>
          </a:prstGeom>
        </p:spPr>
      </p:pic>
    </p:spTree>
    <p:extLst>
      <p:ext uri="{BB962C8B-B14F-4D97-AF65-F5344CB8AC3E}">
        <p14:creationId xmlns:p14="http://schemas.microsoft.com/office/powerpoint/2010/main" val="867632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5D01-2287-4AB6-B0F7-05BF6667DCAD}"/>
              </a:ext>
            </a:extLst>
          </p:cNvPr>
          <p:cNvSpPr>
            <a:spLocks noGrp="1"/>
          </p:cNvSpPr>
          <p:nvPr>
            <p:ph type="title"/>
          </p:nvPr>
        </p:nvSpPr>
        <p:spPr/>
        <p:txBody>
          <a:bodyPr/>
          <a:lstStyle/>
          <a:p>
            <a:r>
              <a:rPr lang="en-GB" dirty="0"/>
              <a:t>Data limitations</a:t>
            </a:r>
          </a:p>
        </p:txBody>
      </p:sp>
      <p:sp>
        <p:nvSpPr>
          <p:cNvPr id="3" name="Content Placeholder 2">
            <a:extLst>
              <a:ext uri="{FF2B5EF4-FFF2-40B4-BE49-F238E27FC236}">
                <a16:creationId xmlns:a16="http://schemas.microsoft.com/office/drawing/2014/main" id="{6B209D67-2CC8-4D31-8A29-370BF9AB1D59}"/>
              </a:ext>
            </a:extLst>
          </p:cNvPr>
          <p:cNvSpPr>
            <a:spLocks noGrp="1"/>
          </p:cNvSpPr>
          <p:nvPr>
            <p:ph idx="1"/>
          </p:nvPr>
        </p:nvSpPr>
        <p:spPr>
          <a:xfrm>
            <a:off x="1024128" y="2084832"/>
            <a:ext cx="9720073" cy="4224528"/>
          </a:xfrm>
        </p:spPr>
        <p:txBody>
          <a:bodyPr>
            <a:normAutofit fontScale="77500" lnSpcReduction="20000"/>
          </a:bodyPr>
          <a:lstStyle/>
          <a:p>
            <a:pPr marL="0" indent="0">
              <a:buNone/>
            </a:pPr>
            <a:r>
              <a:rPr lang="en-GB" sz="2400" dirty="0"/>
              <a:t>Data gathering took place across different cohorts (including areas of the provider workforce) and includes feedback on a national and local scale</a:t>
            </a:r>
          </a:p>
          <a:p>
            <a:pPr marL="0" indent="0">
              <a:buNone/>
            </a:pPr>
            <a:r>
              <a:rPr lang="en-GB" sz="2400" dirty="0"/>
              <a:t>There were </a:t>
            </a:r>
            <a:r>
              <a:rPr lang="en-GB" sz="2400" b="1" dirty="0"/>
              <a:t>methodological issues around gathering data on the impact of CAE</a:t>
            </a:r>
            <a:r>
              <a:rPr lang="en-GB" sz="2400" dirty="0"/>
              <a:t> on people accessing care and support. </a:t>
            </a:r>
          </a:p>
          <a:p>
            <a:pPr lvl="1"/>
            <a:r>
              <a:rPr lang="en-GB" sz="2200" dirty="0"/>
              <a:t>Only two organisations disaggregated findings according to CAE areas</a:t>
            </a:r>
          </a:p>
          <a:p>
            <a:pPr lvl="1"/>
            <a:r>
              <a:rPr lang="en-GB" sz="2200" dirty="0"/>
              <a:t>When research did cross-reference data against CAE, the attribution of change was questionable </a:t>
            </a:r>
          </a:p>
          <a:p>
            <a:pPr marL="0" indent="0">
              <a:buNone/>
            </a:pPr>
            <a:r>
              <a:rPr lang="en-GB" sz="2400" dirty="0"/>
              <a:t>There were </a:t>
            </a:r>
            <a:r>
              <a:rPr lang="en-GB" sz="2400" b="1" dirty="0"/>
              <a:t>some examples of good practice/vignettes </a:t>
            </a:r>
            <a:r>
              <a:rPr lang="en-GB" sz="2400" dirty="0"/>
              <a:t>but these tended to be anecdotal rather than captured through systematic qualitative research, suggesting an opportunity for future research</a:t>
            </a:r>
          </a:p>
          <a:p>
            <a:pPr marL="0" indent="0">
              <a:buNone/>
            </a:pPr>
            <a:r>
              <a:rPr lang="en-GB" sz="2400" dirty="0"/>
              <a:t>The fast pace of change throughout the pandemic meant the research offered </a:t>
            </a:r>
            <a:r>
              <a:rPr lang="en-GB" sz="2400" b="1" dirty="0"/>
              <a:t>a snap-shot of what happened at that time</a:t>
            </a:r>
            <a:r>
              <a:rPr lang="en-GB" sz="2400" dirty="0"/>
              <a:t>, meaning that needs will have potentially changed since the data was collected</a:t>
            </a:r>
          </a:p>
          <a:p>
            <a:pPr marL="0" indent="0">
              <a:buNone/>
            </a:pPr>
            <a:r>
              <a:rPr lang="en-GB" sz="2400" dirty="0"/>
              <a:t>This means that the majority of the research so far talks to the early impact of Covid-19 (priority 2)</a:t>
            </a:r>
            <a:endParaRPr lang="en-GB" dirty="0"/>
          </a:p>
        </p:txBody>
      </p:sp>
      <p:pic>
        <p:nvPicPr>
          <p:cNvPr id="4" name="Picture 3">
            <a:extLst>
              <a:ext uri="{FF2B5EF4-FFF2-40B4-BE49-F238E27FC236}">
                <a16:creationId xmlns:a16="http://schemas.microsoft.com/office/drawing/2014/main" id="{BC352CA4-B985-4D3B-B60D-76915C9CA52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167456" y="6262731"/>
            <a:ext cx="1746483" cy="541090"/>
          </a:xfrm>
          <a:prstGeom prst="rect">
            <a:avLst/>
          </a:prstGeom>
        </p:spPr>
      </p:pic>
    </p:spTree>
    <p:extLst>
      <p:ext uri="{BB962C8B-B14F-4D97-AF65-F5344CB8AC3E}">
        <p14:creationId xmlns:p14="http://schemas.microsoft.com/office/powerpoint/2010/main" val="4267018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5D01-2287-4AB6-B0F7-05BF6667DCAD}"/>
              </a:ext>
            </a:extLst>
          </p:cNvPr>
          <p:cNvSpPr>
            <a:spLocks noGrp="1"/>
          </p:cNvSpPr>
          <p:nvPr>
            <p:ph type="title"/>
          </p:nvPr>
        </p:nvSpPr>
        <p:spPr/>
        <p:txBody>
          <a:bodyPr/>
          <a:lstStyle/>
          <a:p>
            <a:r>
              <a:rPr lang="en-GB" dirty="0"/>
              <a:t>Findings: Impact of covid-19</a:t>
            </a:r>
          </a:p>
        </p:txBody>
      </p:sp>
      <p:sp>
        <p:nvSpPr>
          <p:cNvPr id="3" name="Content Placeholder 2">
            <a:extLst>
              <a:ext uri="{FF2B5EF4-FFF2-40B4-BE49-F238E27FC236}">
                <a16:creationId xmlns:a16="http://schemas.microsoft.com/office/drawing/2014/main" id="{6B209D67-2CC8-4D31-8A29-370BF9AB1D59}"/>
              </a:ext>
            </a:extLst>
          </p:cNvPr>
          <p:cNvSpPr>
            <a:spLocks noGrp="1"/>
          </p:cNvSpPr>
          <p:nvPr>
            <p:ph idx="1"/>
          </p:nvPr>
        </p:nvSpPr>
        <p:spPr>
          <a:xfrm>
            <a:off x="1024128" y="2390775"/>
            <a:ext cx="10643997" cy="3629026"/>
          </a:xfrm>
        </p:spPr>
        <p:txBody>
          <a:bodyPr>
            <a:normAutofit fontScale="92500" lnSpcReduction="10000"/>
          </a:bodyPr>
          <a:lstStyle/>
          <a:p>
            <a:pPr lvl="0"/>
            <a:r>
              <a:rPr lang="en-GB" dirty="0"/>
              <a:t>Early research work pointed to the </a:t>
            </a:r>
            <a:r>
              <a:rPr lang="en-GB" b="1" dirty="0"/>
              <a:t>general confusion and anxiety</a:t>
            </a:r>
            <a:r>
              <a:rPr lang="en-GB" dirty="0"/>
              <a:t> of the early stage of the pandemic. </a:t>
            </a:r>
          </a:p>
          <a:p>
            <a:pPr lvl="1"/>
            <a:r>
              <a:rPr lang="en-GB" sz="1800" b="1" dirty="0"/>
              <a:t>Loneliness and isolation</a:t>
            </a:r>
            <a:r>
              <a:rPr lang="en-GB" sz="1800" dirty="0"/>
              <a:t> of social distancing and the impact on mental health, both general anxiety and more significant mental health conditions</a:t>
            </a:r>
          </a:p>
          <a:p>
            <a:pPr lvl="1"/>
            <a:r>
              <a:rPr lang="en-GB" sz="2000" b="1" dirty="0"/>
              <a:t>Financial pressures</a:t>
            </a:r>
            <a:r>
              <a:rPr lang="en-GB" sz="2000" dirty="0"/>
              <a:t> as a result of extra cost to households, particularly in food and bills </a:t>
            </a:r>
          </a:p>
          <a:p>
            <a:pPr lvl="1"/>
            <a:r>
              <a:rPr lang="en-GB" sz="2000" b="1" dirty="0"/>
              <a:t>Practical issues around food shopping</a:t>
            </a:r>
            <a:r>
              <a:rPr lang="en-GB" sz="2000" dirty="0"/>
              <a:t> both online and in shops</a:t>
            </a:r>
          </a:p>
          <a:p>
            <a:pPr lvl="1"/>
            <a:r>
              <a:rPr lang="en-GB" sz="2000" b="1" dirty="0"/>
              <a:t>Increase in health anxiety</a:t>
            </a:r>
            <a:r>
              <a:rPr lang="en-GB" sz="2000" dirty="0"/>
              <a:t> and reluctance to follow up health concerns or problems in accessing prescriptions and medicine</a:t>
            </a:r>
          </a:p>
          <a:p>
            <a:pPr lvl="1"/>
            <a:r>
              <a:rPr lang="en-GB" sz="2000" b="1" dirty="0"/>
              <a:t>Changes to the street-scape</a:t>
            </a:r>
            <a:r>
              <a:rPr lang="en-GB" sz="2000" dirty="0"/>
              <a:t> to accommodate social distancing and access concerns for visually impaired people</a:t>
            </a:r>
            <a:endParaRPr lang="en-GB" sz="2000" b="1" dirty="0"/>
          </a:p>
          <a:p>
            <a:pPr lvl="1"/>
            <a:r>
              <a:rPr lang="en-GB" sz="2000" b="1" dirty="0"/>
              <a:t>Overarching challenge around communications</a:t>
            </a:r>
            <a:r>
              <a:rPr lang="en-GB" sz="2000" dirty="0"/>
              <a:t>, both locally and nationally</a:t>
            </a:r>
          </a:p>
        </p:txBody>
      </p:sp>
      <p:pic>
        <p:nvPicPr>
          <p:cNvPr id="4" name="Picture 3">
            <a:extLst>
              <a:ext uri="{FF2B5EF4-FFF2-40B4-BE49-F238E27FC236}">
                <a16:creationId xmlns:a16="http://schemas.microsoft.com/office/drawing/2014/main" id="{5E7EE9D8-1D75-453B-8A8E-B9D7DD085DA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167456" y="6262731"/>
            <a:ext cx="1746483" cy="541090"/>
          </a:xfrm>
          <a:prstGeom prst="rect">
            <a:avLst/>
          </a:prstGeom>
        </p:spPr>
      </p:pic>
    </p:spTree>
    <p:extLst>
      <p:ext uri="{BB962C8B-B14F-4D97-AF65-F5344CB8AC3E}">
        <p14:creationId xmlns:p14="http://schemas.microsoft.com/office/powerpoint/2010/main" val="306461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5D01-2287-4AB6-B0F7-05BF6667DCAD}"/>
              </a:ext>
            </a:extLst>
          </p:cNvPr>
          <p:cNvSpPr>
            <a:spLocks noGrp="1"/>
          </p:cNvSpPr>
          <p:nvPr>
            <p:ph type="title"/>
          </p:nvPr>
        </p:nvSpPr>
        <p:spPr/>
        <p:txBody>
          <a:bodyPr/>
          <a:lstStyle/>
          <a:p>
            <a:r>
              <a:rPr lang="en-GB" dirty="0"/>
              <a:t>Findings: impacts on care and support</a:t>
            </a:r>
          </a:p>
        </p:txBody>
      </p:sp>
      <p:sp>
        <p:nvSpPr>
          <p:cNvPr id="3" name="Content Placeholder 2">
            <a:extLst>
              <a:ext uri="{FF2B5EF4-FFF2-40B4-BE49-F238E27FC236}">
                <a16:creationId xmlns:a16="http://schemas.microsoft.com/office/drawing/2014/main" id="{6B209D67-2CC8-4D31-8A29-370BF9AB1D59}"/>
              </a:ext>
            </a:extLst>
          </p:cNvPr>
          <p:cNvSpPr>
            <a:spLocks noGrp="1"/>
          </p:cNvSpPr>
          <p:nvPr>
            <p:ph idx="1"/>
          </p:nvPr>
        </p:nvSpPr>
        <p:spPr>
          <a:xfrm>
            <a:off x="1024128" y="2084832"/>
            <a:ext cx="10405872" cy="4023360"/>
          </a:xfrm>
        </p:spPr>
        <p:txBody>
          <a:bodyPr/>
          <a:lstStyle/>
          <a:p>
            <a:pPr lvl="0"/>
            <a:r>
              <a:rPr lang="en-GB" dirty="0"/>
              <a:t>The research revealed</a:t>
            </a:r>
            <a:r>
              <a:rPr lang="en-GB" b="1" dirty="0"/>
              <a:t> specific impact of Covid-19 on availability and access to care and support </a:t>
            </a:r>
          </a:p>
          <a:p>
            <a:pPr lvl="1"/>
            <a:r>
              <a:rPr lang="en-GB" sz="2000" b="1" dirty="0"/>
              <a:t>Concerns around PPE</a:t>
            </a:r>
            <a:r>
              <a:rPr lang="en-GB" sz="2000" dirty="0"/>
              <a:t> and testing at all levels of care and support, including PPE for DP holders with PAs and the wider workforce and testing in care homes </a:t>
            </a:r>
          </a:p>
          <a:p>
            <a:pPr lvl="1"/>
            <a:r>
              <a:rPr lang="en-GB" sz="2000" b="1" dirty="0"/>
              <a:t>Cancellations of respite and day services</a:t>
            </a:r>
            <a:r>
              <a:rPr lang="en-GB" sz="2000" dirty="0"/>
              <a:t> adding to increased pressures, particularly on Shared Lives cohort and carers </a:t>
            </a:r>
          </a:p>
          <a:p>
            <a:pPr lvl="1"/>
            <a:r>
              <a:rPr lang="en-GB" sz="2000" b="1" dirty="0"/>
              <a:t>Some examples of changes to care packages</a:t>
            </a:r>
            <a:r>
              <a:rPr lang="en-GB" sz="2000" dirty="0"/>
              <a:t> including changes to eligibility, reduced care packages and cancelled support, although there is mixed picture at a local level</a:t>
            </a:r>
          </a:p>
          <a:p>
            <a:pPr lvl="1"/>
            <a:endParaRPr lang="en-GB" sz="2000" dirty="0"/>
          </a:p>
          <a:p>
            <a:pPr lvl="1"/>
            <a:endParaRPr lang="en-GB" sz="2000" dirty="0"/>
          </a:p>
          <a:p>
            <a:pPr lvl="1"/>
            <a:endParaRPr lang="en-GB" sz="2000" dirty="0"/>
          </a:p>
        </p:txBody>
      </p:sp>
      <p:pic>
        <p:nvPicPr>
          <p:cNvPr id="4" name="Picture 3">
            <a:extLst>
              <a:ext uri="{FF2B5EF4-FFF2-40B4-BE49-F238E27FC236}">
                <a16:creationId xmlns:a16="http://schemas.microsoft.com/office/drawing/2014/main" id="{D6B91001-3FB4-4C13-9AF7-1C93A6092ED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167456" y="6262731"/>
            <a:ext cx="1746483" cy="541090"/>
          </a:xfrm>
          <a:prstGeom prst="rect">
            <a:avLst/>
          </a:prstGeom>
        </p:spPr>
      </p:pic>
    </p:spTree>
    <p:extLst>
      <p:ext uri="{BB962C8B-B14F-4D97-AF65-F5344CB8AC3E}">
        <p14:creationId xmlns:p14="http://schemas.microsoft.com/office/powerpoint/2010/main" val="388250969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523</TotalTime>
  <Words>1978</Words>
  <Application>Microsoft Office PowerPoint</Application>
  <PresentationFormat>Widescreen</PresentationFormat>
  <Paragraphs>261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Wingdings 2</vt:lpstr>
      <vt:lpstr>Dividend</vt:lpstr>
      <vt:lpstr>The impact on care and support during the covid-19 pandemic: data analysis update</vt:lpstr>
      <vt:lpstr>Overview of data</vt:lpstr>
      <vt:lpstr>PowerPoint Presentation</vt:lpstr>
      <vt:lpstr>PowerPoint Presentation</vt:lpstr>
      <vt:lpstr>PowerPoint Presentation</vt:lpstr>
      <vt:lpstr>PowerPoint Presentation</vt:lpstr>
      <vt:lpstr>Data limitations</vt:lpstr>
      <vt:lpstr>Findings: Impact of covid-19</vt:lpstr>
      <vt:lpstr>Findings: impacts on care and support</vt:lpstr>
      <vt:lpstr>Findings: Impacts facing specific groups</vt:lpstr>
      <vt:lpstr>Findings: Building a legacy</vt:lpstr>
      <vt:lpstr>Next steps: reporting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TLAP evaluation</dc:title>
  <dc:creator>Linda Roberts</dc:creator>
  <cp:lastModifiedBy>Sanchi Murison (TLAP)</cp:lastModifiedBy>
  <cp:revision>27</cp:revision>
  <dcterms:created xsi:type="dcterms:W3CDTF">2020-01-21T15:05:50Z</dcterms:created>
  <dcterms:modified xsi:type="dcterms:W3CDTF">2020-06-25T09:24:49Z</dcterms:modified>
</cp:coreProperties>
</file>