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0" r:id="rId3"/>
    <p:sldId id="277" r:id="rId4"/>
    <p:sldId id="314" r:id="rId5"/>
    <p:sldId id="279" r:id="rId6"/>
    <p:sldId id="326" r:id="rId7"/>
    <p:sldId id="282" r:id="rId8"/>
    <p:sldId id="303" r:id="rId9"/>
    <p:sldId id="284" r:id="rId10"/>
    <p:sldId id="286" r:id="rId11"/>
    <p:sldId id="319" r:id="rId12"/>
    <p:sldId id="323" r:id="rId13"/>
    <p:sldId id="322" r:id="rId14"/>
    <p:sldId id="321" r:id="rId15"/>
    <p:sldId id="280" r:id="rId16"/>
    <p:sldId id="290" r:id="rId17"/>
    <p:sldId id="292" r:id="rId18"/>
    <p:sldId id="320" r:id="rId19"/>
    <p:sldId id="304" r:id="rId20"/>
    <p:sldId id="305" r:id="rId21"/>
    <p:sldId id="306" r:id="rId22"/>
    <p:sldId id="307" r:id="rId23"/>
    <p:sldId id="308" r:id="rId24"/>
    <p:sldId id="309" r:id="rId25"/>
    <p:sldId id="310" r:id="rId26"/>
    <p:sldId id="311" r:id="rId27"/>
    <p:sldId id="325" r:id="rId28"/>
    <p:sldId id="327" r:id="rId29"/>
    <p:sldId id="328" r:id="rId30"/>
    <p:sldId id="329" r:id="rId31"/>
    <p:sldId id="330" r:id="rId32"/>
    <p:sldId id="331" r:id="rId33"/>
    <p:sldId id="335" r:id="rId34"/>
    <p:sldId id="333" r:id="rId35"/>
    <p:sldId id="334" r:id="rId36"/>
    <p:sldId id="312" r:id="rId37"/>
    <p:sldId id="313" r:id="rId38"/>
    <p:sldId id="271" r:id="rId39"/>
    <p:sldId id="27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opp, Renee" initials="KR" lastIdx="22" clrIdx="0">
    <p:extLst>
      <p:ext uri="{19B8F6BF-5375-455C-9EA6-DF929625EA0E}">
        <p15:presenceInfo xmlns:p15="http://schemas.microsoft.com/office/powerpoint/2012/main" userId="S-1-5-21-83642069-1626958306-390482200-508487" providerId="AD"/>
      </p:ext>
    </p:extLst>
  </p:cmAuthor>
  <p:cmAuthor id="2" name="Naskinova, Vesselina" initials="NV" lastIdx="12" clrIdx="1">
    <p:extLst>
      <p:ext uri="{19B8F6BF-5375-455C-9EA6-DF929625EA0E}">
        <p15:presenceInfo xmlns:p15="http://schemas.microsoft.com/office/powerpoint/2012/main" userId="S-1-5-21-83642069-1626958306-390482200-740025" providerId="AD"/>
      </p:ext>
    </p:extLst>
  </p:cmAuthor>
  <p:cmAuthor id="3" name="Comrie, Tamsin" initials="CT" lastIdx="8" clrIdx="2">
    <p:extLst>
      <p:ext uri="{19B8F6BF-5375-455C-9EA6-DF929625EA0E}">
        <p15:presenceInfo xmlns:p15="http://schemas.microsoft.com/office/powerpoint/2012/main" userId="S::Tamsin.Comrie@dhsc.gov.uk::4dc42181-87d7-4c13-8481-065ec8c34f21" providerId="AD"/>
      </p:ext>
    </p:extLst>
  </p:cmAuthor>
  <p:cmAuthor id="4" name="Anita Kromer" initials="AK" lastIdx="7" clrIdx="3">
    <p:extLst>
      <p:ext uri="{19B8F6BF-5375-455C-9EA6-DF929625EA0E}">
        <p15:presenceInfo xmlns:p15="http://schemas.microsoft.com/office/powerpoint/2012/main" userId="Anita Kro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88"/>
    <a:srgbClr val="01A188"/>
    <a:srgbClr val="F2F2F2"/>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3979" autoAdjust="0"/>
  </p:normalViewPr>
  <p:slideViewPr>
    <p:cSldViewPr snapToGrid="0">
      <p:cViewPr varScale="1">
        <p:scale>
          <a:sx n="86" d="100"/>
          <a:sy n="86" d="100"/>
        </p:scale>
        <p:origin x="76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1</a:t>
            </a:fld>
            <a:endParaRPr lang="en-GB"/>
          </a:p>
        </p:txBody>
      </p:sp>
    </p:spTree>
    <p:extLst>
      <p:ext uri="{BB962C8B-B14F-4D97-AF65-F5344CB8AC3E}">
        <p14:creationId xmlns:p14="http://schemas.microsoft.com/office/powerpoint/2010/main" val="116105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15</a:t>
            </a:fld>
            <a:endParaRPr lang="en-GB"/>
          </a:p>
        </p:txBody>
      </p:sp>
    </p:spTree>
    <p:extLst>
      <p:ext uri="{BB962C8B-B14F-4D97-AF65-F5344CB8AC3E}">
        <p14:creationId xmlns:p14="http://schemas.microsoft.com/office/powerpoint/2010/main" val="256102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on decision – different shape/ colour for regional testing</a:t>
            </a:r>
            <a:r>
              <a:rPr lang="en-GB" baseline="0" dirty="0"/>
              <a:t> vs home delivery </a:t>
            </a:r>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20</a:t>
            </a:fld>
            <a:endParaRPr lang="en-GB"/>
          </a:p>
        </p:txBody>
      </p:sp>
    </p:spTree>
    <p:extLst>
      <p:ext uri="{BB962C8B-B14F-4D97-AF65-F5344CB8AC3E}">
        <p14:creationId xmlns:p14="http://schemas.microsoft.com/office/powerpoint/2010/main" val="223149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23</a:t>
            </a:fld>
            <a:endParaRPr lang="en-GB"/>
          </a:p>
        </p:txBody>
      </p:sp>
    </p:spTree>
    <p:extLst>
      <p:ext uri="{BB962C8B-B14F-4D97-AF65-F5344CB8AC3E}">
        <p14:creationId xmlns:p14="http://schemas.microsoft.com/office/powerpoint/2010/main" val="101975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26</a:t>
            </a:fld>
            <a:endParaRPr lang="en-GB"/>
          </a:p>
        </p:txBody>
      </p:sp>
    </p:spTree>
    <p:extLst>
      <p:ext uri="{BB962C8B-B14F-4D97-AF65-F5344CB8AC3E}">
        <p14:creationId xmlns:p14="http://schemas.microsoft.com/office/powerpoint/2010/main" val="24600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on decision – different shape/ colour for regional testing</a:t>
            </a:r>
            <a:r>
              <a:rPr lang="en-GB" baseline="0"/>
              <a:t> vs home delivery </a:t>
            </a:r>
            <a:endParaRPr lang="en-GB"/>
          </a:p>
        </p:txBody>
      </p:sp>
      <p:sp>
        <p:nvSpPr>
          <p:cNvPr id="4" name="Slide Number Placeholder 3"/>
          <p:cNvSpPr>
            <a:spLocks noGrp="1"/>
          </p:cNvSpPr>
          <p:nvPr>
            <p:ph type="sldNum" sz="quarter" idx="10"/>
          </p:nvPr>
        </p:nvSpPr>
        <p:spPr/>
        <p:txBody>
          <a:bodyPr/>
          <a:lstStyle/>
          <a:p>
            <a:fld id="{CFC676B2-F24C-455B-A0FE-DDE7C0C01D95}" type="slidenum">
              <a:rPr lang="en-GB" smtClean="0"/>
              <a:t>30</a:t>
            </a:fld>
            <a:endParaRPr lang="en-GB"/>
          </a:p>
        </p:txBody>
      </p:sp>
    </p:spTree>
    <p:extLst>
      <p:ext uri="{BB962C8B-B14F-4D97-AF65-F5344CB8AC3E}">
        <p14:creationId xmlns:p14="http://schemas.microsoft.com/office/powerpoint/2010/main" val="285264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C676B2-F24C-455B-A0FE-DDE7C0C01D95}" type="slidenum">
              <a:rPr lang="en-GB" smtClean="0"/>
              <a:t>34</a:t>
            </a:fld>
            <a:endParaRPr lang="en-GB"/>
          </a:p>
        </p:txBody>
      </p:sp>
    </p:spTree>
    <p:extLst>
      <p:ext uri="{BB962C8B-B14F-4D97-AF65-F5344CB8AC3E}">
        <p14:creationId xmlns:p14="http://schemas.microsoft.com/office/powerpoint/2010/main" val="429210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39</a:t>
            </a:fld>
            <a:endParaRPr lang="en-GB"/>
          </a:p>
        </p:txBody>
      </p:sp>
    </p:spTree>
    <p:extLst>
      <p:ext uri="{BB962C8B-B14F-4D97-AF65-F5344CB8AC3E}">
        <p14:creationId xmlns:p14="http://schemas.microsoft.com/office/powerpoint/2010/main" val="247321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a:t>
            </a:r>
          </a:p>
        </p:txBody>
      </p:sp>
      <p:sp>
        <p:nvSpPr>
          <p:cNvPr id="4" name="Slide Number Placeholder 3"/>
          <p:cNvSpPr>
            <a:spLocks noGrp="1"/>
          </p:cNvSpPr>
          <p:nvPr>
            <p:ph type="sldNum" sz="quarter" idx="10"/>
          </p:nvPr>
        </p:nvSpPr>
        <p:spPr/>
        <p:txBody>
          <a:bodyPr/>
          <a:lstStyle/>
          <a:p>
            <a:fld id="{CFC676B2-F24C-455B-A0FE-DDE7C0C01D95}" type="slidenum">
              <a:rPr lang="en-GB" smtClean="0"/>
              <a:t>2</a:t>
            </a:fld>
            <a:endParaRPr lang="en-GB"/>
          </a:p>
        </p:txBody>
      </p:sp>
    </p:spTree>
    <p:extLst>
      <p:ext uri="{BB962C8B-B14F-4D97-AF65-F5344CB8AC3E}">
        <p14:creationId xmlns:p14="http://schemas.microsoft.com/office/powerpoint/2010/main" val="166168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3</a:t>
            </a:fld>
            <a:endParaRPr lang="en-GB"/>
          </a:p>
        </p:txBody>
      </p:sp>
    </p:spTree>
    <p:extLst>
      <p:ext uri="{BB962C8B-B14F-4D97-AF65-F5344CB8AC3E}">
        <p14:creationId xmlns:p14="http://schemas.microsoft.com/office/powerpoint/2010/main" val="291087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4</a:t>
            </a:fld>
            <a:endParaRPr lang="en-GB"/>
          </a:p>
        </p:txBody>
      </p:sp>
    </p:spTree>
    <p:extLst>
      <p:ext uri="{BB962C8B-B14F-4D97-AF65-F5344CB8AC3E}">
        <p14:creationId xmlns:p14="http://schemas.microsoft.com/office/powerpoint/2010/main" val="79222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5</a:t>
            </a:fld>
            <a:endParaRPr lang="en-GB"/>
          </a:p>
        </p:txBody>
      </p:sp>
    </p:spTree>
    <p:extLst>
      <p:ext uri="{BB962C8B-B14F-4D97-AF65-F5344CB8AC3E}">
        <p14:creationId xmlns:p14="http://schemas.microsoft.com/office/powerpoint/2010/main" val="72618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10"/>
          </p:nvPr>
        </p:nvSpPr>
        <p:spPr/>
        <p:txBody>
          <a:bodyPr/>
          <a:lstStyle/>
          <a:p>
            <a:fld id="{CFC676B2-F24C-455B-A0FE-DDE7C0C01D95}" type="slidenum">
              <a:rPr lang="en-GB" smtClean="0"/>
              <a:t>6</a:t>
            </a:fld>
            <a:endParaRPr lang="en-GB"/>
          </a:p>
        </p:txBody>
      </p:sp>
    </p:spTree>
    <p:extLst>
      <p:ext uri="{BB962C8B-B14F-4D97-AF65-F5344CB8AC3E}">
        <p14:creationId xmlns:p14="http://schemas.microsoft.com/office/powerpoint/2010/main" val="55594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8</a:t>
            </a:fld>
            <a:endParaRPr lang="en-GB"/>
          </a:p>
        </p:txBody>
      </p:sp>
    </p:spTree>
    <p:extLst>
      <p:ext uri="{BB962C8B-B14F-4D97-AF65-F5344CB8AC3E}">
        <p14:creationId xmlns:p14="http://schemas.microsoft.com/office/powerpoint/2010/main" val="414681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a:t>
            </a:r>
            <a:r>
              <a:rPr lang="en-GB" baseline="0" dirty="0"/>
              <a:t> delivery message – expectation management for individuals who want home testing </a:t>
            </a:r>
          </a:p>
          <a:p>
            <a:r>
              <a:rPr lang="en-GB" baseline="0" dirty="0"/>
              <a:t>Public will have a different website portal for testing – create a briefing pack </a:t>
            </a:r>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10</a:t>
            </a:fld>
            <a:endParaRPr lang="en-GB"/>
          </a:p>
        </p:txBody>
      </p:sp>
    </p:spTree>
    <p:extLst>
      <p:ext uri="{BB962C8B-B14F-4D97-AF65-F5344CB8AC3E}">
        <p14:creationId xmlns:p14="http://schemas.microsoft.com/office/powerpoint/2010/main" val="103614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676B2-F24C-455B-A0FE-DDE7C0C01D95}" type="slidenum">
              <a:rPr lang="en-GB" smtClean="0"/>
              <a:t>14</a:t>
            </a:fld>
            <a:endParaRPr lang="en-GB"/>
          </a:p>
        </p:txBody>
      </p:sp>
    </p:spTree>
    <p:extLst>
      <p:ext uri="{BB962C8B-B14F-4D97-AF65-F5344CB8AC3E}">
        <p14:creationId xmlns:p14="http://schemas.microsoft.com/office/powerpoint/2010/main" val="2296542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306" y="538914"/>
            <a:ext cx="2183765" cy="731520"/>
          </a:xfrm>
          <a:prstGeom prst="rect">
            <a:avLst/>
          </a:prstGeom>
          <a:noFill/>
          <a:ln>
            <a:noFill/>
          </a:ln>
        </p:spPr>
      </p:pic>
      <p:pic>
        <p:nvPicPr>
          <p:cNvPr id="7" name="Picture 6" descr="https://upload.wikimedia.org/wikipedia/commons/thumb/f/fa/NHS-Logo.svg/1280px-NHS-Logo.svg.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17560" y="538914"/>
            <a:ext cx="1760220" cy="712470"/>
          </a:xfrm>
          <a:prstGeom prst="rect">
            <a:avLst/>
          </a:prstGeom>
          <a:noFill/>
          <a:ln>
            <a:noFill/>
          </a:ln>
        </p:spPr>
      </p:pic>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10" name="Picture 9"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10" name="Picture 9"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9" name="Picture 8"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9" name="Picture 8"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50640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9" name="Picture 8"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8" name="Picture 7"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pic>
        <p:nvPicPr>
          <p:cNvPr id="5" name="Picture 4"/>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6" name="Picture 5" descr="https://upload.wikimedia.org/wikipedia/commons/thumb/f/fa/NHS-Logo.svg/1280px-NHS-Logo.svg.png"/>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11" name="Picture 10"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10" name="Picture 9"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12" name="Picture 11"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8" name="Picture 7"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012" y="6316591"/>
            <a:ext cx="1073953" cy="371083"/>
          </a:xfrm>
          <a:prstGeom prst="rect">
            <a:avLst/>
          </a:prstGeom>
          <a:noFill/>
          <a:ln>
            <a:noFill/>
          </a:ln>
        </p:spPr>
      </p:pic>
      <p:pic>
        <p:nvPicPr>
          <p:cNvPr id="7" name="Picture 6" descr="https://upload.wikimedia.org/wikipedia/commons/thumb/f/fa/NHS-Logo.svg/1280px-NHS-Logo.svg.png"/>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0043520" y="6385401"/>
            <a:ext cx="781498" cy="336074"/>
          </a:xfrm>
          <a:prstGeom prst="rect">
            <a:avLst/>
          </a:prstGeom>
          <a:noFill/>
          <a:ln>
            <a:noFill/>
          </a:ln>
        </p:spPr>
      </p:pic>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oronavirus-covid-19-scaling-up-testing-programm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gov.uk/coronavir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gov.uk/coronavirus-get-tested"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killsforcare.org.uk/COVID-19IEP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ov.uk/government/publications/coronavirus-covid-19-guidance-for-people-receiving-direct-paymen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v.uk/coronaviru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Lst>
          </p:cNvPr>
          <p:cNvSpPr>
            <a:spLocks noGrp="1"/>
          </p:cNvSpPr>
          <p:nvPr>
            <p:ph type="ctrTitle"/>
          </p:nvPr>
        </p:nvSpPr>
        <p:spPr>
          <a:xfrm>
            <a:off x="930374" y="2549668"/>
            <a:ext cx="9144000" cy="563231"/>
          </a:xfrm>
        </p:spPr>
        <p:txBody>
          <a:bodyPr/>
          <a:lstStyle/>
          <a:p>
            <a:r>
              <a:rPr lang="en-GB" dirty="0"/>
              <a:t>Self referral portal</a:t>
            </a:r>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a:xfrm>
            <a:off x="930275" y="5671367"/>
            <a:ext cx="4057650" cy="286232"/>
          </a:xfrm>
        </p:spPr>
        <p:txBody>
          <a:bodyPr/>
          <a:lstStyle/>
          <a:p>
            <a:r>
              <a:rPr lang="en-GB"/>
              <a:t>28</a:t>
            </a:r>
            <a:r>
              <a:rPr lang="en-GB" baseline="30000"/>
              <a:t>th</a:t>
            </a:r>
            <a:r>
              <a:rPr lang="en-GB"/>
              <a:t> </a:t>
            </a:r>
            <a:r>
              <a:rPr lang="en-GB" dirty="0"/>
              <a:t>April 2020</a:t>
            </a:r>
          </a:p>
        </p:txBody>
      </p:sp>
      <p:sp>
        <p:nvSpPr>
          <p:cNvPr id="8" name="Subtitle 4">
            <a:extLst>
              <a:ext uri="{FF2B5EF4-FFF2-40B4-BE49-F238E27FC236}">
                <a16:creationId xmlns:a16="http://schemas.microsoft.com/office/drawing/2014/main" id="{F9E4C3DD-0C15-4059-95FA-4122D45E2BAB}"/>
              </a:ext>
            </a:extLst>
          </p:cNvPr>
          <p:cNvSpPr>
            <a:spLocks noGrp="1"/>
          </p:cNvSpPr>
          <p:nvPr>
            <p:ph type="subTitle" idx="1"/>
          </p:nvPr>
        </p:nvSpPr>
        <p:spPr>
          <a:xfrm>
            <a:off x="930275" y="3745801"/>
            <a:ext cx="9144000" cy="646331"/>
          </a:xfrm>
        </p:spPr>
        <p:txBody>
          <a:bodyPr/>
          <a:lstStyle/>
          <a:p>
            <a:r>
              <a:rPr lang="en-GB" dirty="0"/>
              <a:t>User guide for essential workers- including personal care assistants- to book a test at a regional testing site or via home delivery</a:t>
            </a:r>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Confirm who is being tested and how</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171" r="14946"/>
          <a:stretch/>
        </p:blipFill>
        <p:spPr>
          <a:xfrm>
            <a:off x="360000" y="1440000"/>
            <a:ext cx="4208444" cy="2819545"/>
          </a:xfrm>
          <a:ln>
            <a:solidFill>
              <a:schemeClr val="accent1"/>
            </a:solidFill>
          </a:ln>
        </p:spPr>
      </p:pic>
      <p:sp>
        <p:nvSpPr>
          <p:cNvPr id="5" name="Left-Right Arrow 11">
            <a:extLst>
              <a:ext uri="{FF2B5EF4-FFF2-40B4-BE49-F238E27FC236}">
                <a16:creationId xmlns:a16="http://schemas.microsoft.com/office/drawing/2014/main" id="{26F8F88D-72C3-4782-9C30-CC2C50FC1D8E}"/>
              </a:ext>
            </a:extLst>
          </p:cNvPr>
          <p:cNvSpPr/>
          <p:nvPr/>
        </p:nvSpPr>
        <p:spPr>
          <a:xfrm>
            <a:off x="5078552" y="1012369"/>
            <a:ext cx="6037467" cy="1911353"/>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Select the option that best describes your current situation, outlining who will require coronavirus testing.</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Choose to register for a coronavirus test for either:</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A essential worker or </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essential worker householder member(s)</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The individual ordering the coronavirus test should continue with registration</a:t>
            </a:r>
          </a:p>
          <a:p>
            <a:pPr defTabSz="1219170"/>
            <a:r>
              <a:rPr lang="en-GB" sz="1200" b="1" dirty="0">
                <a:solidFill>
                  <a:schemeClr val="tx1"/>
                </a:solidFill>
                <a:latin typeface="Arial" panose="020B0604020202020204" pitchFamily="34" charset="0"/>
                <a:cs typeface="Arial" panose="020B0604020202020204" pitchFamily="34" charset="0"/>
              </a:rPr>
              <a:t>Click ‘Save and continue’.</a:t>
            </a:r>
          </a:p>
        </p:txBody>
      </p:sp>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1394" r="23760"/>
          <a:stretch/>
        </p:blipFill>
        <p:spPr>
          <a:xfrm>
            <a:off x="7282149" y="3131560"/>
            <a:ext cx="3833870" cy="2730640"/>
          </a:xfrm>
          <a:prstGeom prst="rect">
            <a:avLst/>
          </a:prstGeom>
          <a:ln>
            <a:solidFill>
              <a:schemeClr val="accent1"/>
            </a:solidFill>
          </a:ln>
        </p:spPr>
      </p:pic>
      <p:sp>
        <p:nvSpPr>
          <p:cNvPr id="7" name="Left-Right Arrow 11">
            <a:extLst>
              <a:ext uri="{FF2B5EF4-FFF2-40B4-BE49-F238E27FC236}">
                <a16:creationId xmlns:a16="http://schemas.microsoft.com/office/drawing/2014/main" id="{26F8F88D-72C3-4782-9C30-CC2C50FC1D8E}"/>
              </a:ext>
            </a:extLst>
          </p:cNvPr>
          <p:cNvSpPr/>
          <p:nvPr/>
        </p:nvSpPr>
        <p:spPr>
          <a:xfrm>
            <a:off x="360000" y="4494706"/>
            <a:ext cx="6037467" cy="104599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Choose where the individual(s) would like to take the coronavirus test, either at a testing site or at home via a home test kit.</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Once selected, click ‘Save and continue’.</a:t>
            </a:r>
          </a:p>
        </p:txBody>
      </p:sp>
      <p:sp>
        <p:nvSpPr>
          <p:cNvPr id="10" name="Oval 9"/>
          <p:cNvSpPr/>
          <p:nvPr/>
        </p:nvSpPr>
        <p:spPr>
          <a:xfrm>
            <a:off x="616945" y="2423712"/>
            <a:ext cx="437119" cy="27542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16944" y="2712061"/>
            <a:ext cx="437119" cy="27542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16944" y="3816626"/>
            <a:ext cx="1092586" cy="2905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577648" y="4356995"/>
            <a:ext cx="437119" cy="27542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597425" y="4742280"/>
            <a:ext cx="437119" cy="27542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550992" y="5348927"/>
            <a:ext cx="1092586" cy="2905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a:spLocks noChangeAspect="1"/>
          </p:cNvSpPr>
          <p:nvPr/>
        </p:nvSpPr>
        <p:spPr>
          <a:xfrm>
            <a:off x="144000" y="1285843"/>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D</a:t>
            </a:r>
          </a:p>
        </p:txBody>
      </p:sp>
      <p:sp>
        <p:nvSpPr>
          <p:cNvPr id="18" name="Oval 17"/>
          <p:cNvSpPr>
            <a:spLocks noChangeAspect="1"/>
          </p:cNvSpPr>
          <p:nvPr/>
        </p:nvSpPr>
        <p:spPr>
          <a:xfrm>
            <a:off x="7118992" y="2983313"/>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a:t>
            </a:r>
          </a:p>
        </p:txBody>
      </p:sp>
      <p:sp>
        <p:nvSpPr>
          <p:cNvPr id="19"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10</a:t>
            </a:fld>
            <a:endParaRPr lang="en-GB" dirty="0"/>
          </a:p>
        </p:txBody>
      </p:sp>
    </p:spTree>
    <p:extLst>
      <p:ext uri="{BB962C8B-B14F-4D97-AF65-F5344CB8AC3E}">
        <p14:creationId xmlns:p14="http://schemas.microsoft.com/office/powerpoint/2010/main" val="98759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Lst>
          </p:cNvPr>
          <p:cNvSpPr>
            <a:spLocks noGrp="1"/>
          </p:cNvSpPr>
          <p:nvPr>
            <p:ph type="title"/>
          </p:nvPr>
        </p:nvSpPr>
        <p:spPr>
          <a:xfrm>
            <a:off x="831850" y="2136339"/>
            <a:ext cx="10515600" cy="2585323"/>
          </a:xfrm>
        </p:spPr>
        <p:txBody>
          <a:bodyPr/>
          <a:lstStyle/>
          <a:p>
            <a:r>
              <a:rPr lang="en-GB" dirty="0"/>
              <a:t>If you choose the </a:t>
            </a:r>
            <a:r>
              <a:rPr lang="en-GB" dirty="0">
                <a:solidFill>
                  <a:schemeClr val="accent1"/>
                </a:solidFill>
              </a:rPr>
              <a:t>regional testing site </a:t>
            </a:r>
            <a:r>
              <a:rPr lang="en-GB" dirty="0"/>
              <a:t>route go to slide 12</a:t>
            </a:r>
            <a:br>
              <a:rPr lang="en-GB" dirty="0"/>
            </a:br>
            <a:br>
              <a:rPr lang="en-GB" dirty="0"/>
            </a:br>
            <a:r>
              <a:rPr lang="en-GB" dirty="0"/>
              <a:t>If you choose the </a:t>
            </a:r>
            <a:r>
              <a:rPr lang="en-GB" dirty="0">
                <a:solidFill>
                  <a:schemeClr val="accent2"/>
                </a:solidFill>
              </a:rPr>
              <a:t>home testing </a:t>
            </a:r>
            <a:r>
              <a:rPr lang="en-GB" dirty="0"/>
              <a:t>route go to slide 28</a:t>
            </a:r>
          </a:p>
        </p:txBody>
      </p:sp>
    </p:spTree>
    <p:extLst>
      <p:ext uri="{BB962C8B-B14F-4D97-AF65-F5344CB8AC3E}">
        <p14:creationId xmlns:p14="http://schemas.microsoft.com/office/powerpoint/2010/main" val="348697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942682" y="2234153"/>
            <a:ext cx="9973558" cy="646331"/>
          </a:xfrm>
          <a:prstGeom prst="rect">
            <a:avLst/>
          </a:prstGeom>
          <a:noFill/>
        </p:spPr>
        <p:txBody>
          <a:bodyPr wrap="square" rtlCol="0">
            <a:spAutoFit/>
          </a:bodyPr>
          <a:lstStyle/>
          <a:p>
            <a:r>
              <a:rPr lang="en-GB" sz="3600" b="1" u="sng" dirty="0">
                <a:solidFill>
                  <a:schemeClr val="bg1"/>
                </a:solidFill>
              </a:rPr>
              <a:t>Regional testing site</a:t>
            </a:r>
            <a:r>
              <a:rPr lang="en-GB" sz="3600" b="1" dirty="0">
                <a:solidFill>
                  <a:schemeClr val="bg1"/>
                </a:solidFill>
              </a:rPr>
              <a:t>: step by step guidance</a:t>
            </a:r>
          </a:p>
        </p:txBody>
      </p:sp>
    </p:spTree>
    <p:extLst>
      <p:ext uri="{BB962C8B-B14F-4D97-AF65-F5344CB8AC3E}">
        <p14:creationId xmlns:p14="http://schemas.microsoft.com/office/powerpoint/2010/main" val="174442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Lst>
          </p:cNvPr>
          <p:cNvSpPr>
            <a:spLocks noGrp="1"/>
          </p:cNvSpPr>
          <p:nvPr>
            <p:ph type="title"/>
          </p:nvPr>
        </p:nvSpPr>
        <p:spPr>
          <a:xfrm>
            <a:off x="831850" y="2587192"/>
            <a:ext cx="10515600" cy="1089529"/>
          </a:xfrm>
        </p:spPr>
        <p:txBody>
          <a:bodyPr/>
          <a:lstStyle/>
          <a:p>
            <a:r>
              <a:rPr lang="en-GB" dirty="0"/>
              <a:t>How to register for a test at a regional testing site</a:t>
            </a:r>
          </a:p>
        </p:txBody>
      </p:sp>
    </p:spTree>
    <p:extLst>
      <p:ext uri="{BB962C8B-B14F-4D97-AF65-F5344CB8AC3E}">
        <p14:creationId xmlns:p14="http://schemas.microsoft.com/office/powerpoint/2010/main" val="12542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Process overview for regional testing site registration</a:t>
            </a:r>
          </a:p>
        </p:txBody>
      </p:sp>
      <p:sp>
        <p:nvSpPr>
          <p:cNvPr id="3" name="Content Placeholder 2"/>
          <p:cNvSpPr>
            <a:spLocks noGrp="1"/>
          </p:cNvSpPr>
          <p:nvPr>
            <p:ph idx="1"/>
          </p:nvPr>
        </p:nvSpPr>
        <p:spPr/>
        <p:txBody>
          <a:bodyPr>
            <a:normAutofit/>
          </a:bodyPr>
          <a:lstStyle/>
          <a:p>
            <a:r>
              <a:rPr lang="en-GB" sz="1600" b="0" dirty="0"/>
              <a:t>Below is an overview of the process that </a:t>
            </a:r>
            <a:r>
              <a:rPr lang="en-GB" sz="1600" dirty="0"/>
              <a:t>essential workers </a:t>
            </a:r>
            <a:r>
              <a:rPr lang="en-GB" sz="1600" b="0" dirty="0"/>
              <a:t>should take in order to register for a coronavirus test via the self referral portal:</a:t>
            </a:r>
          </a:p>
          <a:p>
            <a:endParaRPr lang="en-GB" b="0" dirty="0"/>
          </a:p>
          <a:p>
            <a:endParaRPr lang="en-GB" b="0" dirty="0"/>
          </a:p>
          <a:p>
            <a:endParaRPr lang="en-GB" b="0" dirty="0"/>
          </a:p>
          <a:p>
            <a:endParaRPr lang="en-GB" b="0" dirty="0"/>
          </a:p>
          <a:p>
            <a:endParaRPr lang="en-GB" b="0" dirty="0"/>
          </a:p>
          <a:p>
            <a:endParaRPr lang="en-GB" b="0" dirty="0"/>
          </a:p>
          <a:p>
            <a:endParaRPr lang="en-GB" b="0" dirty="0"/>
          </a:p>
          <a:p>
            <a:r>
              <a:rPr lang="en-GB" sz="1600" dirty="0"/>
              <a:t>These steps are laid out in the following slides, with accompanying screenshots</a:t>
            </a:r>
          </a:p>
        </p:txBody>
      </p:sp>
      <p:sp>
        <p:nvSpPr>
          <p:cNvPr id="12" name="Rectangle 11">
            <a:extLst>
              <a:ext uri="{FF2B5EF4-FFF2-40B4-BE49-F238E27FC236}">
                <a16:creationId xmlns:a16="http://schemas.microsoft.com/office/drawing/2014/main" id="{0196DBD4-A89B-46D4-A840-B94B54F5F934}"/>
              </a:ext>
            </a:extLst>
          </p:cNvPr>
          <p:cNvSpPr/>
          <p:nvPr/>
        </p:nvSpPr>
        <p:spPr>
          <a:xfrm>
            <a:off x="997150" y="2551243"/>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noProof="0" dirty="0">
                <a:solidFill>
                  <a:schemeClr val="bg1"/>
                </a:solidFill>
                <a:latin typeface="Open Sans"/>
                <a:cs typeface="Arial" pitchFamily="34" charset="0"/>
              </a:rPr>
              <a:t>1</a:t>
            </a:r>
            <a:endParaRPr kumimoji="0" lang="en-US" sz="14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13" name="Rectangle 12">
            <a:extLst>
              <a:ext uri="{FF2B5EF4-FFF2-40B4-BE49-F238E27FC236}">
                <a16:creationId xmlns:a16="http://schemas.microsoft.com/office/drawing/2014/main" id="{424D38C8-1BE5-4978-8481-D894B6A770D7}"/>
              </a:ext>
            </a:extLst>
          </p:cNvPr>
          <p:cNvSpPr/>
          <p:nvPr/>
        </p:nvSpPr>
        <p:spPr>
          <a:xfrm>
            <a:off x="2675242" y="2549567"/>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US" sz="1400" b="1" dirty="0">
                <a:solidFill>
                  <a:prstClr val="black"/>
                </a:solidFill>
              </a:rPr>
              <a:t>Register personal details (for the individual being tested)</a:t>
            </a:r>
          </a:p>
        </p:txBody>
      </p:sp>
      <p:sp>
        <p:nvSpPr>
          <p:cNvPr id="14" name="Rectangle 13">
            <a:extLst>
              <a:ext uri="{FF2B5EF4-FFF2-40B4-BE49-F238E27FC236}">
                <a16:creationId xmlns:a16="http://schemas.microsoft.com/office/drawing/2014/main" id="{0196DBD4-A89B-46D4-A840-B94B54F5F934}"/>
              </a:ext>
            </a:extLst>
          </p:cNvPr>
          <p:cNvSpPr/>
          <p:nvPr/>
        </p:nvSpPr>
        <p:spPr>
          <a:xfrm>
            <a:off x="997150" y="381080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noProof="0" dirty="0">
                <a:solidFill>
                  <a:schemeClr val="bg1"/>
                </a:solidFill>
                <a:latin typeface="Open Sans"/>
                <a:cs typeface="Arial" pitchFamily="34" charset="0"/>
              </a:rPr>
              <a:t>3</a:t>
            </a:r>
            <a:endParaRPr kumimoji="0" lang="en-US" sz="28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15" name="Rectangle 14">
            <a:extLst>
              <a:ext uri="{FF2B5EF4-FFF2-40B4-BE49-F238E27FC236}">
                <a16:creationId xmlns:a16="http://schemas.microsoft.com/office/drawing/2014/main" id="{424D38C8-1BE5-4978-8481-D894B6A770D7}"/>
              </a:ext>
            </a:extLst>
          </p:cNvPr>
          <p:cNvSpPr/>
          <p:nvPr/>
        </p:nvSpPr>
        <p:spPr>
          <a:xfrm>
            <a:off x="2652382" y="3809129"/>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pPr>
            <a:r>
              <a:rPr lang="en-US" sz="1400" b="1" dirty="0">
                <a:solidFill>
                  <a:schemeClr val="tx1"/>
                </a:solidFill>
              </a:rPr>
              <a:t>Receive an invitation to book an appointment</a:t>
            </a:r>
          </a:p>
        </p:txBody>
      </p:sp>
      <p:sp>
        <p:nvSpPr>
          <p:cNvPr id="16" name="Rectangle 15">
            <a:extLst>
              <a:ext uri="{FF2B5EF4-FFF2-40B4-BE49-F238E27FC236}">
                <a16:creationId xmlns:a16="http://schemas.microsoft.com/office/drawing/2014/main" id="{0196DBD4-A89B-46D4-A840-B94B54F5F934}"/>
              </a:ext>
            </a:extLst>
          </p:cNvPr>
          <p:cNvSpPr/>
          <p:nvPr/>
        </p:nvSpPr>
        <p:spPr>
          <a:xfrm>
            <a:off x="997150" y="3151162"/>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dirty="0">
                <a:solidFill>
                  <a:schemeClr val="bg1"/>
                </a:solidFill>
                <a:latin typeface="Open Sans"/>
                <a:cs typeface="Arial" pitchFamily="34" charset="0"/>
              </a:rPr>
              <a:t>2</a:t>
            </a:r>
            <a:endParaRPr kumimoji="0" lang="en-US" sz="14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17" name="Rectangle 16">
            <a:extLst>
              <a:ext uri="{FF2B5EF4-FFF2-40B4-BE49-F238E27FC236}">
                <a16:creationId xmlns:a16="http://schemas.microsoft.com/office/drawing/2014/main" id="{424D38C8-1BE5-4978-8481-D894B6A770D7}"/>
              </a:ext>
            </a:extLst>
          </p:cNvPr>
          <p:cNvSpPr/>
          <p:nvPr/>
        </p:nvSpPr>
        <p:spPr>
          <a:xfrm>
            <a:off x="2675242" y="3149486"/>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prstClr val="black"/>
                </a:solidFill>
              </a:rPr>
              <a:t>Verify details and submit registration</a:t>
            </a:r>
            <a:endParaRPr lang="en-US" sz="1400" b="1" dirty="0">
              <a:solidFill>
                <a:prstClr val="black"/>
              </a:solidFill>
            </a:endParaRPr>
          </a:p>
        </p:txBody>
      </p:sp>
      <p:sp>
        <p:nvSpPr>
          <p:cNvPr id="1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14</a:t>
            </a:fld>
            <a:endParaRPr lang="en-GB" dirty="0"/>
          </a:p>
        </p:txBody>
      </p:sp>
    </p:spTree>
    <p:extLst>
      <p:ext uri="{BB962C8B-B14F-4D97-AF65-F5344CB8AC3E}">
        <p14:creationId xmlns:p14="http://schemas.microsoft.com/office/powerpoint/2010/main" val="155673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 Register personal details (for the individual being tested) </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86" r="30611"/>
          <a:stretch/>
        </p:blipFill>
        <p:spPr>
          <a:xfrm>
            <a:off x="360000" y="1440000"/>
            <a:ext cx="3756752" cy="2768742"/>
          </a:xfrm>
          <a:ln>
            <a:solidFill>
              <a:schemeClr val="accent1"/>
            </a:solidFill>
          </a:ln>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7824" r="32149"/>
          <a:stretch/>
        </p:blipFill>
        <p:spPr>
          <a:xfrm>
            <a:off x="4190486" y="2632985"/>
            <a:ext cx="3785190" cy="2940201"/>
          </a:xfrm>
          <a:prstGeom prst="rect">
            <a:avLst/>
          </a:prstGeom>
          <a:ln>
            <a:solidFill>
              <a:schemeClr val="accent1"/>
            </a:solidFill>
          </a:ln>
        </p:spPr>
      </p:pic>
      <p:pic>
        <p:nvPicPr>
          <p:cNvPr id="7"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10170" r="28248"/>
          <a:stretch/>
        </p:blipFill>
        <p:spPr>
          <a:xfrm>
            <a:off x="8049410" y="3773927"/>
            <a:ext cx="3668232" cy="2298818"/>
          </a:xfrm>
          <a:prstGeom prst="rect">
            <a:avLst/>
          </a:prstGeom>
          <a:ln>
            <a:solidFill>
              <a:schemeClr val="accent1"/>
            </a:solidFill>
          </a:ln>
        </p:spPr>
      </p:pic>
      <p:sp>
        <p:nvSpPr>
          <p:cNvPr id="8" name="Left-Right Arrow 11">
            <a:extLst>
              <a:ext uri="{FF2B5EF4-FFF2-40B4-BE49-F238E27FC236}">
                <a16:creationId xmlns:a16="http://schemas.microsoft.com/office/drawing/2014/main" id="{26F8F88D-72C3-4782-9C30-CC2C50FC1D8E}"/>
              </a:ext>
            </a:extLst>
          </p:cNvPr>
          <p:cNvSpPr/>
          <p:nvPr/>
        </p:nvSpPr>
        <p:spPr>
          <a:xfrm>
            <a:off x="855511" y="4414958"/>
            <a:ext cx="2592519" cy="92131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Enter the individual’s first and last name</a:t>
            </a:r>
          </a:p>
          <a:p>
            <a:pPr defTabSz="1219170"/>
            <a:r>
              <a:rPr lang="en-GB" sz="1200" b="1" dirty="0">
                <a:solidFill>
                  <a:schemeClr val="tx1"/>
                </a:solidFill>
                <a:latin typeface="Arial" panose="020B0604020202020204" pitchFamily="34" charset="0"/>
                <a:cs typeface="Arial" panose="020B0604020202020204" pitchFamily="34" charset="0"/>
              </a:rPr>
              <a:t>Click ‘Save and continue’ </a:t>
            </a:r>
          </a:p>
        </p:txBody>
      </p:sp>
      <p:sp>
        <p:nvSpPr>
          <p:cNvPr id="9" name="Left-Right Arrow 11">
            <a:extLst>
              <a:ext uri="{FF2B5EF4-FFF2-40B4-BE49-F238E27FC236}">
                <a16:creationId xmlns:a16="http://schemas.microsoft.com/office/drawing/2014/main" id="{26F8F88D-72C3-4782-9C30-CC2C50FC1D8E}"/>
              </a:ext>
            </a:extLst>
          </p:cNvPr>
          <p:cNvSpPr/>
          <p:nvPr/>
        </p:nvSpPr>
        <p:spPr>
          <a:xfrm>
            <a:off x="4786821" y="1458256"/>
            <a:ext cx="2592519" cy="92131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Enter the individual’s mobile number </a:t>
            </a:r>
          </a:p>
          <a:p>
            <a:pPr defTabSz="1219170"/>
            <a:r>
              <a:rPr lang="en-GB" sz="1200" b="1" dirty="0">
                <a:solidFill>
                  <a:schemeClr val="tx1"/>
                </a:solidFill>
                <a:latin typeface="Arial" panose="020B0604020202020204" pitchFamily="34" charset="0"/>
                <a:cs typeface="Arial" panose="020B0604020202020204" pitchFamily="34" charset="0"/>
              </a:rPr>
              <a:t>Click ‘Save and continue’ </a:t>
            </a:r>
          </a:p>
        </p:txBody>
      </p:sp>
      <p:sp>
        <p:nvSpPr>
          <p:cNvPr id="10" name="Left-Right Arrow 11">
            <a:extLst>
              <a:ext uri="{FF2B5EF4-FFF2-40B4-BE49-F238E27FC236}">
                <a16:creationId xmlns:a16="http://schemas.microsoft.com/office/drawing/2014/main" id="{26F8F88D-72C3-4782-9C30-CC2C50FC1D8E}"/>
              </a:ext>
            </a:extLst>
          </p:cNvPr>
          <p:cNvSpPr/>
          <p:nvPr/>
        </p:nvSpPr>
        <p:spPr>
          <a:xfrm>
            <a:off x="8718132" y="946103"/>
            <a:ext cx="2920493" cy="2666978"/>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Enter the individual’s employer </a:t>
            </a:r>
          </a:p>
          <a:p>
            <a:pPr defTabSz="1219170"/>
            <a:r>
              <a:rPr lang="en-GB" sz="1200" b="1" dirty="0">
                <a:solidFill>
                  <a:schemeClr val="tx1"/>
                </a:solidFill>
                <a:latin typeface="Arial" panose="020B0604020202020204" pitchFamily="34" charset="0"/>
                <a:cs typeface="Arial" panose="020B0604020202020204" pitchFamily="34" charset="0"/>
              </a:rPr>
              <a:t>Click ‘Save and continue’</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For PAs, please answer this question based on the services being provided (i.e. if you are providing care and support via a personal health budget, you should put ‘healthcare’- for care and support provided via a personal budget, you should put ‘social care’ This also applies to PAs who are self-employed. </a:t>
            </a:r>
          </a:p>
        </p:txBody>
      </p:sp>
      <p:sp>
        <p:nvSpPr>
          <p:cNvPr id="11" name="Oval 10"/>
          <p:cNvSpPr/>
          <p:nvPr/>
        </p:nvSpPr>
        <p:spPr>
          <a:xfrm>
            <a:off x="855511" y="3706552"/>
            <a:ext cx="1092586" cy="2905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419364" y="5621311"/>
            <a:ext cx="1092586" cy="2905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692782" y="5137508"/>
            <a:ext cx="1092586" cy="2905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a:spLocks noChangeAspect="1"/>
          </p:cNvSpPr>
          <p:nvPr/>
        </p:nvSpPr>
        <p:spPr>
          <a:xfrm>
            <a:off x="144000" y="1398904"/>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a:t>
            </a:r>
          </a:p>
        </p:txBody>
      </p:sp>
      <p:sp>
        <p:nvSpPr>
          <p:cNvPr id="23" name="Oval 22"/>
          <p:cNvSpPr>
            <a:spLocks noChangeAspect="1"/>
          </p:cNvSpPr>
          <p:nvPr/>
        </p:nvSpPr>
        <p:spPr>
          <a:xfrm>
            <a:off x="7975676" y="3725727"/>
            <a:ext cx="412905" cy="412905"/>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a:t>
            </a:r>
          </a:p>
        </p:txBody>
      </p:sp>
      <p:sp>
        <p:nvSpPr>
          <p:cNvPr id="24" name="Oval 23"/>
          <p:cNvSpPr>
            <a:spLocks noChangeAspect="1"/>
          </p:cNvSpPr>
          <p:nvPr/>
        </p:nvSpPr>
        <p:spPr>
          <a:xfrm>
            <a:off x="4109298" y="2608371"/>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a:t>
            </a:r>
          </a:p>
        </p:txBody>
      </p:sp>
      <p:sp>
        <p:nvSpPr>
          <p:cNvPr id="19"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15</a:t>
            </a:fld>
            <a:endParaRPr lang="en-GB" dirty="0"/>
          </a:p>
        </p:txBody>
      </p:sp>
    </p:spTree>
    <p:extLst>
      <p:ext uri="{BB962C8B-B14F-4D97-AF65-F5344CB8AC3E}">
        <p14:creationId xmlns:p14="http://schemas.microsoft.com/office/powerpoint/2010/main" val="48772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Verify details and submit registration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090" r="16953"/>
          <a:stretch/>
        </p:blipFill>
        <p:spPr>
          <a:xfrm>
            <a:off x="360000" y="1440000"/>
            <a:ext cx="4505515" cy="2800494"/>
          </a:xfrm>
          <a:ln>
            <a:solidFill>
              <a:schemeClr val="accent1"/>
            </a:solidFill>
          </a:ln>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3351" r="8438"/>
          <a:stretch/>
        </p:blipFill>
        <p:spPr>
          <a:xfrm>
            <a:off x="6421790" y="2923674"/>
            <a:ext cx="4847422" cy="3269898"/>
          </a:xfrm>
          <a:prstGeom prst="rect">
            <a:avLst/>
          </a:prstGeom>
          <a:ln>
            <a:solidFill>
              <a:schemeClr val="accent1"/>
            </a:solidFill>
          </a:ln>
        </p:spPr>
      </p:pic>
      <p:sp>
        <p:nvSpPr>
          <p:cNvPr id="6" name="Left-Right Arrow 11">
            <a:extLst>
              <a:ext uri="{FF2B5EF4-FFF2-40B4-BE49-F238E27FC236}">
                <a16:creationId xmlns:a16="http://schemas.microsoft.com/office/drawing/2014/main" id="{26F8F88D-72C3-4782-9C30-CC2C50FC1D8E}"/>
              </a:ext>
            </a:extLst>
          </p:cNvPr>
          <p:cNvSpPr/>
          <p:nvPr/>
        </p:nvSpPr>
        <p:spPr>
          <a:xfrm>
            <a:off x="625642" y="4501585"/>
            <a:ext cx="3445843" cy="119657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Check that the information entered for the individual is correct. </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‘Submit application’ when ready to submit registration.</a:t>
            </a:r>
          </a:p>
        </p:txBody>
      </p:sp>
      <p:sp>
        <p:nvSpPr>
          <p:cNvPr id="7" name="Left-Right Arrow 11">
            <a:extLst>
              <a:ext uri="{FF2B5EF4-FFF2-40B4-BE49-F238E27FC236}">
                <a16:creationId xmlns:a16="http://schemas.microsoft.com/office/drawing/2014/main" id="{26F8F88D-72C3-4782-9C30-CC2C50FC1D8E}"/>
              </a:ext>
            </a:extLst>
          </p:cNvPr>
          <p:cNvSpPr/>
          <p:nvPr/>
        </p:nvSpPr>
        <p:spPr>
          <a:xfrm>
            <a:off x="5043638" y="1131139"/>
            <a:ext cx="6391175" cy="1662879"/>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A confirmation of the individual’s application is shown. </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NEXT STEPS: </a:t>
            </a:r>
          </a:p>
          <a:p>
            <a:pPr defTabSz="1219170"/>
            <a:r>
              <a:rPr lang="en-GB" sz="1200" b="1" dirty="0">
                <a:solidFill>
                  <a:schemeClr val="tx1"/>
                </a:solidFill>
                <a:latin typeface="Arial" panose="020B0604020202020204" pitchFamily="34" charset="0"/>
                <a:cs typeface="Arial" panose="020B0604020202020204" pitchFamily="34" charset="0"/>
              </a:rPr>
              <a:t>Look out for a text message with an invitation to book an appointment for testing. </a:t>
            </a:r>
          </a:p>
          <a:p>
            <a:pPr defTabSz="1219170"/>
            <a:r>
              <a:rPr lang="en-GB" sz="1200" b="1" dirty="0">
                <a:solidFill>
                  <a:schemeClr val="tx1"/>
                </a:solidFill>
                <a:latin typeface="Arial" panose="020B0604020202020204" pitchFamily="34" charset="0"/>
                <a:cs typeface="Arial" panose="020B0604020202020204" pitchFamily="34" charset="0"/>
              </a:rPr>
              <a:t>All registrations will be shortlisted for testing and when capacity at testing sites allows, text message for appointment booking will be sent. This could be immediately or in a few days depending on capacity.</a:t>
            </a:r>
          </a:p>
        </p:txBody>
      </p:sp>
      <p:sp>
        <p:nvSpPr>
          <p:cNvPr id="8" name="Oval 7"/>
          <p:cNvSpPr/>
          <p:nvPr/>
        </p:nvSpPr>
        <p:spPr>
          <a:xfrm>
            <a:off x="6670307" y="5332396"/>
            <a:ext cx="3657600" cy="73152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3770" y="3781152"/>
            <a:ext cx="1092586" cy="2905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181877" y="135142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D</a:t>
            </a:r>
          </a:p>
        </p:txBody>
      </p:sp>
      <p:sp>
        <p:nvSpPr>
          <p:cNvPr id="13" name="Oval 12"/>
          <p:cNvSpPr>
            <a:spLocks noChangeAspect="1"/>
          </p:cNvSpPr>
          <p:nvPr/>
        </p:nvSpPr>
        <p:spPr>
          <a:xfrm>
            <a:off x="6238307" y="2840247"/>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a:t>
            </a:r>
          </a:p>
        </p:txBody>
      </p:sp>
      <p:sp>
        <p:nvSpPr>
          <p:cNvPr id="17"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16</a:t>
            </a:fld>
            <a:endParaRPr lang="en-GB" dirty="0"/>
          </a:p>
        </p:txBody>
      </p:sp>
    </p:spTree>
    <p:extLst>
      <p:ext uri="{BB962C8B-B14F-4D97-AF65-F5344CB8AC3E}">
        <p14:creationId xmlns:p14="http://schemas.microsoft.com/office/powerpoint/2010/main" val="391228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a:bodyPr>
          <a:lstStyle/>
          <a:p>
            <a:pPr marL="342900" lvl="0" indent="-342900">
              <a:lnSpc>
                <a:spcPct val="100000"/>
              </a:lnSpc>
              <a:buClr>
                <a:srgbClr val="787878"/>
              </a:buClr>
              <a:buSzPct val="75000"/>
              <a:buFont typeface="Arial" panose="020B0604020202020204" pitchFamily="34" charset="0"/>
              <a:buChar char="•"/>
              <a:defRPr/>
            </a:pPr>
            <a:r>
              <a:rPr lang="en-GB" sz="1800" b="0" dirty="0">
                <a:solidFill>
                  <a:srgbClr val="000000"/>
                </a:solidFill>
              </a:rPr>
              <a:t>The individual will receive a </a:t>
            </a:r>
            <a:r>
              <a:rPr lang="en-GB" sz="1800" b="0" dirty="0">
                <a:solidFill>
                  <a:schemeClr val="accent1"/>
                </a:solidFill>
              </a:rPr>
              <a:t>text message from </a:t>
            </a:r>
            <a:r>
              <a:rPr lang="en-GB" sz="1800" b="0" dirty="0" err="1">
                <a:solidFill>
                  <a:schemeClr val="accent1"/>
                </a:solidFill>
              </a:rPr>
              <a:t>UK_Gov</a:t>
            </a:r>
            <a:r>
              <a:rPr lang="en-GB" sz="1800" b="0" dirty="0">
                <a:solidFill>
                  <a:schemeClr val="accent1"/>
                </a:solidFill>
              </a:rPr>
              <a:t> </a:t>
            </a:r>
            <a:r>
              <a:rPr lang="en-GB" sz="1800" b="0" dirty="0">
                <a:solidFill>
                  <a:srgbClr val="000000"/>
                </a:solidFill>
              </a:rPr>
              <a:t>to invite them to </a:t>
            </a:r>
            <a:r>
              <a:rPr lang="en-GB" sz="1800" b="0" dirty="0">
                <a:solidFill>
                  <a:schemeClr val="accent1"/>
                </a:solidFill>
              </a:rPr>
              <a:t>book a specific appointment </a:t>
            </a:r>
            <a:r>
              <a:rPr lang="en-GB" sz="1800" b="0" dirty="0">
                <a:solidFill>
                  <a:srgbClr val="000000"/>
                </a:solidFill>
              </a:rPr>
              <a:t>at a regional testing site.</a:t>
            </a:r>
          </a:p>
          <a:p>
            <a:pPr marL="342900" lvl="0" indent="-342900">
              <a:lnSpc>
                <a:spcPct val="100000"/>
              </a:lnSpc>
              <a:buClr>
                <a:srgbClr val="787878"/>
              </a:buClr>
              <a:buSzPct val="75000"/>
              <a:buFont typeface="Arial" panose="020B0604020202020204" pitchFamily="34" charset="0"/>
              <a:buChar char="•"/>
              <a:defRPr/>
            </a:pPr>
            <a:endParaRPr lang="en-GB" sz="1800" b="0" dirty="0">
              <a:solidFill>
                <a:srgbClr val="000000"/>
              </a:solidFill>
            </a:endParaRPr>
          </a:p>
          <a:p>
            <a:pPr marL="342900" indent="-342900">
              <a:lnSpc>
                <a:spcPct val="100000"/>
              </a:lnSpc>
              <a:buClr>
                <a:srgbClr val="787878"/>
              </a:buClr>
              <a:buSzPct val="75000"/>
              <a:buFont typeface="Arial" panose="020B0604020202020204" pitchFamily="34" charset="0"/>
              <a:buChar char="•"/>
              <a:defRPr/>
            </a:pPr>
            <a:r>
              <a:rPr lang="en-GB" sz="1800" b="0" dirty="0">
                <a:ea typeface="Verdana" panose="020B0604030504040204" pitchFamily="34" charset="0"/>
                <a:cs typeface="Verdana" panose="020B0604030504040204" pitchFamily="34" charset="0"/>
              </a:rPr>
              <a:t>The individual will click the text message link and enter their unique </a:t>
            </a:r>
            <a:r>
              <a:rPr lang="en-GB" sz="1800" b="0" dirty="0">
                <a:solidFill>
                  <a:schemeClr val="accent1"/>
                </a:solidFill>
                <a:ea typeface="Verdana" panose="020B0604030504040204" pitchFamily="34" charset="0"/>
                <a:cs typeface="Verdana" panose="020B0604030504040204" pitchFamily="34" charset="0"/>
              </a:rPr>
              <a:t>16 digit code</a:t>
            </a:r>
            <a:r>
              <a:rPr lang="en-GB" sz="1800" b="0" dirty="0">
                <a:ea typeface="Verdana" panose="020B0604030504040204" pitchFamily="34" charset="0"/>
                <a:cs typeface="Verdana" panose="020B0604030504040204" pitchFamily="34" charset="0"/>
              </a:rPr>
              <a:t> to access the appointment booking system.</a:t>
            </a:r>
          </a:p>
          <a:p>
            <a:pPr marL="342900" lvl="0" indent="-342900">
              <a:lnSpc>
                <a:spcPct val="100000"/>
              </a:lnSpc>
              <a:buClr>
                <a:srgbClr val="787878"/>
              </a:buClr>
              <a:buSzPct val="75000"/>
              <a:buFont typeface="Arial" panose="020B0604020202020204" pitchFamily="34" charset="0"/>
              <a:buChar char="•"/>
              <a:defRPr/>
            </a:pPr>
            <a:endParaRPr lang="en-GB" sz="1800" b="0" dirty="0">
              <a:solidFill>
                <a:srgbClr val="000000"/>
              </a:solidFill>
            </a:endParaRPr>
          </a:p>
          <a:p>
            <a:pPr lvl="0">
              <a:lnSpc>
                <a:spcPct val="100000"/>
              </a:lnSpc>
              <a:buClr>
                <a:srgbClr val="787878"/>
              </a:buClr>
              <a:buSzPct val="75000"/>
              <a:defRPr/>
            </a:pPr>
            <a:endParaRPr lang="en-GB" sz="1800" b="0" dirty="0">
              <a:solidFill>
                <a:srgbClr val="000000"/>
              </a:solidFill>
            </a:endParaRPr>
          </a:p>
          <a:p>
            <a:pPr marL="800100" lvl="1" indent="-342900">
              <a:lnSpc>
                <a:spcPct val="130000"/>
              </a:lnSpc>
              <a:spcBef>
                <a:spcPts val="1000"/>
              </a:spcBef>
              <a:buClr>
                <a:srgbClr val="787878"/>
              </a:buClr>
              <a:buSzPct val="75000"/>
              <a:buFont typeface="Arial" panose="020B0604020202020204" pitchFamily="34" charset="0"/>
              <a:buChar char="•"/>
              <a:defRPr/>
            </a:pPr>
            <a:endParaRPr lang="en-GB" sz="1800" b="0" spc="-30" dirty="0">
              <a:solidFill>
                <a:srgbClr val="000000"/>
              </a:solidFill>
              <a:ea typeface="Open Sans" charset="0"/>
              <a:cs typeface="Arial"/>
            </a:endParaRPr>
          </a:p>
        </p:txBody>
      </p:sp>
      <p:sp>
        <p:nvSpPr>
          <p:cNvPr id="6" name="Content Placeholder 5"/>
          <p:cNvSpPr>
            <a:spLocks noGrp="1"/>
          </p:cNvSpPr>
          <p:nvPr>
            <p:ph sz="quarter" idx="4"/>
          </p:nvPr>
        </p:nvSpPr>
        <p:spPr>
          <a:xfrm>
            <a:off x="6224072" y="1980000"/>
            <a:ext cx="5580000" cy="3968218"/>
          </a:xfrm>
          <a:ln w="19050">
            <a:solidFill>
              <a:srgbClr val="00A188"/>
            </a:solidFill>
          </a:ln>
        </p:spPr>
        <p:txBody>
          <a:bodyPr/>
          <a:lstStyle/>
          <a:p>
            <a:r>
              <a:rPr lang="en-GB" dirty="0">
                <a:solidFill>
                  <a:schemeClr val="bg1"/>
                </a:solidFill>
              </a:rPr>
              <a:t>.</a:t>
            </a:r>
          </a:p>
        </p:txBody>
      </p:sp>
      <p:sp>
        <p:nvSpPr>
          <p:cNvPr id="5" name="Title 4"/>
          <p:cNvSpPr>
            <a:spLocks noGrp="1"/>
          </p:cNvSpPr>
          <p:nvPr>
            <p:ph type="title"/>
          </p:nvPr>
        </p:nvSpPr>
        <p:spPr>
          <a:xfrm>
            <a:off x="360000" y="360000"/>
            <a:ext cx="11444072" cy="535531"/>
          </a:xfrm>
        </p:spPr>
        <p:txBody>
          <a:bodyPr/>
          <a:lstStyle/>
          <a:p>
            <a:r>
              <a:rPr lang="en-GB" dirty="0"/>
              <a:t>3. </a:t>
            </a:r>
            <a:r>
              <a:rPr lang="en-US" dirty="0">
                <a:solidFill>
                  <a:prstClr val="black"/>
                </a:solidFill>
              </a:rPr>
              <a:t>Receive an invitation to book an appointment</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017" y="2242263"/>
            <a:ext cx="3484688" cy="3443692"/>
          </a:xfrm>
          <a:prstGeom prst="rect">
            <a:avLst/>
          </a:prstGeom>
        </p:spPr>
      </p:pic>
      <p:sp>
        <p:nvSpPr>
          <p:cNvPr id="7"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17</a:t>
            </a:fld>
            <a:endParaRPr lang="en-GB" dirty="0"/>
          </a:p>
        </p:txBody>
      </p:sp>
    </p:spTree>
    <p:extLst>
      <p:ext uri="{BB962C8B-B14F-4D97-AF65-F5344CB8AC3E}">
        <p14:creationId xmlns:p14="http://schemas.microsoft.com/office/powerpoint/2010/main" val="192992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Lst>
          </p:cNvPr>
          <p:cNvSpPr>
            <a:spLocks noGrp="1"/>
          </p:cNvSpPr>
          <p:nvPr>
            <p:ph type="title"/>
          </p:nvPr>
        </p:nvSpPr>
        <p:spPr>
          <a:xfrm>
            <a:off x="831850" y="2587192"/>
            <a:ext cx="10515600" cy="1089529"/>
          </a:xfrm>
        </p:spPr>
        <p:txBody>
          <a:bodyPr/>
          <a:lstStyle/>
          <a:p>
            <a:r>
              <a:rPr lang="en-GB" dirty="0"/>
              <a:t>How to book an appointment at a regional testing site</a:t>
            </a:r>
          </a:p>
        </p:txBody>
      </p:sp>
    </p:spTree>
    <p:extLst>
      <p:ext uri="{BB962C8B-B14F-4D97-AF65-F5344CB8AC3E}">
        <p14:creationId xmlns:p14="http://schemas.microsoft.com/office/powerpoint/2010/main" val="142109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Process overview for booking an appointment</a:t>
            </a:r>
          </a:p>
        </p:txBody>
      </p:sp>
      <p:sp>
        <p:nvSpPr>
          <p:cNvPr id="3" name="Content Placeholder 2"/>
          <p:cNvSpPr>
            <a:spLocks noGrp="1"/>
          </p:cNvSpPr>
          <p:nvPr>
            <p:ph idx="1"/>
          </p:nvPr>
        </p:nvSpPr>
        <p:spPr/>
        <p:txBody>
          <a:bodyPr>
            <a:normAutofit/>
          </a:bodyPr>
          <a:lstStyle/>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sz="1600" dirty="0"/>
          </a:p>
        </p:txBody>
      </p:sp>
      <p:sp>
        <p:nvSpPr>
          <p:cNvPr id="4" name="Rectangle 3">
            <a:extLst>
              <a:ext uri="{FF2B5EF4-FFF2-40B4-BE49-F238E27FC236}">
                <a16:creationId xmlns:a16="http://schemas.microsoft.com/office/drawing/2014/main" id="{0196DBD4-A89B-46D4-A840-B94B54F5F934}"/>
              </a:ext>
            </a:extLst>
          </p:cNvPr>
          <p:cNvSpPr/>
          <p:nvPr/>
        </p:nvSpPr>
        <p:spPr>
          <a:xfrm>
            <a:off x="997150" y="275223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dirty="0">
                <a:solidFill>
                  <a:schemeClr val="bg1"/>
                </a:solidFill>
                <a:latin typeface="Open Sans"/>
                <a:cs typeface="Arial" pitchFamily="34" charset="0"/>
              </a:rPr>
              <a:t>3</a:t>
            </a:r>
            <a:endParaRPr kumimoji="0" lang="en-US" sz="14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5" name="Rectangle 4">
            <a:extLst>
              <a:ext uri="{FF2B5EF4-FFF2-40B4-BE49-F238E27FC236}">
                <a16:creationId xmlns:a16="http://schemas.microsoft.com/office/drawing/2014/main" id="{424D38C8-1BE5-4978-8481-D894B6A770D7}"/>
              </a:ext>
            </a:extLst>
          </p:cNvPr>
          <p:cNvSpPr/>
          <p:nvPr/>
        </p:nvSpPr>
        <p:spPr>
          <a:xfrm>
            <a:off x="2652332" y="2770747"/>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prstClr val="black"/>
                </a:solidFill>
              </a:rPr>
              <a:t>Enter NHS number, if applicable </a:t>
            </a:r>
            <a:endParaRPr lang="en-US" sz="1400" b="1" dirty="0">
              <a:solidFill>
                <a:prstClr val="black"/>
              </a:solidFill>
            </a:endParaRPr>
          </a:p>
        </p:txBody>
      </p:sp>
      <p:sp>
        <p:nvSpPr>
          <p:cNvPr id="6" name="Rectangle 5">
            <a:extLst>
              <a:ext uri="{FF2B5EF4-FFF2-40B4-BE49-F238E27FC236}">
                <a16:creationId xmlns:a16="http://schemas.microsoft.com/office/drawing/2014/main" id="{A93BBA3A-E743-42FF-931B-F99B8C3E59E6}"/>
              </a:ext>
            </a:extLst>
          </p:cNvPr>
          <p:cNvSpPr/>
          <p:nvPr/>
        </p:nvSpPr>
        <p:spPr>
          <a:xfrm>
            <a:off x="997150" y="1558199"/>
            <a:ext cx="1522866" cy="456043"/>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a:solidFill>
                  <a:schemeClr val="bg1"/>
                </a:solidFill>
                <a:latin typeface="Open Sans"/>
                <a:cs typeface="Arial" pitchFamily="34" charset="0"/>
              </a:rPr>
              <a:t>1</a:t>
            </a:r>
            <a:endParaRPr kumimoji="0" lang="en-US" sz="1400" b="1" i="0" u="none" strike="noStrike" kern="0" cap="none" spc="0" normalizeH="0" baseline="0" noProof="0">
              <a:ln>
                <a:noFill/>
              </a:ln>
              <a:solidFill>
                <a:schemeClr val="bg1"/>
              </a:solidFill>
              <a:effectLst/>
              <a:uLnTx/>
              <a:uFillTx/>
              <a:latin typeface="Open Sans"/>
              <a:cs typeface="Arial" pitchFamily="34" charset="0"/>
            </a:endParaRPr>
          </a:p>
        </p:txBody>
      </p:sp>
      <p:sp>
        <p:nvSpPr>
          <p:cNvPr id="7" name="Rectangle 6">
            <a:extLst>
              <a:ext uri="{FF2B5EF4-FFF2-40B4-BE49-F238E27FC236}">
                <a16:creationId xmlns:a16="http://schemas.microsoft.com/office/drawing/2014/main" id="{4C10294E-413B-4DB0-91CF-DE8DC15CB4F7}"/>
              </a:ext>
            </a:extLst>
          </p:cNvPr>
          <p:cNvSpPr/>
          <p:nvPr/>
        </p:nvSpPr>
        <p:spPr>
          <a:xfrm>
            <a:off x="2652332" y="1577617"/>
            <a:ext cx="8414443" cy="456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prstClr val="black"/>
                </a:solidFill>
              </a:rPr>
              <a:t>Access the appointment booking portal</a:t>
            </a:r>
            <a:endParaRPr lang="en-US" sz="1400" b="1" dirty="0">
              <a:solidFill>
                <a:prstClr val="black"/>
              </a:solidFill>
            </a:endParaRPr>
          </a:p>
        </p:txBody>
      </p:sp>
      <p:sp>
        <p:nvSpPr>
          <p:cNvPr id="8" name="Rectangle 7">
            <a:extLst>
              <a:ext uri="{FF2B5EF4-FFF2-40B4-BE49-F238E27FC236}">
                <a16:creationId xmlns:a16="http://schemas.microsoft.com/office/drawing/2014/main" id="{0196DBD4-A89B-46D4-A840-B94B54F5F934}"/>
              </a:ext>
            </a:extLst>
          </p:cNvPr>
          <p:cNvSpPr/>
          <p:nvPr/>
        </p:nvSpPr>
        <p:spPr>
          <a:xfrm>
            <a:off x="997150" y="394567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dirty="0">
                <a:solidFill>
                  <a:schemeClr val="bg1"/>
                </a:solidFill>
                <a:latin typeface="Open Sans"/>
                <a:cs typeface="Arial" pitchFamily="34" charset="0"/>
              </a:rPr>
              <a:t>5</a:t>
            </a:r>
            <a:endParaRPr kumimoji="0" lang="en-US" sz="28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9" name="Rectangle 8">
            <a:extLst>
              <a:ext uri="{FF2B5EF4-FFF2-40B4-BE49-F238E27FC236}">
                <a16:creationId xmlns:a16="http://schemas.microsoft.com/office/drawing/2014/main" id="{424D38C8-1BE5-4978-8481-D894B6A770D7}"/>
              </a:ext>
            </a:extLst>
          </p:cNvPr>
          <p:cNvSpPr/>
          <p:nvPr/>
        </p:nvSpPr>
        <p:spPr>
          <a:xfrm>
            <a:off x="2652332" y="3963281"/>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rgbClr val="000000"/>
                </a:solidFill>
              </a:rPr>
              <a:t>Choose a regional testing site and time to be tested </a:t>
            </a:r>
            <a:endParaRPr lang="en-US" sz="1400" b="1" dirty="0">
              <a:solidFill>
                <a:srgbClr val="000000"/>
              </a:solidFill>
            </a:endParaRPr>
          </a:p>
        </p:txBody>
      </p:sp>
      <p:sp>
        <p:nvSpPr>
          <p:cNvPr id="10" name="Rectangle 9">
            <a:extLst>
              <a:ext uri="{FF2B5EF4-FFF2-40B4-BE49-F238E27FC236}">
                <a16:creationId xmlns:a16="http://schemas.microsoft.com/office/drawing/2014/main" id="{0196DBD4-A89B-46D4-A840-B94B54F5F934}"/>
              </a:ext>
            </a:extLst>
          </p:cNvPr>
          <p:cNvSpPr/>
          <p:nvPr/>
        </p:nvSpPr>
        <p:spPr>
          <a:xfrm>
            <a:off x="997150" y="215551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a:ln>
                  <a:noFill/>
                </a:ln>
                <a:solidFill>
                  <a:schemeClr val="bg1"/>
                </a:solidFill>
                <a:effectLst/>
                <a:uLnTx/>
                <a:uFillTx/>
                <a:latin typeface="Open Sans"/>
                <a:ea typeface="+mn-ea"/>
                <a:cs typeface="Arial" pitchFamily="34" charset="0"/>
              </a:rPr>
              <a:t>2</a:t>
            </a:r>
            <a:endParaRPr kumimoji="0" lang="en-US" sz="1400" b="1" i="0" u="none" strike="noStrike" kern="0" cap="none" spc="0" normalizeH="0" baseline="0" noProof="0">
              <a:ln>
                <a:noFill/>
              </a:ln>
              <a:solidFill>
                <a:schemeClr val="bg1"/>
              </a:solidFill>
              <a:effectLst/>
              <a:uLnTx/>
              <a:uFillTx/>
              <a:latin typeface="Open Sans"/>
              <a:ea typeface="+mn-ea"/>
              <a:cs typeface="Arial" pitchFamily="34" charset="0"/>
            </a:endParaRPr>
          </a:p>
        </p:txBody>
      </p:sp>
      <p:sp>
        <p:nvSpPr>
          <p:cNvPr id="11" name="Rectangle 10">
            <a:extLst>
              <a:ext uri="{FF2B5EF4-FFF2-40B4-BE49-F238E27FC236}">
                <a16:creationId xmlns:a16="http://schemas.microsoft.com/office/drawing/2014/main" id="{424D38C8-1BE5-4978-8481-D894B6A770D7}"/>
              </a:ext>
            </a:extLst>
          </p:cNvPr>
          <p:cNvSpPr/>
          <p:nvPr/>
        </p:nvSpPr>
        <p:spPr>
          <a:xfrm>
            <a:off x="2652332" y="2174480"/>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chemeClr val="tx1"/>
                </a:solidFill>
              </a:rPr>
              <a:t>Enter personal details for the individual being tested</a:t>
            </a:r>
            <a:endParaRPr lang="en-US" sz="1400" b="1" dirty="0">
              <a:solidFill>
                <a:schemeClr val="tx1"/>
              </a:solidFill>
            </a:endParaRPr>
          </a:p>
        </p:txBody>
      </p:sp>
      <p:sp>
        <p:nvSpPr>
          <p:cNvPr id="12" name="Rectangle 11">
            <a:extLst>
              <a:ext uri="{FF2B5EF4-FFF2-40B4-BE49-F238E27FC236}">
                <a16:creationId xmlns:a16="http://schemas.microsoft.com/office/drawing/2014/main" id="{0196DBD4-A89B-46D4-A840-B94B54F5F934}"/>
              </a:ext>
            </a:extLst>
          </p:cNvPr>
          <p:cNvSpPr/>
          <p:nvPr/>
        </p:nvSpPr>
        <p:spPr>
          <a:xfrm>
            <a:off x="997150" y="334895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dirty="0">
                <a:solidFill>
                  <a:schemeClr val="bg1"/>
                </a:solidFill>
                <a:latin typeface="Open Sans"/>
                <a:cs typeface="Arial" pitchFamily="34" charset="0"/>
              </a:rPr>
              <a:t>4</a:t>
            </a:r>
            <a:endParaRPr kumimoji="0" lang="en-US" sz="14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13" name="Rectangle 12">
            <a:extLst>
              <a:ext uri="{FF2B5EF4-FFF2-40B4-BE49-F238E27FC236}">
                <a16:creationId xmlns:a16="http://schemas.microsoft.com/office/drawing/2014/main" id="{424D38C8-1BE5-4978-8481-D894B6A770D7}"/>
              </a:ext>
            </a:extLst>
          </p:cNvPr>
          <p:cNvSpPr/>
          <p:nvPr/>
        </p:nvSpPr>
        <p:spPr>
          <a:xfrm>
            <a:off x="2652332" y="3367014"/>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prstClr val="black"/>
                </a:solidFill>
              </a:rPr>
              <a:t>Add household member(s) to the booking </a:t>
            </a:r>
            <a:endParaRPr lang="en-US" sz="1400" b="1" dirty="0">
              <a:solidFill>
                <a:prstClr val="black"/>
              </a:solidFill>
            </a:endParaRPr>
          </a:p>
        </p:txBody>
      </p:sp>
      <p:sp>
        <p:nvSpPr>
          <p:cNvPr id="14" name="Rectangle 13">
            <a:extLst>
              <a:ext uri="{FF2B5EF4-FFF2-40B4-BE49-F238E27FC236}">
                <a16:creationId xmlns:a16="http://schemas.microsoft.com/office/drawing/2014/main" id="{0196DBD4-A89B-46D4-A840-B94B54F5F934}"/>
              </a:ext>
            </a:extLst>
          </p:cNvPr>
          <p:cNvSpPr/>
          <p:nvPr/>
        </p:nvSpPr>
        <p:spPr>
          <a:xfrm>
            <a:off x="997150" y="454239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noProof="0" dirty="0">
                <a:solidFill>
                  <a:schemeClr val="bg1"/>
                </a:solidFill>
                <a:latin typeface="Open Sans"/>
                <a:cs typeface="Arial" pitchFamily="34" charset="0"/>
              </a:rPr>
              <a:t>6</a:t>
            </a:r>
            <a:endParaRPr kumimoji="0" lang="en-US" sz="28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15" name="Rectangle 14">
            <a:extLst>
              <a:ext uri="{FF2B5EF4-FFF2-40B4-BE49-F238E27FC236}">
                <a16:creationId xmlns:a16="http://schemas.microsoft.com/office/drawing/2014/main" id="{424D38C8-1BE5-4978-8481-D894B6A770D7}"/>
              </a:ext>
            </a:extLst>
          </p:cNvPr>
          <p:cNvSpPr/>
          <p:nvPr/>
        </p:nvSpPr>
        <p:spPr>
          <a:xfrm>
            <a:off x="2652332" y="4559548"/>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rgbClr val="000000"/>
                </a:solidFill>
              </a:rPr>
              <a:t>Verify details and submit appointment booking </a:t>
            </a:r>
            <a:endParaRPr lang="en-US" sz="1400" b="1" dirty="0">
              <a:solidFill>
                <a:srgbClr val="000000"/>
              </a:solidFill>
            </a:endParaRPr>
          </a:p>
        </p:txBody>
      </p:sp>
      <p:sp>
        <p:nvSpPr>
          <p:cNvPr id="16" name="Rectangle 15"/>
          <p:cNvSpPr/>
          <p:nvPr/>
        </p:nvSpPr>
        <p:spPr>
          <a:xfrm>
            <a:off x="359999" y="5791338"/>
            <a:ext cx="10705393" cy="338554"/>
          </a:xfrm>
          <a:prstGeom prst="rect">
            <a:avLst/>
          </a:prstGeom>
        </p:spPr>
        <p:txBody>
          <a:bodyPr wrap="square">
            <a:spAutoFit/>
          </a:bodyPr>
          <a:lstStyle/>
          <a:p>
            <a:r>
              <a:rPr lang="en-GB" sz="1600" dirty="0"/>
              <a:t>These steps are laid out in the following slides, with accompanying screenshots</a:t>
            </a:r>
          </a:p>
        </p:txBody>
      </p:sp>
      <p:sp>
        <p:nvSpPr>
          <p:cNvPr id="17" name="Rectangle 16">
            <a:extLst>
              <a:ext uri="{FF2B5EF4-FFF2-40B4-BE49-F238E27FC236}">
                <a16:creationId xmlns:a16="http://schemas.microsoft.com/office/drawing/2014/main" id="{0196DBD4-A89B-46D4-A840-B94B54F5F934}"/>
              </a:ext>
            </a:extLst>
          </p:cNvPr>
          <p:cNvSpPr/>
          <p:nvPr/>
        </p:nvSpPr>
        <p:spPr>
          <a:xfrm>
            <a:off x="997150" y="5139118"/>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Open Sans"/>
                <a:cs typeface="Arial" pitchFamily="34" charset="0"/>
              </a:rPr>
              <a:t>7</a:t>
            </a:r>
          </a:p>
        </p:txBody>
      </p:sp>
      <p:sp>
        <p:nvSpPr>
          <p:cNvPr id="18" name="Rectangle 17">
            <a:extLst>
              <a:ext uri="{FF2B5EF4-FFF2-40B4-BE49-F238E27FC236}">
                <a16:creationId xmlns:a16="http://schemas.microsoft.com/office/drawing/2014/main" id="{424D38C8-1BE5-4978-8481-D894B6A770D7}"/>
              </a:ext>
            </a:extLst>
          </p:cNvPr>
          <p:cNvSpPr/>
          <p:nvPr/>
        </p:nvSpPr>
        <p:spPr>
          <a:xfrm>
            <a:off x="2652332" y="5139117"/>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rgbClr val="000000"/>
                </a:solidFill>
              </a:rPr>
              <a:t>Receive appointment confirmation email and text message</a:t>
            </a:r>
            <a:endParaRPr lang="en-US" sz="1400" b="1" dirty="0">
              <a:solidFill>
                <a:srgbClr val="000000"/>
              </a:solidFill>
            </a:endParaRPr>
          </a:p>
        </p:txBody>
      </p:sp>
      <p:sp>
        <p:nvSpPr>
          <p:cNvPr id="19" name="Rectangle 18"/>
          <p:cNvSpPr/>
          <p:nvPr/>
        </p:nvSpPr>
        <p:spPr>
          <a:xfrm>
            <a:off x="359999" y="805796"/>
            <a:ext cx="10777119" cy="584775"/>
          </a:xfrm>
          <a:prstGeom prst="rect">
            <a:avLst/>
          </a:prstGeom>
        </p:spPr>
        <p:txBody>
          <a:bodyPr wrap="square">
            <a:spAutoFit/>
          </a:bodyPr>
          <a:lstStyle/>
          <a:p>
            <a:r>
              <a:rPr lang="en-GB" sz="1600" dirty="0"/>
              <a:t>Below is an overview of the process that essential workers should take in order to book an appointment for a coronavirus test at a regional testing site:</a:t>
            </a:r>
          </a:p>
        </p:txBody>
      </p:sp>
      <p:sp>
        <p:nvSpPr>
          <p:cNvPr id="2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19</a:t>
            </a:fld>
            <a:endParaRPr lang="en-GB" dirty="0"/>
          </a:p>
        </p:txBody>
      </p:sp>
    </p:spTree>
    <p:extLst>
      <p:ext uri="{BB962C8B-B14F-4D97-AF65-F5344CB8AC3E}">
        <p14:creationId xmlns:p14="http://schemas.microsoft.com/office/powerpoint/2010/main" val="235508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44F040-743B-44F9-B5F9-4FF81EA3A9F1}"/>
              </a:ext>
            </a:extLst>
          </p:cNvPr>
          <p:cNvSpPr>
            <a:spLocks noGrp="1"/>
          </p:cNvSpPr>
          <p:nvPr>
            <p:ph type="body" idx="1"/>
          </p:nvPr>
        </p:nvSpPr>
        <p:spPr/>
        <p:txBody>
          <a:bodyPr/>
          <a:lstStyle/>
          <a:p>
            <a:r>
              <a:rPr lang="en-GB" dirty="0"/>
              <a:t>Contents</a:t>
            </a:r>
          </a:p>
        </p:txBody>
      </p:sp>
      <p:sp>
        <p:nvSpPr>
          <p:cNvPr id="4"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p:txBody>
          <a:bodyPr/>
          <a:lstStyle/>
          <a:p>
            <a:fld id="{06A44ADC-FBC0-4698-B0EC-1AD4A4060383}" type="slidenum">
              <a:rPr lang="en-GB" smtClean="0"/>
              <a:t>2</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03285625"/>
              </p:ext>
            </p:extLst>
          </p:nvPr>
        </p:nvGraphicFramePr>
        <p:xfrm>
          <a:off x="1017558" y="1373868"/>
          <a:ext cx="6325922" cy="4228600"/>
        </p:xfrm>
        <a:graphic>
          <a:graphicData uri="http://schemas.openxmlformats.org/drawingml/2006/table">
            <a:tbl>
              <a:tblPr firstRow="1" bandRow="1">
                <a:tableStyleId>{2D5ABB26-0587-4C30-8999-92F81FD0307C}</a:tableStyleId>
              </a:tblPr>
              <a:tblGrid>
                <a:gridCol w="4733509">
                  <a:extLst>
                    <a:ext uri="{9D8B030D-6E8A-4147-A177-3AD203B41FA5}">
                      <a16:colId xmlns:a16="http://schemas.microsoft.com/office/drawing/2014/main" val="2336657326"/>
                    </a:ext>
                  </a:extLst>
                </a:gridCol>
                <a:gridCol w="1592413">
                  <a:extLst>
                    <a:ext uri="{9D8B030D-6E8A-4147-A177-3AD203B41FA5}">
                      <a16:colId xmlns:a16="http://schemas.microsoft.com/office/drawing/2014/main" val="2468349089"/>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21412741"/>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kern="1200" dirty="0"/>
                        <a:t>Programme context </a:t>
                      </a:r>
                      <a:endParaRPr lang="en-GB" sz="1200" kern="1200" dirty="0">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t> 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3340300881"/>
                  </a:ext>
                </a:extLst>
              </a:tr>
              <a:tr h="273185">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kern="1200" dirty="0"/>
                        <a:t>What is the self referral portal?</a:t>
                      </a:r>
                      <a:endParaRPr lang="en-GB" sz="1200" kern="1200" dirty="0">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4</a:t>
                      </a:r>
                    </a:p>
                  </a:txBody>
                  <a:tcPr/>
                </a:tc>
                <a:extLst>
                  <a:ext uri="{0D108BD9-81ED-4DB2-BD59-A6C34878D82A}">
                    <a16:rowId xmlns:a16="http://schemas.microsoft.com/office/drawing/2014/main" val="125933627"/>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kern="1200" dirty="0"/>
                        <a:t>How will self referral work for regional testing sites?</a:t>
                      </a:r>
                      <a:endParaRPr lang="en-GB" sz="1200" kern="1200" dirty="0">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5</a:t>
                      </a:r>
                    </a:p>
                  </a:txBody>
                  <a:tcPr/>
                </a:tc>
                <a:extLst>
                  <a:ext uri="{0D108BD9-81ED-4DB2-BD59-A6C34878D82A}">
                    <a16:rowId xmlns:a16="http://schemas.microsoft.com/office/drawing/2014/main" val="4211721154"/>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dirty="0"/>
                        <a:t>How will self referral work for home testing? </a:t>
                      </a: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6</a:t>
                      </a:r>
                    </a:p>
                  </a:txBody>
                  <a:tcPr/>
                </a:tc>
                <a:extLst>
                  <a:ext uri="{0D108BD9-81ED-4DB2-BD59-A6C34878D82A}">
                    <a16:rowId xmlns:a16="http://schemas.microsoft.com/office/drawing/2014/main" val="1871643517"/>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dirty="0"/>
                        <a:t>How to choose a testing route</a:t>
                      </a: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7</a:t>
                      </a:r>
                    </a:p>
                  </a:txBody>
                  <a:tcPr/>
                </a:tc>
                <a:extLst>
                  <a:ext uri="{0D108BD9-81ED-4DB2-BD59-A6C34878D82A}">
                    <a16:rowId xmlns:a16="http://schemas.microsoft.com/office/drawing/2014/main" val="121133291"/>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dirty="0"/>
                        <a:t>Regional testing site:</a:t>
                      </a:r>
                      <a:r>
                        <a:rPr lang="en-GB" sz="1200" baseline="0" dirty="0"/>
                        <a:t> </a:t>
                      </a:r>
                      <a:r>
                        <a:rPr lang="en-GB" sz="1200" dirty="0"/>
                        <a:t>step by step guidance </a:t>
                      </a: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773236051"/>
                  </a:ext>
                </a:extLst>
              </a:tr>
              <a:tr h="370840">
                <a:tc>
                  <a:txBody>
                    <a:bodyPr/>
                    <a:lstStyle/>
                    <a:p>
                      <a:pPr marL="263525" marR="0" lvl="0" indent="0" algn="l" defTabSz="914400" rtl="0" eaLnBrk="1" fontAlgn="auto" latinLnBrk="0" hangingPunct="1">
                        <a:lnSpc>
                          <a:spcPct val="106000"/>
                        </a:lnSpc>
                        <a:spcBef>
                          <a:spcPts val="1200"/>
                        </a:spcBef>
                        <a:spcAft>
                          <a:spcPts val="0"/>
                        </a:spcAft>
                        <a:buClrTx/>
                        <a:buSzTx/>
                        <a:buFont typeface="+mj-lt"/>
                        <a:buNone/>
                        <a:tabLst/>
                        <a:defRPr/>
                      </a:pPr>
                      <a:r>
                        <a:rPr lang="en-GB" sz="1200" i="1" dirty="0"/>
                        <a:t>How to register for a test at a regional testing site</a:t>
                      </a: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13</a:t>
                      </a:r>
                    </a:p>
                  </a:txBody>
                  <a:tcPr/>
                </a:tc>
                <a:extLst>
                  <a:ext uri="{0D108BD9-81ED-4DB2-BD59-A6C34878D82A}">
                    <a16:rowId xmlns:a16="http://schemas.microsoft.com/office/drawing/2014/main" val="2753417849"/>
                  </a:ext>
                </a:extLst>
              </a:tr>
              <a:tr h="370840">
                <a:tc>
                  <a:txBody>
                    <a:bodyPr/>
                    <a:lstStyle/>
                    <a:p>
                      <a:pPr marL="263525" marR="0" lvl="0" indent="0" algn="l" defTabSz="914400" rtl="0" eaLnBrk="1" fontAlgn="auto" latinLnBrk="0" hangingPunct="1">
                        <a:lnSpc>
                          <a:spcPct val="106000"/>
                        </a:lnSpc>
                        <a:spcBef>
                          <a:spcPts val="1200"/>
                        </a:spcBef>
                        <a:spcAft>
                          <a:spcPts val="0"/>
                        </a:spcAft>
                        <a:buClrTx/>
                        <a:buSzTx/>
                        <a:buFont typeface="+mj-lt"/>
                        <a:buNone/>
                        <a:tabLst/>
                        <a:defRPr/>
                      </a:pPr>
                      <a:r>
                        <a:rPr lang="en-GB" sz="1200" i="1" dirty="0"/>
                        <a:t>How to book an appointment at a regional testing site</a:t>
                      </a: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18</a:t>
                      </a:r>
                    </a:p>
                  </a:txBody>
                  <a:tcPr/>
                </a:tc>
                <a:extLst>
                  <a:ext uri="{0D108BD9-81ED-4DB2-BD59-A6C34878D82A}">
                    <a16:rowId xmlns:a16="http://schemas.microsoft.com/office/drawing/2014/main" val="2825462476"/>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dirty="0"/>
                        <a:t>How to order a home test kit</a:t>
                      </a:r>
                    </a:p>
                  </a:txBody>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28</a:t>
                      </a:r>
                    </a:p>
                  </a:txBody>
                  <a:tcPr/>
                </a:tc>
                <a:extLst>
                  <a:ext uri="{0D108BD9-81ED-4DB2-BD59-A6C34878D82A}">
                    <a16:rowId xmlns:a16="http://schemas.microsoft.com/office/drawing/2014/main" val="195559698"/>
                  </a:ext>
                </a:extLst>
              </a:tr>
              <a:tr h="370840">
                <a:tc>
                  <a:txBody>
                    <a:bodyPr/>
                    <a:lstStyle/>
                    <a:p>
                      <a:pPr marL="0" marR="0" lvl="0" indent="0" algn="l"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Frequently asked questions</a:t>
                      </a:r>
                    </a:p>
                    <a:p>
                      <a:pPr marL="0" marR="0" lvl="0" indent="0" algn="l" defTabSz="914400" rtl="0" eaLnBrk="1" fontAlgn="auto" latinLnBrk="0" hangingPunct="1">
                        <a:lnSpc>
                          <a:spcPct val="106000"/>
                        </a:lnSpc>
                        <a:spcBef>
                          <a:spcPts val="1200"/>
                        </a:spcBef>
                        <a:spcAft>
                          <a:spcPts val="0"/>
                        </a:spcAft>
                        <a:buClrTx/>
                        <a:buSzTx/>
                        <a:buFont typeface="+mj-lt"/>
                        <a:buNone/>
                        <a:tabLst/>
                        <a:defRPr/>
                      </a:pPr>
                      <a:endParaRPr lang="en-GB" sz="1200" kern="1200" dirty="0">
                        <a:solidFill>
                          <a:schemeClr val="tx1"/>
                        </a:solidFill>
                        <a:latin typeface="+mn-lt"/>
                        <a:ea typeface="+mn-ea"/>
                        <a:cs typeface="+mn-cs"/>
                      </a:endParaRPr>
                    </a:p>
                  </a:txBody>
                  <a:tcPr>
                    <a:solidFill>
                      <a:schemeClr val="bg1"/>
                    </a:solidFill>
                  </a:tcPr>
                </a:tc>
                <a:tc>
                  <a:txBody>
                    <a:bodyPr/>
                    <a:lstStyle/>
                    <a:p>
                      <a:pPr marL="0" marR="0" lvl="0" indent="0" algn="r" defTabSz="914400" rtl="0" eaLnBrk="1" fontAlgn="auto" latinLnBrk="0" hangingPunct="1">
                        <a:lnSpc>
                          <a:spcPct val="106000"/>
                        </a:lnSpc>
                        <a:spcBef>
                          <a:spcPts val="1200"/>
                        </a:spcBef>
                        <a:spcAft>
                          <a:spcPts val="0"/>
                        </a:spcAft>
                        <a:buClrTx/>
                        <a:buSzTx/>
                        <a:buFont typeface="+mj-lt"/>
                        <a:buNone/>
                        <a:tabLst/>
                        <a:defRPr/>
                      </a:pPr>
                      <a:r>
                        <a:rPr lang="en-GB" sz="1200" kern="1200" dirty="0">
                          <a:solidFill>
                            <a:schemeClr val="tx1"/>
                          </a:solidFill>
                          <a:latin typeface="+mn-lt"/>
                          <a:ea typeface="+mn-ea"/>
                          <a:cs typeface="+mn-cs"/>
                        </a:rPr>
                        <a:t>36</a:t>
                      </a:r>
                    </a:p>
                  </a:txBody>
                  <a:tcPr/>
                </a:tc>
                <a:extLst>
                  <a:ext uri="{0D108BD9-81ED-4DB2-BD59-A6C34878D82A}">
                    <a16:rowId xmlns:a16="http://schemas.microsoft.com/office/drawing/2014/main" val="3653864899"/>
                  </a:ext>
                </a:extLst>
              </a:tr>
            </a:tbl>
          </a:graphicData>
        </a:graphic>
      </p:graphicFrame>
    </p:spTree>
    <p:extLst>
      <p:ext uri="{BB962C8B-B14F-4D97-AF65-F5344CB8AC3E}">
        <p14:creationId xmlns:p14="http://schemas.microsoft.com/office/powerpoint/2010/main" val="422921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Access the appointment booking portal</a:t>
            </a:r>
          </a:p>
        </p:txBody>
      </p:sp>
      <p:sp>
        <p:nvSpPr>
          <p:cNvPr id="7" name="Left-Right Arrow 11">
            <a:extLst>
              <a:ext uri="{FF2B5EF4-FFF2-40B4-BE49-F238E27FC236}">
                <a16:creationId xmlns:a16="http://schemas.microsoft.com/office/drawing/2014/main" id="{26F8F88D-72C3-4782-9C30-CC2C50FC1D8E}"/>
              </a:ext>
            </a:extLst>
          </p:cNvPr>
          <p:cNvSpPr/>
          <p:nvPr/>
        </p:nvSpPr>
        <p:spPr>
          <a:xfrm>
            <a:off x="5043638" y="1131139"/>
            <a:ext cx="6391175" cy="1530387"/>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Read the information on the appointment booking page. Check you understand: </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Who is eligible for a test</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What happens at a regional testing site </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The information that you need to complete your appointment booking</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‘Start now’ to begin your appointment booking registration</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010" y="1204592"/>
            <a:ext cx="3797531" cy="4351337"/>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915" y="3380260"/>
            <a:ext cx="3105310" cy="2463927"/>
          </a:xfrm>
          <a:prstGeom prst="rect">
            <a:avLst/>
          </a:prstGeom>
        </p:spPr>
      </p:pic>
      <p:sp>
        <p:nvSpPr>
          <p:cNvPr id="15" name="Left-Right Arrow 11">
            <a:extLst>
              <a:ext uri="{FF2B5EF4-FFF2-40B4-BE49-F238E27FC236}">
                <a16:creationId xmlns:a16="http://schemas.microsoft.com/office/drawing/2014/main" id="{26F8F88D-72C3-4782-9C30-CC2C50FC1D8E}"/>
              </a:ext>
            </a:extLst>
          </p:cNvPr>
          <p:cNvSpPr/>
          <p:nvPr/>
        </p:nvSpPr>
        <p:spPr>
          <a:xfrm>
            <a:off x="8547014" y="4138863"/>
            <a:ext cx="2786734" cy="1089173"/>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Input your unique 16 digit number. This can be found on the text message sent, inviting you to book an appointment</a:t>
            </a:r>
          </a:p>
        </p:txBody>
      </p:sp>
      <p:sp>
        <p:nvSpPr>
          <p:cNvPr id="13" name="Oval 12"/>
          <p:cNvSpPr/>
          <p:nvPr/>
        </p:nvSpPr>
        <p:spPr>
          <a:xfrm>
            <a:off x="5113417" y="4908884"/>
            <a:ext cx="2261937" cy="46923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a:spLocks noChangeAspect="1"/>
          </p:cNvSpPr>
          <p:nvPr/>
        </p:nvSpPr>
        <p:spPr>
          <a:xfrm>
            <a:off x="343777" y="1087745"/>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a:t>
            </a:r>
          </a:p>
        </p:txBody>
      </p:sp>
      <p:sp>
        <p:nvSpPr>
          <p:cNvPr id="11" name="Oval 10"/>
          <p:cNvSpPr>
            <a:spLocks noChangeAspect="1"/>
          </p:cNvSpPr>
          <p:nvPr/>
        </p:nvSpPr>
        <p:spPr>
          <a:xfrm>
            <a:off x="4897417" y="3236197"/>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a:t>
            </a:r>
          </a:p>
        </p:txBody>
      </p:sp>
      <p:sp>
        <p:nvSpPr>
          <p:cNvPr id="14"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20</a:t>
            </a:fld>
            <a:endParaRPr lang="en-GB" dirty="0"/>
          </a:p>
        </p:txBody>
      </p:sp>
    </p:spTree>
    <p:extLst>
      <p:ext uri="{BB962C8B-B14F-4D97-AF65-F5344CB8AC3E}">
        <p14:creationId xmlns:p14="http://schemas.microsoft.com/office/powerpoint/2010/main" val="404687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Enter personal details for the individual being tested</a:t>
            </a:r>
          </a:p>
        </p:txBody>
      </p:sp>
      <p:sp>
        <p:nvSpPr>
          <p:cNvPr id="7" name="Left-Right Arrow 11">
            <a:extLst>
              <a:ext uri="{FF2B5EF4-FFF2-40B4-BE49-F238E27FC236}">
                <a16:creationId xmlns:a16="http://schemas.microsoft.com/office/drawing/2014/main" id="{26F8F88D-72C3-4782-9C30-CC2C50FC1D8E}"/>
              </a:ext>
            </a:extLst>
          </p:cNvPr>
          <p:cNvSpPr/>
          <p:nvPr/>
        </p:nvSpPr>
        <p:spPr>
          <a:xfrm>
            <a:off x="360000" y="1440000"/>
            <a:ext cx="3333695" cy="1847745"/>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Enter the individual’s personal details:</a:t>
            </a:r>
          </a:p>
          <a:p>
            <a:pPr defTabSz="1219170"/>
            <a:r>
              <a:rPr lang="en-GB" sz="1200" b="1" dirty="0">
                <a:solidFill>
                  <a:schemeClr val="tx1"/>
                </a:solidFill>
                <a:latin typeface="Arial" panose="020B0604020202020204" pitchFamily="34" charset="0"/>
                <a:cs typeface="Arial" panose="020B0604020202020204" pitchFamily="34" charset="0"/>
              </a:rPr>
              <a:t>C. Car registration</a:t>
            </a:r>
          </a:p>
          <a:p>
            <a:pPr defTabSz="1219170"/>
            <a:r>
              <a:rPr lang="en-GB" sz="1200" b="1" dirty="0">
                <a:solidFill>
                  <a:schemeClr val="tx1"/>
                </a:solidFill>
                <a:latin typeface="Arial" panose="020B0604020202020204" pitchFamily="34" charset="0"/>
                <a:cs typeface="Arial" panose="020B0604020202020204" pitchFamily="34" charset="0"/>
              </a:rPr>
              <a:t>D. Date of birth </a:t>
            </a:r>
          </a:p>
          <a:p>
            <a:pPr defTabSz="1219170"/>
            <a:r>
              <a:rPr lang="en-GB" sz="1200" b="1" dirty="0">
                <a:solidFill>
                  <a:schemeClr val="tx1"/>
                </a:solidFill>
                <a:latin typeface="Arial" panose="020B0604020202020204" pitchFamily="34" charset="0"/>
                <a:cs typeface="Arial" panose="020B0604020202020204" pitchFamily="34" charset="0"/>
              </a:rPr>
              <a:t>E. Name and gender</a:t>
            </a:r>
          </a:p>
          <a:p>
            <a:pPr defTabSz="1219170"/>
            <a:r>
              <a:rPr lang="en-GB" sz="1200" b="1" dirty="0">
                <a:solidFill>
                  <a:schemeClr val="tx1"/>
                </a:solidFill>
                <a:latin typeface="Arial" panose="020B0604020202020204" pitchFamily="34" charset="0"/>
                <a:cs typeface="Arial" panose="020B0604020202020204" pitchFamily="34" charset="0"/>
              </a:rPr>
              <a:t>F.  Email address </a:t>
            </a:r>
          </a:p>
          <a:p>
            <a:pPr defTabSz="1219170"/>
            <a:r>
              <a:rPr lang="en-GB" sz="1200" b="1" dirty="0">
                <a:solidFill>
                  <a:schemeClr val="tx1"/>
                </a:solidFill>
                <a:latin typeface="Arial" panose="020B0604020202020204" pitchFamily="34" charset="0"/>
                <a:cs typeface="Arial" panose="020B0604020202020204" pitchFamily="34" charset="0"/>
              </a:rPr>
              <a:t>G. Mobile number </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‘Save and continue’ to progress through the appointment booking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0032" y="1440000"/>
            <a:ext cx="2413463" cy="1884677"/>
          </a:xfrm>
          <a:ln>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781" y="1439097"/>
            <a:ext cx="2447017" cy="1885580"/>
          </a:xfrm>
          <a:prstGeom prst="rect">
            <a:avLst/>
          </a:prstGeom>
          <a:ln>
            <a:solidFill>
              <a:schemeClr val="accent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04" y="3722436"/>
            <a:ext cx="2525802" cy="2083874"/>
          </a:xfrm>
          <a:prstGeom prst="rect">
            <a:avLst/>
          </a:prstGeom>
          <a:ln>
            <a:solidFill>
              <a:schemeClr val="accent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084" y="3722437"/>
            <a:ext cx="2546412" cy="2083874"/>
          </a:xfrm>
          <a:prstGeom prst="rect">
            <a:avLst/>
          </a:prstGeom>
          <a:ln>
            <a:solidFill>
              <a:schemeClr val="accent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2781" y="3722436"/>
            <a:ext cx="2447017" cy="2083873"/>
          </a:xfrm>
          <a:prstGeom prst="rect">
            <a:avLst/>
          </a:prstGeom>
          <a:ln>
            <a:solidFill>
              <a:schemeClr val="accent1"/>
            </a:solidFill>
          </a:ln>
        </p:spPr>
      </p:pic>
      <p:sp>
        <p:nvSpPr>
          <p:cNvPr id="15" name="Oval 14"/>
          <p:cNvSpPr>
            <a:spLocks noChangeAspect="1"/>
          </p:cNvSpPr>
          <p:nvPr/>
        </p:nvSpPr>
        <p:spPr>
          <a:xfrm>
            <a:off x="4211084" y="120697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a:t>
            </a:r>
          </a:p>
        </p:txBody>
      </p:sp>
      <p:sp>
        <p:nvSpPr>
          <p:cNvPr id="16" name="Oval 15"/>
          <p:cNvSpPr>
            <a:spLocks noChangeAspect="1"/>
          </p:cNvSpPr>
          <p:nvPr/>
        </p:nvSpPr>
        <p:spPr>
          <a:xfrm>
            <a:off x="4211084" y="3496662"/>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F</a:t>
            </a:r>
          </a:p>
        </p:txBody>
      </p:sp>
      <p:sp>
        <p:nvSpPr>
          <p:cNvPr id="17" name="Oval 16"/>
          <p:cNvSpPr>
            <a:spLocks noChangeAspect="1"/>
          </p:cNvSpPr>
          <p:nvPr/>
        </p:nvSpPr>
        <p:spPr>
          <a:xfrm>
            <a:off x="360000" y="3496662"/>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a:t>
            </a:r>
          </a:p>
        </p:txBody>
      </p:sp>
      <p:sp>
        <p:nvSpPr>
          <p:cNvPr id="18" name="Oval 17"/>
          <p:cNvSpPr>
            <a:spLocks noChangeAspect="1"/>
          </p:cNvSpPr>
          <p:nvPr/>
        </p:nvSpPr>
        <p:spPr>
          <a:xfrm>
            <a:off x="8433181" y="120697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D</a:t>
            </a:r>
          </a:p>
        </p:txBody>
      </p:sp>
      <p:sp>
        <p:nvSpPr>
          <p:cNvPr id="19" name="Oval 18"/>
          <p:cNvSpPr>
            <a:spLocks noChangeAspect="1"/>
          </p:cNvSpPr>
          <p:nvPr/>
        </p:nvSpPr>
        <p:spPr>
          <a:xfrm>
            <a:off x="8457308" y="3496662"/>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G</a:t>
            </a:r>
          </a:p>
        </p:txBody>
      </p:sp>
      <p:sp>
        <p:nvSpPr>
          <p:cNvPr id="21" name="Oval 20"/>
          <p:cNvSpPr/>
          <p:nvPr/>
        </p:nvSpPr>
        <p:spPr>
          <a:xfrm>
            <a:off x="4643084" y="2911642"/>
            <a:ext cx="759095" cy="3761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21</a:t>
            </a:fld>
            <a:endParaRPr lang="en-GB" dirty="0"/>
          </a:p>
        </p:txBody>
      </p:sp>
    </p:spTree>
    <p:extLst>
      <p:ext uri="{BB962C8B-B14F-4D97-AF65-F5344CB8AC3E}">
        <p14:creationId xmlns:p14="http://schemas.microsoft.com/office/powerpoint/2010/main" val="308222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Enter NHS number, if applicable </a:t>
            </a:r>
          </a:p>
        </p:txBody>
      </p:sp>
      <p:sp>
        <p:nvSpPr>
          <p:cNvPr id="6" name="Left-Right Arrow 11">
            <a:extLst>
              <a:ext uri="{FF2B5EF4-FFF2-40B4-BE49-F238E27FC236}">
                <a16:creationId xmlns:a16="http://schemas.microsoft.com/office/drawing/2014/main" id="{26F8F88D-72C3-4782-9C30-CC2C50FC1D8E}"/>
              </a:ext>
            </a:extLst>
          </p:cNvPr>
          <p:cNvSpPr/>
          <p:nvPr/>
        </p:nvSpPr>
        <p:spPr>
          <a:xfrm>
            <a:off x="3994485" y="1453687"/>
            <a:ext cx="4271210" cy="97669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Enter the individual’s NHS number, if applicable.</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‘Save and continue’ to progress through the appointment booking system.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000" y="1440000"/>
            <a:ext cx="3022755" cy="2902099"/>
          </a:xfrm>
          <a:ln>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087" y="3027514"/>
            <a:ext cx="3467278" cy="2355971"/>
          </a:xfrm>
          <a:prstGeom prst="rect">
            <a:avLst/>
          </a:prstGeom>
          <a:ln>
            <a:solidFill>
              <a:schemeClr val="accent1"/>
            </a:solidFill>
          </a:ln>
        </p:spPr>
      </p:pic>
      <p:sp>
        <p:nvSpPr>
          <p:cNvPr id="9" name="Oval 8"/>
          <p:cNvSpPr/>
          <p:nvPr/>
        </p:nvSpPr>
        <p:spPr>
          <a:xfrm>
            <a:off x="625642" y="3838074"/>
            <a:ext cx="902369" cy="36094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194014" y="4365586"/>
            <a:ext cx="1817784" cy="5534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noChangeAspect="1"/>
          </p:cNvSpPr>
          <p:nvPr/>
        </p:nvSpPr>
        <p:spPr>
          <a:xfrm>
            <a:off x="144000" y="131336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a:t>
            </a:r>
          </a:p>
        </p:txBody>
      </p:sp>
      <p:sp>
        <p:nvSpPr>
          <p:cNvPr id="12" name="Oval 11"/>
          <p:cNvSpPr>
            <a:spLocks noChangeAspect="1"/>
          </p:cNvSpPr>
          <p:nvPr/>
        </p:nvSpPr>
        <p:spPr>
          <a:xfrm>
            <a:off x="6795156" y="2891049"/>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I</a:t>
            </a:r>
          </a:p>
        </p:txBody>
      </p:sp>
      <p:sp>
        <p:nvSpPr>
          <p:cNvPr id="14"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22</a:t>
            </a:fld>
            <a:endParaRPr lang="en-GB" dirty="0"/>
          </a:p>
        </p:txBody>
      </p:sp>
    </p:spTree>
    <p:extLst>
      <p:ext uri="{BB962C8B-B14F-4D97-AF65-F5344CB8AC3E}">
        <p14:creationId xmlns:p14="http://schemas.microsoft.com/office/powerpoint/2010/main" val="3360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Add household member(s) to the booking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2737" y="2711152"/>
            <a:ext cx="2993658" cy="2263147"/>
          </a:xfrm>
          <a:ln>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1440000"/>
            <a:ext cx="4159464" cy="3702240"/>
          </a:xfrm>
          <a:prstGeom prst="rect">
            <a:avLst/>
          </a:prstGeom>
          <a:ln>
            <a:solidFill>
              <a:schemeClr val="accent1"/>
            </a:solidFill>
          </a:ln>
        </p:spPr>
      </p:pic>
      <p:sp>
        <p:nvSpPr>
          <p:cNvPr id="12" name="Left-Right Arrow 11">
            <a:extLst>
              <a:ext uri="{FF2B5EF4-FFF2-40B4-BE49-F238E27FC236}">
                <a16:creationId xmlns:a16="http://schemas.microsoft.com/office/drawing/2014/main" id="{26F8F88D-72C3-4782-9C30-CC2C50FC1D8E}"/>
              </a:ext>
            </a:extLst>
          </p:cNvPr>
          <p:cNvSpPr/>
          <p:nvPr/>
        </p:nvSpPr>
        <p:spPr>
          <a:xfrm>
            <a:off x="4847779" y="1440000"/>
            <a:ext cx="3333695" cy="1847745"/>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An individual (adult or child aged 5 or over) with coronavirus symptoms living in the same household as a essential worker can be invited for testing. </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Check the eligibility for testing before booking anyone for a test.</a:t>
            </a:r>
          </a:p>
          <a:p>
            <a:pPr defTabSz="1219170"/>
            <a:r>
              <a:rPr lang="en-GB" sz="1200" b="1" dirty="0">
                <a:solidFill>
                  <a:schemeClr val="tx1"/>
                </a:solidFill>
                <a:latin typeface="Arial" panose="020B0604020202020204" pitchFamily="34" charset="0"/>
                <a:cs typeface="Arial" panose="020B0604020202020204" pitchFamily="34" charset="0"/>
              </a:rPr>
              <a:t>     </a:t>
            </a:r>
          </a:p>
        </p:txBody>
      </p:sp>
      <p:sp>
        <p:nvSpPr>
          <p:cNvPr id="15" name="Left-Right Arrow 11">
            <a:extLst>
              <a:ext uri="{FF2B5EF4-FFF2-40B4-BE49-F238E27FC236}">
                <a16:creationId xmlns:a16="http://schemas.microsoft.com/office/drawing/2014/main" id="{26F8F88D-72C3-4782-9C30-CC2C50FC1D8E}"/>
              </a:ext>
            </a:extLst>
          </p:cNvPr>
          <p:cNvSpPr/>
          <p:nvPr/>
        </p:nvSpPr>
        <p:spPr>
          <a:xfrm>
            <a:off x="360000" y="5309221"/>
            <a:ext cx="3333695" cy="653630"/>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If only the essential worker registered needs a test, proceed to appointment booking by clicking on ‘Book appointment’</a:t>
            </a:r>
          </a:p>
          <a:p>
            <a:pPr defTabSz="1219170"/>
            <a:r>
              <a:rPr lang="en-GB" sz="1200" b="1" dirty="0">
                <a:solidFill>
                  <a:schemeClr val="tx1"/>
                </a:solidFill>
                <a:latin typeface="Arial" panose="020B0604020202020204" pitchFamily="34" charset="0"/>
                <a:cs typeface="Arial" panose="020B0604020202020204" pitchFamily="34" charset="0"/>
              </a:rPr>
              <a:t>     </a:t>
            </a:r>
          </a:p>
        </p:txBody>
      </p:sp>
      <p:sp>
        <p:nvSpPr>
          <p:cNvPr id="16" name="Oval 15"/>
          <p:cNvSpPr/>
          <p:nvPr/>
        </p:nvSpPr>
        <p:spPr>
          <a:xfrm>
            <a:off x="589074" y="4608094"/>
            <a:ext cx="914400" cy="3489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Right Arrow 11">
            <a:extLst>
              <a:ext uri="{FF2B5EF4-FFF2-40B4-BE49-F238E27FC236}">
                <a16:creationId xmlns:a16="http://schemas.microsoft.com/office/drawing/2014/main" id="{26F8F88D-72C3-4782-9C30-CC2C50FC1D8E}"/>
              </a:ext>
            </a:extLst>
          </p:cNvPr>
          <p:cNvSpPr/>
          <p:nvPr/>
        </p:nvSpPr>
        <p:spPr>
          <a:xfrm>
            <a:off x="4847778" y="3392906"/>
            <a:ext cx="3333695" cy="2755232"/>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Provide personal details of the household member(s), information required:  </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Name and gender</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Date of birth</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Email address</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Mobile number</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Check the information provided for household members is correct.</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‘Save and continue’ to progress to the appointment booking.</a:t>
            </a:r>
          </a:p>
        </p:txBody>
      </p:sp>
      <p:sp>
        <p:nvSpPr>
          <p:cNvPr id="20" name="Oval 19"/>
          <p:cNvSpPr/>
          <p:nvPr/>
        </p:nvSpPr>
        <p:spPr>
          <a:xfrm>
            <a:off x="8803295" y="4596064"/>
            <a:ext cx="827266" cy="28632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a:spLocks noChangeAspect="1"/>
          </p:cNvSpPr>
          <p:nvPr/>
        </p:nvSpPr>
        <p:spPr>
          <a:xfrm>
            <a:off x="144000" y="130571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a:t>
            </a:r>
          </a:p>
        </p:txBody>
      </p:sp>
      <p:sp>
        <p:nvSpPr>
          <p:cNvPr id="17" name="Oval 16"/>
          <p:cNvSpPr>
            <a:spLocks noChangeAspect="1"/>
          </p:cNvSpPr>
          <p:nvPr/>
        </p:nvSpPr>
        <p:spPr>
          <a:xfrm>
            <a:off x="8334422" y="2478983"/>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K</a:t>
            </a:r>
          </a:p>
        </p:txBody>
      </p:sp>
      <p:sp>
        <p:nvSpPr>
          <p:cNvPr id="21"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23</a:t>
            </a:fld>
            <a:endParaRPr lang="en-GB" dirty="0"/>
          </a:p>
        </p:txBody>
      </p:sp>
    </p:spTree>
    <p:extLst>
      <p:ext uri="{BB962C8B-B14F-4D97-AF65-F5344CB8AC3E}">
        <p14:creationId xmlns:p14="http://schemas.microsoft.com/office/powerpoint/2010/main" val="188429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601" r="24647" b="15088"/>
          <a:stretch/>
        </p:blipFill>
        <p:spPr>
          <a:xfrm>
            <a:off x="4341139" y="1440000"/>
            <a:ext cx="3514082" cy="4351337"/>
          </a:xfrm>
          <a:prstGeom prst="rect">
            <a:avLst/>
          </a:prstGeom>
          <a:ln>
            <a:solidFill>
              <a:schemeClr val="accent1"/>
            </a:solidFill>
          </a:ln>
        </p:spPr>
      </p:pic>
      <p:sp>
        <p:nvSpPr>
          <p:cNvPr id="2" name="Title 1"/>
          <p:cNvSpPr>
            <a:spLocks noGrp="1"/>
          </p:cNvSpPr>
          <p:nvPr>
            <p:ph type="title"/>
          </p:nvPr>
        </p:nvSpPr>
        <p:spPr/>
        <p:txBody>
          <a:bodyPr/>
          <a:lstStyle/>
          <a:p>
            <a:r>
              <a:rPr lang="en-GB" dirty="0"/>
              <a:t>5. Choose a regional testing site and time to be tested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000" y="1440000"/>
            <a:ext cx="3206915" cy="2254366"/>
          </a:xfrm>
          <a:ln>
            <a:solidFill>
              <a:schemeClr val="accent1"/>
            </a:solidFill>
          </a:ln>
        </p:spPr>
      </p:pic>
      <p:pic>
        <p:nvPicPr>
          <p:cNvPr id="12"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667" y="1440000"/>
            <a:ext cx="3092496" cy="4351337"/>
          </a:xfrm>
          <a:prstGeom prst="rect">
            <a:avLst/>
          </a:prstGeom>
          <a:ln>
            <a:solidFill>
              <a:schemeClr val="accent1"/>
            </a:solidFill>
          </a:ln>
        </p:spPr>
      </p:pic>
      <p:sp>
        <p:nvSpPr>
          <p:cNvPr id="13" name="Left-Right Arrow 11">
            <a:extLst>
              <a:ext uri="{FF2B5EF4-FFF2-40B4-BE49-F238E27FC236}">
                <a16:creationId xmlns:a16="http://schemas.microsoft.com/office/drawing/2014/main" id="{26F8F88D-72C3-4782-9C30-CC2C50FC1D8E}"/>
              </a:ext>
            </a:extLst>
          </p:cNvPr>
          <p:cNvSpPr/>
          <p:nvPr/>
        </p:nvSpPr>
        <p:spPr>
          <a:xfrm>
            <a:off x="317441" y="3917146"/>
            <a:ext cx="3333695" cy="83227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Enter your post code to find a regional testing site near home.     </a:t>
            </a:r>
          </a:p>
          <a:p>
            <a:pPr defTabSz="1219170"/>
            <a:r>
              <a:rPr lang="en-GB" sz="1200" b="1" dirty="0">
                <a:solidFill>
                  <a:schemeClr val="tx1"/>
                </a:solidFill>
                <a:latin typeface="Arial" panose="020B0604020202020204" pitchFamily="34" charset="0"/>
                <a:cs typeface="Arial" panose="020B0604020202020204" pitchFamily="34" charset="0"/>
              </a:rPr>
              <a:t>Click ‘Find site’</a:t>
            </a:r>
          </a:p>
        </p:txBody>
      </p:sp>
      <p:sp>
        <p:nvSpPr>
          <p:cNvPr id="15" name="Left-Right Arrow 11">
            <a:extLst>
              <a:ext uri="{FF2B5EF4-FFF2-40B4-BE49-F238E27FC236}">
                <a16:creationId xmlns:a16="http://schemas.microsoft.com/office/drawing/2014/main" id="{26F8F88D-72C3-4782-9C30-CC2C50FC1D8E}"/>
              </a:ext>
            </a:extLst>
          </p:cNvPr>
          <p:cNvSpPr/>
          <p:nvPr/>
        </p:nvSpPr>
        <p:spPr>
          <a:xfrm>
            <a:off x="360000" y="4941748"/>
            <a:ext cx="3291137" cy="1241946"/>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Choose from the list of regional testing sites available.  Click ‘See available times’ </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Select a time for an appointment </a:t>
            </a:r>
          </a:p>
          <a:p>
            <a:pPr defTabSz="1219170"/>
            <a:r>
              <a:rPr lang="en-GB" sz="1200" b="1" dirty="0">
                <a:solidFill>
                  <a:schemeClr val="tx1"/>
                </a:solidFill>
                <a:latin typeface="Arial" panose="020B0604020202020204" pitchFamily="34" charset="0"/>
                <a:cs typeface="Arial" panose="020B0604020202020204" pitchFamily="34" charset="0"/>
              </a:rPr>
              <a:t>Click ‘Save and continue’</a:t>
            </a:r>
          </a:p>
        </p:txBody>
      </p:sp>
      <p:sp>
        <p:nvSpPr>
          <p:cNvPr id="20" name="Oval 19"/>
          <p:cNvSpPr/>
          <p:nvPr/>
        </p:nvSpPr>
        <p:spPr>
          <a:xfrm>
            <a:off x="450374" y="2739424"/>
            <a:ext cx="1815153" cy="41320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a:spLocks noChangeAspect="1"/>
          </p:cNvSpPr>
          <p:nvPr/>
        </p:nvSpPr>
        <p:spPr>
          <a:xfrm>
            <a:off x="144000" y="1261650"/>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L</a:t>
            </a:r>
          </a:p>
        </p:txBody>
      </p:sp>
      <p:sp>
        <p:nvSpPr>
          <p:cNvPr id="18" name="Oval 17"/>
          <p:cNvSpPr>
            <a:spLocks noChangeAspect="1"/>
          </p:cNvSpPr>
          <p:nvPr/>
        </p:nvSpPr>
        <p:spPr>
          <a:xfrm>
            <a:off x="4088916" y="1261650"/>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M</a:t>
            </a:r>
          </a:p>
        </p:txBody>
      </p:sp>
      <p:sp>
        <p:nvSpPr>
          <p:cNvPr id="21" name="Oval 20"/>
          <p:cNvSpPr>
            <a:spLocks noChangeAspect="1"/>
          </p:cNvSpPr>
          <p:nvPr/>
        </p:nvSpPr>
        <p:spPr>
          <a:xfrm>
            <a:off x="8467027" y="1261650"/>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N</a:t>
            </a:r>
          </a:p>
        </p:txBody>
      </p:sp>
      <p:sp>
        <p:nvSpPr>
          <p:cNvPr id="23"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24</a:t>
            </a:fld>
            <a:endParaRPr lang="en-GB" dirty="0"/>
          </a:p>
        </p:txBody>
      </p:sp>
    </p:spTree>
    <p:extLst>
      <p:ext uri="{BB962C8B-B14F-4D97-AF65-F5344CB8AC3E}">
        <p14:creationId xmlns:p14="http://schemas.microsoft.com/office/powerpoint/2010/main" val="133836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6. Verify details and submit appointment booking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1" y="1440000"/>
            <a:ext cx="3151780" cy="3732501"/>
          </a:xfrm>
          <a:prstGeom prst="rect">
            <a:avLst/>
          </a:prstGeom>
          <a:ln>
            <a:solidFill>
              <a:schemeClr val="accent1"/>
            </a:solidFill>
          </a:ln>
        </p:spPr>
      </p:pic>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7212" y="2288082"/>
            <a:ext cx="3966299" cy="3717866"/>
          </a:xfrm>
          <a:ln>
            <a:solidFill>
              <a:schemeClr val="accent1"/>
            </a:solidFill>
          </a:ln>
        </p:spPr>
      </p:pic>
      <p:sp>
        <p:nvSpPr>
          <p:cNvPr id="16" name="Left-Right Arrow 11">
            <a:extLst>
              <a:ext uri="{FF2B5EF4-FFF2-40B4-BE49-F238E27FC236}">
                <a16:creationId xmlns:a16="http://schemas.microsoft.com/office/drawing/2014/main" id="{26F8F88D-72C3-4782-9C30-CC2C50FC1D8E}"/>
              </a:ext>
            </a:extLst>
          </p:cNvPr>
          <p:cNvSpPr/>
          <p:nvPr/>
        </p:nvSpPr>
        <p:spPr>
          <a:xfrm>
            <a:off x="460938" y="5326709"/>
            <a:ext cx="3445843" cy="848028"/>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Check that the information entered is correct.</a:t>
            </a:r>
          </a:p>
          <a:p>
            <a:pPr defTabSz="1219170"/>
            <a:endParaRPr lang="en-GB" sz="6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‘Confirm appointment’ when ready to confirm the appointment.</a:t>
            </a:r>
          </a:p>
        </p:txBody>
      </p:sp>
      <p:sp>
        <p:nvSpPr>
          <p:cNvPr id="17" name="Left-Right Arrow 11">
            <a:extLst>
              <a:ext uri="{FF2B5EF4-FFF2-40B4-BE49-F238E27FC236}">
                <a16:creationId xmlns:a16="http://schemas.microsoft.com/office/drawing/2014/main" id="{26F8F88D-72C3-4782-9C30-CC2C50FC1D8E}"/>
              </a:ext>
            </a:extLst>
          </p:cNvPr>
          <p:cNvSpPr/>
          <p:nvPr/>
        </p:nvSpPr>
        <p:spPr>
          <a:xfrm>
            <a:off x="3817281" y="2420110"/>
            <a:ext cx="3424431" cy="2316752"/>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A confirmation of the individual’s appointment  booking is shown.</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NEXT STEPS: </a:t>
            </a:r>
          </a:p>
          <a:p>
            <a:pPr defTabSz="1219170"/>
            <a:r>
              <a:rPr lang="en-GB" sz="1200" b="1" dirty="0">
                <a:solidFill>
                  <a:schemeClr val="tx1"/>
                </a:solidFill>
                <a:latin typeface="Arial" panose="020B0604020202020204" pitchFamily="34" charset="0"/>
                <a:cs typeface="Arial" panose="020B0604020202020204" pitchFamily="34" charset="0"/>
              </a:rPr>
              <a:t>A text message and email will be sent to each individual confirming the appointment booking. The email and text message will contain a QR code which will need to be shown to security when entering the regional testing site.</a:t>
            </a:r>
          </a:p>
        </p:txBody>
      </p:sp>
      <p:cxnSp>
        <p:nvCxnSpPr>
          <p:cNvPr id="19" name="Straight Arrow Connector 18"/>
          <p:cNvCxnSpPr>
            <a:stCxn id="16" idx="0"/>
          </p:cNvCxnSpPr>
          <p:nvPr/>
        </p:nvCxnSpPr>
        <p:spPr>
          <a:xfrm flipH="1" flipV="1">
            <a:off x="1310185" y="4147015"/>
            <a:ext cx="873675" cy="117969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p:cNvCxnSpPr>
          <p:nvPr/>
        </p:nvCxnSpPr>
        <p:spPr>
          <a:xfrm flipV="1">
            <a:off x="7241712" y="3084394"/>
            <a:ext cx="974240" cy="4940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144000" y="1239616"/>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O</a:t>
            </a:r>
          </a:p>
        </p:txBody>
      </p:sp>
      <p:sp>
        <p:nvSpPr>
          <p:cNvPr id="10" name="Oval 9"/>
          <p:cNvSpPr>
            <a:spLocks noChangeAspect="1"/>
          </p:cNvSpPr>
          <p:nvPr/>
        </p:nvSpPr>
        <p:spPr>
          <a:xfrm>
            <a:off x="7241712" y="2110773"/>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a:t>
            </a:r>
          </a:p>
        </p:txBody>
      </p:sp>
      <p:sp>
        <p:nvSpPr>
          <p:cNvPr id="11"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25</a:t>
            </a:fld>
            <a:endParaRPr lang="en-GB" dirty="0"/>
          </a:p>
        </p:txBody>
      </p:sp>
    </p:spTree>
    <p:extLst>
      <p:ext uri="{BB962C8B-B14F-4D97-AF65-F5344CB8AC3E}">
        <p14:creationId xmlns:p14="http://schemas.microsoft.com/office/powerpoint/2010/main" val="15151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lnSpcReduction="10000"/>
          </a:bodyPr>
          <a:lstStyle/>
          <a:p>
            <a:pPr marL="342900" lvl="0" indent="-342900">
              <a:lnSpc>
                <a:spcPct val="100000"/>
              </a:lnSpc>
              <a:buClr>
                <a:srgbClr val="787878"/>
              </a:buClr>
              <a:buSzPct val="75000"/>
              <a:buFont typeface="Arial" panose="020B0604020202020204" pitchFamily="34" charset="0"/>
              <a:buChar char="•"/>
              <a:defRPr/>
            </a:pPr>
            <a:r>
              <a:rPr lang="en-GB" sz="1800" b="0" dirty="0">
                <a:solidFill>
                  <a:srgbClr val="000000"/>
                </a:solidFill>
              </a:rPr>
              <a:t>Individuals who have successfully booked a specific slot at a testing site will receive </a:t>
            </a:r>
            <a:r>
              <a:rPr lang="en-GB" sz="1800" b="0" dirty="0">
                <a:solidFill>
                  <a:schemeClr val="accent1"/>
                </a:solidFill>
              </a:rPr>
              <a:t>an email and text confirmation. </a:t>
            </a:r>
          </a:p>
          <a:p>
            <a:pPr marL="342900" lvl="0" indent="-342900">
              <a:lnSpc>
                <a:spcPct val="100000"/>
              </a:lnSpc>
              <a:buClr>
                <a:srgbClr val="787878"/>
              </a:buClr>
              <a:buSzPct val="75000"/>
              <a:buFont typeface="Arial" panose="020B0604020202020204" pitchFamily="34" charset="0"/>
              <a:buChar char="•"/>
              <a:defRPr/>
            </a:pPr>
            <a:r>
              <a:rPr lang="en-GB" sz="1800" b="0" dirty="0">
                <a:solidFill>
                  <a:srgbClr val="000000"/>
                </a:solidFill>
              </a:rPr>
              <a:t>Individuals will need to </a:t>
            </a:r>
            <a:r>
              <a:rPr lang="en-GB" sz="1800" b="0" dirty="0">
                <a:solidFill>
                  <a:schemeClr val="accent1"/>
                </a:solidFill>
              </a:rPr>
              <a:t>bring the QR code</a:t>
            </a:r>
            <a:r>
              <a:rPr lang="en-GB" sz="1800" b="0" dirty="0">
                <a:solidFill>
                  <a:srgbClr val="000000"/>
                </a:solidFill>
              </a:rPr>
              <a:t>, either on their smartphone or printout of the email, to their coronavirus test appointment.</a:t>
            </a:r>
            <a:r>
              <a:rPr lang="en-GB" sz="1800" b="0" u="sng" dirty="0"/>
              <a:t> You will not require any additional identification that verifies you are a PA- the email confirmation and QR code is all you require.</a:t>
            </a:r>
          </a:p>
          <a:p>
            <a:pPr marL="342900" lvl="0" indent="-342900">
              <a:lnSpc>
                <a:spcPct val="100000"/>
              </a:lnSpc>
              <a:buClr>
                <a:srgbClr val="787878"/>
              </a:buClr>
              <a:buSzPct val="75000"/>
              <a:buFont typeface="Arial" panose="020B0604020202020204" pitchFamily="34" charset="0"/>
              <a:buChar char="•"/>
              <a:defRPr/>
            </a:pPr>
            <a:r>
              <a:rPr lang="en-GB" sz="1800" b="0" dirty="0">
                <a:solidFill>
                  <a:schemeClr val="accent1"/>
                </a:solidFill>
              </a:rPr>
              <a:t>Security will ask to see the QR code at the testing site gate.</a:t>
            </a:r>
          </a:p>
          <a:p>
            <a:pPr marL="342900" lvl="0" indent="-342900">
              <a:lnSpc>
                <a:spcPct val="100000"/>
              </a:lnSpc>
              <a:buClr>
                <a:srgbClr val="787878"/>
              </a:buClr>
              <a:buSzPct val="75000"/>
              <a:buFont typeface="Arial" panose="020B0604020202020204" pitchFamily="34" charset="0"/>
              <a:buChar char="•"/>
              <a:defRPr/>
            </a:pPr>
            <a:r>
              <a:rPr lang="en-GB" sz="1800" b="0" dirty="0">
                <a:solidFill>
                  <a:srgbClr val="000000"/>
                </a:solidFill>
              </a:rPr>
              <a:t>The QR code will also be scanned and attributed to the individual’s coronavirus test. </a:t>
            </a:r>
          </a:p>
          <a:p>
            <a:pPr marL="342900" lvl="0" indent="-342900">
              <a:lnSpc>
                <a:spcPct val="100000"/>
              </a:lnSpc>
              <a:buClr>
                <a:srgbClr val="787878"/>
              </a:buClr>
              <a:buSzPct val="75000"/>
              <a:buFont typeface="Arial" panose="020B0604020202020204" pitchFamily="34" charset="0"/>
              <a:buChar char="•"/>
              <a:defRPr/>
            </a:pPr>
            <a:endParaRPr lang="en-GB" sz="1800" b="0" dirty="0">
              <a:solidFill>
                <a:srgbClr val="000000"/>
              </a:solidFill>
            </a:endParaRPr>
          </a:p>
          <a:p>
            <a:pPr marL="342900" lvl="0" indent="-342900">
              <a:lnSpc>
                <a:spcPct val="100000"/>
              </a:lnSpc>
              <a:buClr>
                <a:srgbClr val="787878"/>
              </a:buClr>
              <a:buSzPct val="75000"/>
              <a:buFont typeface="Arial" panose="020B0604020202020204" pitchFamily="34" charset="0"/>
              <a:buChar char="•"/>
              <a:defRPr/>
            </a:pPr>
            <a:endParaRPr lang="en-GB" sz="1800" b="0" dirty="0">
              <a:solidFill>
                <a:srgbClr val="000000"/>
              </a:solidFill>
            </a:endParaRPr>
          </a:p>
          <a:p>
            <a:pPr marL="342900" lvl="0" indent="-342900">
              <a:lnSpc>
                <a:spcPct val="100000"/>
              </a:lnSpc>
              <a:buClr>
                <a:srgbClr val="787878"/>
              </a:buClr>
              <a:buSzPct val="75000"/>
              <a:buFont typeface="Arial" panose="020B0604020202020204" pitchFamily="34" charset="0"/>
              <a:buChar char="•"/>
              <a:defRPr/>
            </a:pPr>
            <a:endParaRPr lang="en-GB" sz="1800" b="0" dirty="0">
              <a:solidFill>
                <a:srgbClr val="000000"/>
              </a:solidFill>
            </a:endParaRPr>
          </a:p>
          <a:p>
            <a:pPr marL="800100" lvl="1" indent="-342900">
              <a:lnSpc>
                <a:spcPct val="130000"/>
              </a:lnSpc>
              <a:spcBef>
                <a:spcPts val="1000"/>
              </a:spcBef>
              <a:buClr>
                <a:srgbClr val="787878"/>
              </a:buClr>
              <a:buSzPct val="75000"/>
              <a:buFont typeface="Arial" panose="020B0604020202020204" pitchFamily="34" charset="0"/>
              <a:buChar char="•"/>
              <a:defRPr/>
            </a:pPr>
            <a:endParaRPr lang="en-GB" sz="1800" b="0" spc="-30" dirty="0">
              <a:solidFill>
                <a:srgbClr val="000000"/>
              </a:solidFill>
              <a:ea typeface="Open Sans" charset="0"/>
              <a:cs typeface="Arial"/>
            </a:endParaRPr>
          </a:p>
        </p:txBody>
      </p:sp>
      <p:sp>
        <p:nvSpPr>
          <p:cNvPr id="6" name="Content Placeholder 5"/>
          <p:cNvSpPr>
            <a:spLocks noGrp="1"/>
          </p:cNvSpPr>
          <p:nvPr>
            <p:ph sz="quarter" idx="4"/>
          </p:nvPr>
        </p:nvSpPr>
        <p:spPr>
          <a:xfrm>
            <a:off x="6224072" y="1980000"/>
            <a:ext cx="5580000" cy="3968218"/>
          </a:xfrm>
          <a:ln w="19050">
            <a:solidFill>
              <a:srgbClr val="00A188"/>
            </a:solidFill>
          </a:ln>
        </p:spPr>
        <p:txBody>
          <a:bodyPr>
            <a:normAutofit lnSpcReduction="10000"/>
          </a:bodyPr>
          <a:lstStyle/>
          <a:p>
            <a:r>
              <a:rPr lang="en-GB" dirty="0">
                <a:solidFill>
                  <a:schemeClr val="bg1"/>
                </a:solidFill>
              </a:rPr>
              <a:t>.</a:t>
            </a:r>
          </a:p>
        </p:txBody>
      </p:sp>
      <p:sp>
        <p:nvSpPr>
          <p:cNvPr id="5" name="Title 4"/>
          <p:cNvSpPr>
            <a:spLocks noGrp="1"/>
          </p:cNvSpPr>
          <p:nvPr>
            <p:ph type="title"/>
          </p:nvPr>
        </p:nvSpPr>
        <p:spPr>
          <a:xfrm>
            <a:off x="360000" y="360000"/>
            <a:ext cx="11444072" cy="978729"/>
          </a:xfrm>
        </p:spPr>
        <p:txBody>
          <a:bodyPr/>
          <a:lstStyle/>
          <a:p>
            <a:r>
              <a:rPr lang="en-GB" dirty="0"/>
              <a:t>7. Receive appointment confirmation email and text message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575" y="2093495"/>
            <a:ext cx="2893712" cy="35559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383" y="3058972"/>
            <a:ext cx="3016405" cy="2025754"/>
          </a:xfrm>
          <a:prstGeom prst="rect">
            <a:avLst/>
          </a:prstGeom>
        </p:spPr>
      </p:pic>
      <p:sp>
        <p:nvSpPr>
          <p:cNvPr id="7"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26</a:t>
            </a:fld>
            <a:endParaRPr lang="en-GB" dirty="0"/>
          </a:p>
        </p:txBody>
      </p:sp>
    </p:spTree>
    <p:extLst>
      <p:ext uri="{BB962C8B-B14F-4D97-AF65-F5344CB8AC3E}">
        <p14:creationId xmlns:p14="http://schemas.microsoft.com/office/powerpoint/2010/main" val="70827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942682" y="2234153"/>
            <a:ext cx="99735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white"/>
                </a:solidFill>
                <a:effectLst/>
                <a:uLnTx/>
                <a:uFillTx/>
                <a:latin typeface="Arial" panose="020B0604020202020204"/>
                <a:ea typeface="+mn-ea"/>
                <a:cs typeface="+mn-cs"/>
              </a:rPr>
              <a:t>Home testing</a:t>
            </a:r>
            <a:r>
              <a:rPr kumimoji="0" lang="en-GB" sz="3600" b="1" i="0" u="none" strike="noStrike" kern="1200" cap="none" spc="0" normalizeH="0" baseline="0" noProof="0" dirty="0">
                <a:ln>
                  <a:noFill/>
                </a:ln>
                <a:solidFill>
                  <a:prstClr val="white"/>
                </a:solidFill>
                <a:effectLst/>
                <a:uLnTx/>
                <a:uFillTx/>
                <a:latin typeface="Arial" panose="020B0604020202020204"/>
                <a:ea typeface="+mn-ea"/>
                <a:cs typeface="+mn-cs"/>
              </a:rPr>
              <a:t>: step by step guidance</a:t>
            </a:r>
          </a:p>
        </p:txBody>
      </p:sp>
    </p:spTree>
    <p:extLst>
      <p:ext uri="{BB962C8B-B14F-4D97-AF65-F5344CB8AC3E}">
        <p14:creationId xmlns:p14="http://schemas.microsoft.com/office/powerpoint/2010/main" val="668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Lst>
          </p:cNvPr>
          <p:cNvSpPr>
            <a:spLocks noGrp="1"/>
          </p:cNvSpPr>
          <p:nvPr>
            <p:ph type="title"/>
          </p:nvPr>
        </p:nvSpPr>
        <p:spPr>
          <a:xfrm>
            <a:off x="831850" y="2587192"/>
            <a:ext cx="10515600" cy="590931"/>
          </a:xfrm>
        </p:spPr>
        <p:txBody>
          <a:bodyPr/>
          <a:lstStyle/>
          <a:p>
            <a:r>
              <a:rPr lang="en-GB" dirty="0"/>
              <a:t>How to order a home test kit</a:t>
            </a:r>
          </a:p>
        </p:txBody>
      </p:sp>
    </p:spTree>
    <p:extLst>
      <p:ext uri="{BB962C8B-B14F-4D97-AF65-F5344CB8AC3E}">
        <p14:creationId xmlns:p14="http://schemas.microsoft.com/office/powerpoint/2010/main" val="273815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a:t>
            </a:r>
            <a:r>
              <a:rPr lang="en-GB">
                <a:ea typeface="+mj-lt"/>
                <a:cs typeface="+mj-lt"/>
              </a:rPr>
              <a:t> to order a home test kit</a:t>
            </a:r>
            <a:endParaRPr lang="en-GB" b="0">
              <a:ea typeface="+mj-lt"/>
              <a:cs typeface="+mj-lt"/>
            </a:endParaRPr>
          </a:p>
          <a:p>
            <a:endParaRPr lang="en-GB">
              <a:cs typeface="Arial"/>
            </a:endParaRPr>
          </a:p>
        </p:txBody>
      </p:sp>
      <p:sp>
        <p:nvSpPr>
          <p:cNvPr id="3" name="Content Placeholder 2"/>
          <p:cNvSpPr>
            <a:spLocks noGrp="1"/>
          </p:cNvSpPr>
          <p:nvPr>
            <p:ph idx="1"/>
          </p:nvPr>
        </p:nvSpPr>
        <p:spPr/>
        <p:txBody>
          <a:bodyPr>
            <a:normAutofit/>
          </a:bodyPr>
          <a:lstStyle/>
          <a:p>
            <a:endParaRPr lang="en-GB" b="0"/>
          </a:p>
          <a:p>
            <a:endParaRPr lang="en-GB" b="0"/>
          </a:p>
          <a:p>
            <a:endParaRPr lang="en-GB" b="0"/>
          </a:p>
          <a:p>
            <a:endParaRPr lang="en-GB" b="0"/>
          </a:p>
          <a:p>
            <a:endParaRPr lang="en-GB" b="0"/>
          </a:p>
          <a:p>
            <a:endParaRPr lang="en-GB" b="0"/>
          </a:p>
          <a:p>
            <a:endParaRPr lang="en-GB" b="0"/>
          </a:p>
          <a:p>
            <a:endParaRPr lang="en-GB" b="0"/>
          </a:p>
          <a:p>
            <a:endParaRPr lang="en-GB" sz="1600"/>
          </a:p>
        </p:txBody>
      </p:sp>
      <p:sp>
        <p:nvSpPr>
          <p:cNvPr id="4" name="Rectangle 3">
            <a:extLst>
              <a:ext uri="{FF2B5EF4-FFF2-40B4-BE49-F238E27FC236}">
                <a16:creationId xmlns:a16="http://schemas.microsoft.com/office/drawing/2014/main" id="{0196DBD4-A89B-46D4-A840-B94B54F5F934}"/>
              </a:ext>
            </a:extLst>
          </p:cNvPr>
          <p:cNvSpPr/>
          <p:nvPr/>
        </p:nvSpPr>
        <p:spPr>
          <a:xfrm>
            <a:off x="997150" y="294273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a:solidFill>
                  <a:schemeClr val="bg1"/>
                </a:solidFill>
                <a:latin typeface="Open Sans"/>
                <a:cs typeface="Arial" pitchFamily="34" charset="0"/>
              </a:rPr>
              <a:t>3</a:t>
            </a:r>
            <a:endParaRPr kumimoji="0" lang="en-US" sz="1400" b="1" i="0" u="none" strike="noStrike" kern="0" cap="none" spc="0" normalizeH="0" baseline="0" noProof="0">
              <a:ln>
                <a:noFill/>
              </a:ln>
              <a:solidFill>
                <a:schemeClr val="bg1"/>
              </a:solidFill>
              <a:effectLst/>
              <a:uLnTx/>
              <a:uFillTx/>
              <a:latin typeface="Open Sans"/>
              <a:cs typeface="Arial" pitchFamily="34" charset="0"/>
            </a:endParaRPr>
          </a:p>
        </p:txBody>
      </p:sp>
      <p:sp>
        <p:nvSpPr>
          <p:cNvPr id="5" name="Rectangle 4">
            <a:extLst>
              <a:ext uri="{FF2B5EF4-FFF2-40B4-BE49-F238E27FC236}">
                <a16:creationId xmlns:a16="http://schemas.microsoft.com/office/drawing/2014/main" id="{424D38C8-1BE5-4978-8481-D894B6A770D7}"/>
              </a:ext>
            </a:extLst>
          </p:cNvPr>
          <p:cNvSpPr/>
          <p:nvPr/>
        </p:nvSpPr>
        <p:spPr>
          <a:xfrm>
            <a:off x="2652332" y="2961247"/>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rgbClr val="000000"/>
                </a:solidFill>
              </a:rPr>
              <a:t>Verify essential worker email address</a:t>
            </a:r>
            <a:endParaRPr lang="en-US" sz="1400" b="1" dirty="0">
              <a:solidFill>
                <a:srgbClr val="000000"/>
              </a:solidFill>
            </a:endParaRPr>
          </a:p>
        </p:txBody>
      </p:sp>
      <p:sp>
        <p:nvSpPr>
          <p:cNvPr id="6" name="Rectangle 5">
            <a:extLst>
              <a:ext uri="{FF2B5EF4-FFF2-40B4-BE49-F238E27FC236}">
                <a16:creationId xmlns:a16="http://schemas.microsoft.com/office/drawing/2014/main" id="{A93BBA3A-E743-42FF-931B-F99B8C3E59E6}"/>
              </a:ext>
            </a:extLst>
          </p:cNvPr>
          <p:cNvSpPr/>
          <p:nvPr/>
        </p:nvSpPr>
        <p:spPr>
          <a:xfrm>
            <a:off x="997150" y="1748699"/>
            <a:ext cx="1522866" cy="456043"/>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a:solidFill>
                  <a:schemeClr val="bg1"/>
                </a:solidFill>
                <a:latin typeface="Open Sans"/>
                <a:cs typeface="Arial" pitchFamily="34" charset="0"/>
              </a:rPr>
              <a:t>1</a:t>
            </a:r>
            <a:endParaRPr kumimoji="0" lang="en-US" sz="1400" b="1" i="0" u="none" strike="noStrike" kern="0" cap="none" spc="0" normalizeH="0" baseline="0" noProof="0">
              <a:ln>
                <a:noFill/>
              </a:ln>
              <a:solidFill>
                <a:schemeClr val="bg1"/>
              </a:solidFill>
              <a:effectLst/>
              <a:uLnTx/>
              <a:uFillTx/>
              <a:latin typeface="Open Sans"/>
              <a:cs typeface="Arial" pitchFamily="34" charset="0"/>
            </a:endParaRPr>
          </a:p>
        </p:txBody>
      </p:sp>
      <p:sp>
        <p:nvSpPr>
          <p:cNvPr id="7" name="Rectangle 6">
            <a:extLst>
              <a:ext uri="{FF2B5EF4-FFF2-40B4-BE49-F238E27FC236}">
                <a16:creationId xmlns:a16="http://schemas.microsoft.com/office/drawing/2014/main" id="{4C10294E-413B-4DB0-91CF-DE8DC15CB4F7}"/>
              </a:ext>
            </a:extLst>
          </p:cNvPr>
          <p:cNvSpPr/>
          <p:nvPr/>
        </p:nvSpPr>
        <p:spPr>
          <a:xfrm>
            <a:off x="2652332" y="1768117"/>
            <a:ext cx="8414443" cy="456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a:solidFill>
                  <a:srgbClr val="000000"/>
                </a:solidFill>
              </a:rPr>
              <a:t>Access the home kit ordering portal</a:t>
            </a:r>
            <a:endParaRPr lang="en-US" sz="1400" b="1">
              <a:solidFill>
                <a:srgbClr val="000000"/>
              </a:solidFill>
            </a:endParaRPr>
          </a:p>
        </p:txBody>
      </p:sp>
      <p:sp>
        <p:nvSpPr>
          <p:cNvPr id="8" name="Rectangle 7">
            <a:extLst>
              <a:ext uri="{FF2B5EF4-FFF2-40B4-BE49-F238E27FC236}">
                <a16:creationId xmlns:a16="http://schemas.microsoft.com/office/drawing/2014/main" id="{0196DBD4-A89B-46D4-A840-B94B54F5F934}"/>
              </a:ext>
            </a:extLst>
          </p:cNvPr>
          <p:cNvSpPr/>
          <p:nvPr/>
        </p:nvSpPr>
        <p:spPr>
          <a:xfrm>
            <a:off x="997150" y="413617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a:solidFill>
                  <a:schemeClr val="bg1"/>
                </a:solidFill>
                <a:latin typeface="Open Sans"/>
                <a:cs typeface="Arial" pitchFamily="34" charset="0"/>
              </a:rPr>
              <a:t>5</a:t>
            </a:r>
            <a:endParaRPr kumimoji="0" lang="en-US" sz="2800" b="1" i="0" u="none" strike="noStrike" kern="0" cap="none" spc="0" normalizeH="0" baseline="0" noProof="0">
              <a:ln>
                <a:noFill/>
              </a:ln>
              <a:solidFill>
                <a:schemeClr val="bg1"/>
              </a:solidFill>
              <a:effectLst/>
              <a:uLnTx/>
              <a:uFillTx/>
              <a:latin typeface="Open Sans"/>
              <a:cs typeface="Arial" pitchFamily="34" charset="0"/>
            </a:endParaRPr>
          </a:p>
        </p:txBody>
      </p:sp>
      <p:sp>
        <p:nvSpPr>
          <p:cNvPr id="9" name="Rectangle 8">
            <a:extLst>
              <a:ext uri="{FF2B5EF4-FFF2-40B4-BE49-F238E27FC236}">
                <a16:creationId xmlns:a16="http://schemas.microsoft.com/office/drawing/2014/main" id="{424D38C8-1BE5-4978-8481-D894B6A770D7}"/>
              </a:ext>
            </a:extLst>
          </p:cNvPr>
          <p:cNvSpPr/>
          <p:nvPr/>
        </p:nvSpPr>
        <p:spPr>
          <a:xfrm>
            <a:off x="2652332" y="4153781"/>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a:solidFill>
                  <a:srgbClr val="000000"/>
                </a:solidFill>
                <a:cs typeface="Arial"/>
              </a:rPr>
              <a:t>Provide details for ordering home testing kit(s)</a:t>
            </a:r>
          </a:p>
        </p:txBody>
      </p:sp>
      <p:sp>
        <p:nvSpPr>
          <p:cNvPr id="10" name="Rectangle 9">
            <a:extLst>
              <a:ext uri="{FF2B5EF4-FFF2-40B4-BE49-F238E27FC236}">
                <a16:creationId xmlns:a16="http://schemas.microsoft.com/office/drawing/2014/main" id="{0196DBD4-A89B-46D4-A840-B94B54F5F934}"/>
              </a:ext>
            </a:extLst>
          </p:cNvPr>
          <p:cNvSpPr/>
          <p:nvPr/>
        </p:nvSpPr>
        <p:spPr>
          <a:xfrm>
            <a:off x="997150" y="234601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a:ln>
                  <a:noFill/>
                </a:ln>
                <a:solidFill>
                  <a:schemeClr val="bg1"/>
                </a:solidFill>
                <a:effectLst/>
                <a:uLnTx/>
                <a:uFillTx/>
                <a:latin typeface="Open Sans"/>
                <a:ea typeface="+mn-ea"/>
                <a:cs typeface="Arial" pitchFamily="34" charset="0"/>
              </a:rPr>
              <a:t>2</a:t>
            </a:r>
            <a:endParaRPr kumimoji="0" lang="en-US" sz="1400" b="1" i="0" u="none" strike="noStrike" kern="0" cap="none" spc="0" normalizeH="0" baseline="0" noProof="0">
              <a:ln>
                <a:noFill/>
              </a:ln>
              <a:solidFill>
                <a:schemeClr val="bg1"/>
              </a:solidFill>
              <a:effectLst/>
              <a:uLnTx/>
              <a:uFillTx/>
              <a:latin typeface="Open Sans"/>
              <a:ea typeface="+mn-ea"/>
              <a:cs typeface="Arial" pitchFamily="34" charset="0"/>
            </a:endParaRPr>
          </a:p>
        </p:txBody>
      </p:sp>
      <p:sp>
        <p:nvSpPr>
          <p:cNvPr id="11" name="Rectangle 10">
            <a:extLst>
              <a:ext uri="{FF2B5EF4-FFF2-40B4-BE49-F238E27FC236}">
                <a16:creationId xmlns:a16="http://schemas.microsoft.com/office/drawing/2014/main" id="{424D38C8-1BE5-4978-8481-D894B6A770D7}"/>
              </a:ext>
            </a:extLst>
          </p:cNvPr>
          <p:cNvSpPr/>
          <p:nvPr/>
        </p:nvSpPr>
        <p:spPr>
          <a:xfrm>
            <a:off x="2652332" y="2364980"/>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chemeClr val="tx1"/>
                </a:solidFill>
              </a:rPr>
              <a:t>Enter essential worker personal details</a:t>
            </a:r>
            <a:endParaRPr lang="en-US" sz="1400" b="1" dirty="0">
              <a:solidFill>
                <a:schemeClr val="tx1"/>
              </a:solidFill>
            </a:endParaRPr>
          </a:p>
        </p:txBody>
      </p:sp>
      <p:sp>
        <p:nvSpPr>
          <p:cNvPr id="12" name="Rectangle 11">
            <a:extLst>
              <a:ext uri="{FF2B5EF4-FFF2-40B4-BE49-F238E27FC236}">
                <a16:creationId xmlns:a16="http://schemas.microsoft.com/office/drawing/2014/main" id="{0196DBD4-A89B-46D4-A840-B94B54F5F934}"/>
              </a:ext>
            </a:extLst>
          </p:cNvPr>
          <p:cNvSpPr/>
          <p:nvPr/>
        </p:nvSpPr>
        <p:spPr>
          <a:xfrm>
            <a:off x="997150" y="353945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a:solidFill>
                  <a:schemeClr val="bg1"/>
                </a:solidFill>
                <a:latin typeface="Open Sans"/>
                <a:cs typeface="Arial" pitchFamily="34" charset="0"/>
              </a:rPr>
              <a:t>4</a:t>
            </a:r>
            <a:endParaRPr kumimoji="0" lang="en-US" sz="1400" b="1" i="0" u="none" strike="noStrike" kern="0" cap="none" spc="0" normalizeH="0" baseline="0" noProof="0">
              <a:ln>
                <a:noFill/>
              </a:ln>
              <a:solidFill>
                <a:schemeClr val="bg1"/>
              </a:solidFill>
              <a:effectLst/>
              <a:uLnTx/>
              <a:uFillTx/>
              <a:latin typeface="Open Sans"/>
              <a:cs typeface="Arial" pitchFamily="34" charset="0"/>
            </a:endParaRPr>
          </a:p>
        </p:txBody>
      </p:sp>
      <p:sp>
        <p:nvSpPr>
          <p:cNvPr id="13" name="Rectangle 12">
            <a:extLst>
              <a:ext uri="{FF2B5EF4-FFF2-40B4-BE49-F238E27FC236}">
                <a16:creationId xmlns:a16="http://schemas.microsoft.com/office/drawing/2014/main" id="{424D38C8-1BE5-4978-8481-D894B6A770D7}"/>
              </a:ext>
            </a:extLst>
          </p:cNvPr>
          <p:cNvSpPr/>
          <p:nvPr/>
        </p:nvSpPr>
        <p:spPr>
          <a:xfrm>
            <a:off x="2652332" y="3557514"/>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rgbClr val="000000"/>
                </a:solidFill>
                <a:cs typeface="Arial"/>
              </a:rPr>
              <a:t>Verify essential worker identity</a:t>
            </a:r>
          </a:p>
        </p:txBody>
      </p:sp>
      <p:sp>
        <p:nvSpPr>
          <p:cNvPr id="14" name="Rectangle 13">
            <a:extLst>
              <a:ext uri="{FF2B5EF4-FFF2-40B4-BE49-F238E27FC236}">
                <a16:creationId xmlns:a16="http://schemas.microsoft.com/office/drawing/2014/main" id="{0196DBD4-A89B-46D4-A840-B94B54F5F934}"/>
              </a:ext>
            </a:extLst>
          </p:cNvPr>
          <p:cNvSpPr/>
          <p:nvPr/>
        </p:nvSpPr>
        <p:spPr>
          <a:xfrm>
            <a:off x="997150" y="4732895"/>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noProof="0">
                <a:solidFill>
                  <a:schemeClr val="bg1"/>
                </a:solidFill>
                <a:latin typeface="Open Sans"/>
                <a:cs typeface="Arial" pitchFamily="34" charset="0"/>
              </a:rPr>
              <a:t>6</a:t>
            </a:r>
            <a:endParaRPr kumimoji="0" lang="en-US" sz="2800" b="1" i="0" u="none" strike="noStrike" kern="0" cap="none" spc="0" normalizeH="0" baseline="0" noProof="0">
              <a:ln>
                <a:noFill/>
              </a:ln>
              <a:solidFill>
                <a:schemeClr val="bg1"/>
              </a:solidFill>
              <a:effectLst/>
              <a:uLnTx/>
              <a:uFillTx/>
              <a:latin typeface="Open Sans"/>
              <a:cs typeface="Arial" pitchFamily="34" charset="0"/>
            </a:endParaRPr>
          </a:p>
        </p:txBody>
      </p:sp>
      <p:sp>
        <p:nvSpPr>
          <p:cNvPr id="15" name="Rectangle 14">
            <a:extLst>
              <a:ext uri="{FF2B5EF4-FFF2-40B4-BE49-F238E27FC236}">
                <a16:creationId xmlns:a16="http://schemas.microsoft.com/office/drawing/2014/main" id="{424D38C8-1BE5-4978-8481-D894B6A770D7}"/>
              </a:ext>
            </a:extLst>
          </p:cNvPr>
          <p:cNvSpPr/>
          <p:nvPr/>
        </p:nvSpPr>
        <p:spPr>
          <a:xfrm>
            <a:off x="2652332" y="4750048"/>
            <a:ext cx="8413061" cy="4554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a:solidFill>
                  <a:srgbClr val="000000"/>
                </a:solidFill>
                <a:cs typeface="Arial"/>
              </a:rPr>
              <a:t>Receive order confirmation details</a:t>
            </a:r>
          </a:p>
        </p:txBody>
      </p:sp>
      <p:sp>
        <p:nvSpPr>
          <p:cNvPr id="16" name="Rectangle 15"/>
          <p:cNvSpPr/>
          <p:nvPr/>
        </p:nvSpPr>
        <p:spPr>
          <a:xfrm>
            <a:off x="359999" y="5791338"/>
            <a:ext cx="10705393" cy="338554"/>
          </a:xfrm>
          <a:prstGeom prst="rect">
            <a:avLst/>
          </a:prstGeom>
        </p:spPr>
        <p:txBody>
          <a:bodyPr wrap="square">
            <a:spAutoFit/>
          </a:bodyPr>
          <a:lstStyle/>
          <a:p>
            <a:r>
              <a:rPr lang="en-GB" sz="1600"/>
              <a:t>These steps are laid out in the following slides, with accompanying screenshots</a:t>
            </a:r>
          </a:p>
        </p:txBody>
      </p:sp>
      <p:sp>
        <p:nvSpPr>
          <p:cNvPr id="19" name="Rectangle 18"/>
          <p:cNvSpPr/>
          <p:nvPr/>
        </p:nvSpPr>
        <p:spPr>
          <a:xfrm>
            <a:off x="359999" y="805796"/>
            <a:ext cx="10777119" cy="584775"/>
          </a:xfrm>
          <a:prstGeom prst="rect">
            <a:avLst/>
          </a:prstGeom>
        </p:spPr>
        <p:txBody>
          <a:bodyPr wrap="square" anchor="t">
            <a:spAutoFit/>
          </a:bodyPr>
          <a:lstStyle/>
          <a:p>
            <a:r>
              <a:rPr lang="en-GB" sz="1600" dirty="0"/>
              <a:t>Below is an overview of the process that essential workers should take in order to request order testing kits for home delivery:</a:t>
            </a:r>
          </a:p>
        </p:txBody>
      </p:sp>
      <p:sp>
        <p:nvSpPr>
          <p:cNvPr id="18"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29</a:t>
            </a:fld>
            <a:endParaRPr lang="en-GB" dirty="0"/>
          </a:p>
        </p:txBody>
      </p:sp>
    </p:spTree>
    <p:extLst>
      <p:ext uri="{BB962C8B-B14F-4D97-AF65-F5344CB8AC3E}">
        <p14:creationId xmlns:p14="http://schemas.microsoft.com/office/powerpoint/2010/main" val="264092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Coronavirus National Testing Programme</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GB" sz="2400" b="0" dirty="0"/>
              <a:t>The coronavirus pandemic presents a critical national challenge and testing for the virus is a central part of the Government’s response. One of the most challenging things about coronavirus is the uncertainty. Good-quality testing can help provide us with greater certainty. It’s a big part of how we’re going to defeat this disease.</a:t>
            </a:r>
            <a:endParaRPr lang="en-GB" sz="800" b="0" dirty="0"/>
          </a:p>
          <a:p>
            <a:pPr>
              <a:lnSpc>
                <a:spcPct val="120000"/>
              </a:lnSpc>
            </a:pPr>
            <a:r>
              <a:rPr lang="en-GB" sz="2400" dirty="0">
                <a:solidFill>
                  <a:srgbClr val="01A188"/>
                </a:solidFill>
              </a:rPr>
              <a:t>Our response so far:</a:t>
            </a:r>
          </a:p>
          <a:p>
            <a:pPr>
              <a:lnSpc>
                <a:spcPct val="120000"/>
              </a:lnSpc>
            </a:pPr>
            <a:r>
              <a:rPr lang="en-GB" sz="2400" b="0" dirty="0"/>
              <a:t>As part of the government’s </a:t>
            </a:r>
            <a:r>
              <a:rPr lang="en-GB" sz="2400" b="0" dirty="0">
                <a:hlinkClick r:id="rId3"/>
              </a:rPr>
              <a:t>5-pillar strategy for coronavirus testing</a:t>
            </a:r>
            <a:r>
              <a:rPr lang="en-GB" sz="2400" b="0" dirty="0"/>
              <a:t>, we are testing essential workers who have coronavirus-like symptoms to see if they currently have the virus. Our aim is that anyone who needs such a test will be able to have one. </a:t>
            </a:r>
          </a:p>
          <a:p>
            <a:pPr>
              <a:lnSpc>
                <a:spcPct val="120000"/>
              </a:lnSpc>
            </a:pPr>
            <a:r>
              <a:rPr lang="en-GB" sz="2400" b="0" dirty="0"/>
              <a:t>We are establishing a nation-wide network of drive-through regional testing sites, which eligible essential workers are able to use. We are also in the process of rolling out a limited number of home test deliveries. </a:t>
            </a:r>
            <a:endParaRPr lang="en-GB" sz="1200" b="0" dirty="0"/>
          </a:p>
          <a:p>
            <a:pPr>
              <a:lnSpc>
                <a:spcPct val="120000"/>
              </a:lnSpc>
            </a:pPr>
            <a:r>
              <a:rPr lang="en-GB" sz="2400" dirty="0">
                <a:solidFill>
                  <a:srgbClr val="01A188"/>
                </a:solidFill>
              </a:rPr>
              <a:t>Self Referral Portal: </a:t>
            </a:r>
          </a:p>
          <a:p>
            <a:pPr>
              <a:lnSpc>
                <a:spcPct val="120000"/>
              </a:lnSpc>
            </a:pPr>
            <a:r>
              <a:rPr lang="en-GB" sz="2400" b="0" dirty="0"/>
              <a:t>We have now launched a new self referral portal here: </a:t>
            </a:r>
            <a:r>
              <a:rPr lang="en-GB" dirty="0">
                <a:hlinkClick r:id="rId4"/>
              </a:rPr>
              <a:t>www.gov.uk/coronavirus</a:t>
            </a:r>
            <a:endParaRPr lang="en-GB" dirty="0"/>
          </a:p>
          <a:p>
            <a:pPr>
              <a:lnSpc>
                <a:spcPct val="120000"/>
              </a:lnSpc>
            </a:pPr>
            <a:r>
              <a:rPr lang="en-GB" sz="2400" b="0" dirty="0"/>
              <a:t>All essential workers will be able to register and book a test for themselves and/ or their household member(s) if they have coronavirus-like symptoms. Personal care assistants (PA) </a:t>
            </a:r>
            <a:r>
              <a:rPr lang="en-GB" sz="2400" b="0" u="sng" dirty="0"/>
              <a:t>are deemed essential workers, and therefore are able to access tests via the self-referral portal.</a:t>
            </a:r>
            <a:endParaRPr lang="en-GB" sz="2400" b="0" dirty="0"/>
          </a:p>
          <a:p>
            <a:pPr>
              <a:lnSpc>
                <a:spcPct val="110000"/>
              </a:lnSpc>
              <a:buClr>
                <a:srgbClr val="787878"/>
              </a:buClr>
              <a:defRPr/>
            </a:pPr>
            <a:r>
              <a:rPr lang="en-GB" sz="2400" b="0" dirty="0">
                <a:solidFill>
                  <a:srgbClr val="000000"/>
                </a:solidFill>
              </a:rPr>
              <a:t>There are two ways to get a test:</a:t>
            </a:r>
          </a:p>
          <a:p>
            <a:pPr marL="232200" lvl="4" indent="0">
              <a:lnSpc>
                <a:spcPct val="110000"/>
              </a:lnSpc>
              <a:buClr>
                <a:srgbClr val="787878"/>
              </a:buClr>
              <a:buNone/>
              <a:defRPr/>
            </a:pPr>
            <a:r>
              <a:rPr lang="en-GB" sz="2400" dirty="0"/>
              <a:t>1) Book an appointment at a regional testing site  </a:t>
            </a:r>
          </a:p>
          <a:p>
            <a:pPr marL="232200" lvl="4" indent="0">
              <a:lnSpc>
                <a:spcPct val="110000"/>
              </a:lnSpc>
              <a:buClr>
                <a:srgbClr val="787878"/>
              </a:buClr>
              <a:buNone/>
              <a:defRPr/>
            </a:pPr>
            <a:r>
              <a:rPr lang="en-GB" sz="2400" dirty="0"/>
              <a:t>2) Request a home delivery test</a:t>
            </a:r>
          </a:p>
          <a:p>
            <a:pPr>
              <a:lnSpc>
                <a:spcPct val="120000"/>
              </a:lnSpc>
            </a:pPr>
            <a:endParaRPr lang="en-GB" b="0" dirty="0"/>
          </a:p>
        </p:txBody>
      </p:sp>
      <p:sp>
        <p:nvSpPr>
          <p:cNvPr id="5" name="Slide Number Placeholder 3">
            <a:extLst>
              <a:ext uri="{FF2B5EF4-FFF2-40B4-BE49-F238E27FC236}">
                <a16:creationId xmlns:a16="http://schemas.microsoft.com/office/drawing/2014/main" id="{BE767008-A7EC-4987-9AF8-714EEABCCF32}"/>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a:t>
            </a:fld>
            <a:endParaRPr lang="en-GB" dirty="0"/>
          </a:p>
        </p:txBody>
      </p:sp>
    </p:spTree>
    <p:extLst>
      <p:ext uri="{BB962C8B-B14F-4D97-AF65-F5344CB8AC3E}">
        <p14:creationId xmlns:p14="http://schemas.microsoft.com/office/powerpoint/2010/main" val="400517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 Access the home kit ordering portal</a:t>
            </a:r>
          </a:p>
        </p:txBody>
      </p:sp>
      <p:sp>
        <p:nvSpPr>
          <p:cNvPr id="4" name="Left-Right Arrow 11">
            <a:extLst>
              <a:ext uri="{FF2B5EF4-FFF2-40B4-BE49-F238E27FC236}">
                <a16:creationId xmlns:a16="http://schemas.microsoft.com/office/drawing/2014/main" id="{E2F89E1A-5CDD-4F9E-A432-CA7606DFD4AB}"/>
              </a:ext>
            </a:extLst>
          </p:cNvPr>
          <p:cNvSpPr/>
          <p:nvPr/>
        </p:nvSpPr>
        <p:spPr>
          <a:xfrm>
            <a:off x="5337694" y="1379990"/>
            <a:ext cx="5355196" cy="2256345"/>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Read the information on the home testing booking page: </a:t>
            </a:r>
            <a:endParaRPr lang="en-GB" sz="1200" b="1" dirty="0">
              <a:solidFill>
                <a:schemeClr val="tx1"/>
              </a:solidFill>
              <a:latin typeface="Arial" panose="020B0604020202020204" pitchFamily="34" charset="0"/>
              <a:cs typeface="Arial" panose="020B0604020202020204" pitchFamily="34" charset="0"/>
            </a:endParaRPr>
          </a:p>
          <a:p>
            <a:pPr marL="171450" indent="-171450" defTabSz="1219170">
              <a:buFont typeface="Arial" panose="020B0604020202020204" pitchFamily="34" charset="0"/>
              <a:buChar char="•"/>
            </a:pPr>
            <a:r>
              <a:rPr lang="en-GB" sz="1200" b="1" dirty="0">
                <a:solidFill>
                  <a:schemeClr val="tx1"/>
                </a:solidFill>
                <a:latin typeface="Arial"/>
                <a:cs typeface="Arial"/>
              </a:rPr>
              <a:t>Who is eligible for a test, including the guidance for different age groups</a:t>
            </a:r>
          </a:p>
          <a:p>
            <a:pPr marL="171450" indent="-171450" defTabSz="1219170">
              <a:buFont typeface="Arial" panose="020B0604020202020204" pitchFamily="34" charset="0"/>
              <a:buChar char="•"/>
            </a:pPr>
            <a:r>
              <a:rPr lang="en-GB" sz="1200" b="1" dirty="0">
                <a:solidFill>
                  <a:schemeClr val="tx1"/>
                </a:solidFill>
                <a:latin typeface="Arial"/>
                <a:cs typeface="Arial"/>
              </a:rPr>
              <a:t>Key information needed to complete the home test kit ordering process:</a:t>
            </a:r>
            <a:endParaRPr lang="en-GB" dirty="0">
              <a:solidFill>
                <a:schemeClr val="tx1"/>
              </a:solidFill>
            </a:endParaRPr>
          </a:p>
          <a:p>
            <a:pPr marL="685800" lvl="1" indent="-228600" defTabSz="1219170">
              <a:buFont typeface="Arial"/>
              <a:buChar char="•"/>
            </a:pPr>
            <a:r>
              <a:rPr lang="en-GB" sz="1200" b="1" dirty="0">
                <a:solidFill>
                  <a:schemeClr val="tx1"/>
                </a:solidFill>
                <a:latin typeface="Arial"/>
                <a:cs typeface="Arial"/>
              </a:rPr>
              <a:t>A work or personal email address that you can access and check regularly</a:t>
            </a:r>
            <a:endParaRPr lang="en-GB" sz="1200" b="1" dirty="0">
              <a:solidFill>
                <a:schemeClr val="tx1"/>
              </a:solidFill>
              <a:latin typeface="Arial" panose="020B0604020202020204" pitchFamily="34" charset="0"/>
              <a:cs typeface="Arial" panose="020B0604020202020204" pitchFamily="34" charset="0"/>
            </a:endParaRPr>
          </a:p>
          <a:p>
            <a:pPr marL="685800" lvl="1" indent="-228600" defTabSz="1219170">
              <a:buFont typeface="Arial"/>
              <a:buChar char="•"/>
            </a:pPr>
            <a:r>
              <a:rPr lang="en-GB" sz="1200" b="1" dirty="0">
                <a:solidFill>
                  <a:schemeClr val="tx1"/>
                </a:solidFill>
                <a:latin typeface="Arial"/>
                <a:cs typeface="Arial"/>
              </a:rPr>
              <a:t>National Insurance Number</a:t>
            </a:r>
            <a:endParaRPr lang="en-GB" sz="1200" b="1" dirty="0">
              <a:solidFill>
                <a:schemeClr val="tx1"/>
              </a:solidFill>
              <a:latin typeface="Arial" panose="020B0604020202020204" pitchFamily="34" charset="0"/>
              <a:cs typeface="Arial" panose="020B0604020202020204" pitchFamily="34" charset="0"/>
            </a:endParaRP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a:cs typeface="Arial"/>
              </a:rPr>
              <a:t>Click ‘Start now’ to begin the Home Test Kit ordering process</a:t>
            </a:r>
          </a:p>
        </p:txBody>
      </p:sp>
      <p:sp>
        <p:nvSpPr>
          <p:cNvPr id="14" name="Oval 13">
            <a:extLst>
              <a:ext uri="{FF2B5EF4-FFF2-40B4-BE49-F238E27FC236}">
                <a16:creationId xmlns:a16="http://schemas.microsoft.com/office/drawing/2014/main" id="{FAD27200-3652-441B-8DB4-244113365E1C}"/>
              </a:ext>
            </a:extLst>
          </p:cNvPr>
          <p:cNvSpPr>
            <a:spLocks noChangeAspect="1"/>
          </p:cNvSpPr>
          <p:nvPr/>
        </p:nvSpPr>
        <p:spPr>
          <a:xfrm>
            <a:off x="255753" y="90635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cs typeface="Arial"/>
              </a:rPr>
              <a:t>A</a:t>
            </a:r>
          </a:p>
        </p:txBody>
      </p:sp>
      <p:pic>
        <p:nvPicPr>
          <p:cNvPr id="5" name="Picture 7" descr="A screenshot of a cell phone&#10;&#10;Description generated with very high confidence">
            <a:extLst>
              <a:ext uri="{FF2B5EF4-FFF2-40B4-BE49-F238E27FC236}">
                <a16:creationId xmlns:a16="http://schemas.microsoft.com/office/drawing/2014/main" id="{D4CBAA91-9210-445C-8F17-F8E62AD062C7}"/>
              </a:ext>
            </a:extLst>
          </p:cNvPr>
          <p:cNvPicPr>
            <a:picLocks noChangeAspect="1"/>
          </p:cNvPicPr>
          <p:nvPr/>
        </p:nvPicPr>
        <p:blipFill rotWithShape="1">
          <a:blip r:embed="rId3"/>
          <a:srcRect t="65303" r="-331" b="14617"/>
          <a:stretch/>
        </p:blipFill>
        <p:spPr>
          <a:xfrm>
            <a:off x="5310428" y="4539758"/>
            <a:ext cx="3988145" cy="1471618"/>
          </a:xfrm>
          <a:prstGeom prst="rect">
            <a:avLst/>
          </a:prstGeom>
          <a:ln>
            <a:solidFill>
              <a:schemeClr val="accent1"/>
            </a:solidFill>
          </a:ln>
        </p:spPr>
      </p:pic>
      <p:sp>
        <p:nvSpPr>
          <p:cNvPr id="7" name="Oval 6">
            <a:extLst>
              <a:ext uri="{FF2B5EF4-FFF2-40B4-BE49-F238E27FC236}">
                <a16:creationId xmlns:a16="http://schemas.microsoft.com/office/drawing/2014/main" id="{6F00B3E2-76D4-435A-B864-2535DB5E7EDD}"/>
              </a:ext>
            </a:extLst>
          </p:cNvPr>
          <p:cNvSpPr/>
          <p:nvPr/>
        </p:nvSpPr>
        <p:spPr>
          <a:xfrm>
            <a:off x="5233920" y="5387460"/>
            <a:ext cx="1069366" cy="34025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30</a:t>
            </a:fld>
            <a:endParaRPr lang="en-GB" dirty="0"/>
          </a:p>
        </p:txBody>
      </p:sp>
      <p:pic>
        <p:nvPicPr>
          <p:cNvPr id="16" name="Picture 3" descr="Start.png">
            <a:extLst>
              <a:ext uri="{FF2B5EF4-FFF2-40B4-BE49-F238E27FC236}">
                <a16:creationId xmlns:a16="http://schemas.microsoft.com/office/drawing/2014/main" id="{71F22F64-BC13-4B2F-B263-1D288E9A2D4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29409"/>
          <a:stretch/>
        </p:blipFill>
        <p:spPr bwMode="auto">
          <a:xfrm>
            <a:off x="878066" y="1011464"/>
            <a:ext cx="3305403" cy="4862496"/>
          </a:xfrm>
          <a:prstGeom prst="rect">
            <a:avLst/>
          </a:prstGeom>
          <a:noFill/>
          <a:ln w="9525">
            <a:solidFill>
              <a:srgbClr val="01A18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5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Enter </a:t>
            </a:r>
            <a:r>
              <a:rPr lang="en-GB" dirty="0">
                <a:ea typeface="+mj-lt"/>
                <a:cs typeface="+mj-lt"/>
              </a:rPr>
              <a:t>essential worker </a:t>
            </a:r>
            <a:r>
              <a:rPr lang="en-GB" dirty="0"/>
              <a:t>personal details  </a:t>
            </a:r>
          </a:p>
        </p:txBody>
      </p:sp>
      <p:pic>
        <p:nvPicPr>
          <p:cNvPr id="8" name="Picture 9" descr="A screenshot of a cell phone&#10;&#10;Description generated with very high confidence">
            <a:extLst>
              <a:ext uri="{FF2B5EF4-FFF2-40B4-BE49-F238E27FC236}">
                <a16:creationId xmlns:a16="http://schemas.microsoft.com/office/drawing/2014/main" id="{207518E7-4A02-4137-AF42-38958B746D0C}"/>
              </a:ext>
            </a:extLst>
          </p:cNvPr>
          <p:cNvPicPr>
            <a:picLocks noGrp="1" noChangeAspect="1"/>
          </p:cNvPicPr>
          <p:nvPr>
            <p:ph idx="1"/>
          </p:nvPr>
        </p:nvPicPr>
        <p:blipFill rotWithShape="1">
          <a:blip r:embed="rId2"/>
          <a:srcRect t="-102" b="15495"/>
          <a:stretch/>
        </p:blipFill>
        <p:spPr>
          <a:xfrm>
            <a:off x="510459" y="1097833"/>
            <a:ext cx="3089149" cy="4881287"/>
          </a:xfrm>
          <a:prstGeom prst="rect">
            <a:avLst/>
          </a:prstGeom>
          <a:ln>
            <a:solidFill>
              <a:schemeClr val="accent1"/>
            </a:solidFill>
          </a:ln>
        </p:spPr>
      </p:pic>
      <p:sp>
        <p:nvSpPr>
          <p:cNvPr id="14" name="Oval 13">
            <a:extLst>
              <a:ext uri="{FF2B5EF4-FFF2-40B4-BE49-F238E27FC236}">
                <a16:creationId xmlns:a16="http://schemas.microsoft.com/office/drawing/2014/main" id="{FA4F7AFD-769C-436E-9314-E155E6E58A4F}"/>
              </a:ext>
            </a:extLst>
          </p:cNvPr>
          <p:cNvSpPr>
            <a:spLocks noChangeAspect="1"/>
          </p:cNvSpPr>
          <p:nvPr/>
        </p:nvSpPr>
        <p:spPr>
          <a:xfrm>
            <a:off x="216890" y="879699"/>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B</a:t>
            </a:r>
          </a:p>
        </p:txBody>
      </p:sp>
      <p:sp>
        <p:nvSpPr>
          <p:cNvPr id="3" name="Left-Right Arrow 11">
            <a:extLst>
              <a:ext uri="{FF2B5EF4-FFF2-40B4-BE49-F238E27FC236}">
                <a16:creationId xmlns:a16="http://schemas.microsoft.com/office/drawing/2014/main" id="{AC0AACAB-700A-42B2-9616-20AD95AB6E60}"/>
              </a:ext>
            </a:extLst>
          </p:cNvPr>
          <p:cNvSpPr/>
          <p:nvPr/>
        </p:nvSpPr>
        <p:spPr>
          <a:xfrm>
            <a:off x="4118368" y="1398470"/>
            <a:ext cx="4906332" cy="2423298"/>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Enter the essential worker’s personal details:</a:t>
            </a:r>
          </a:p>
          <a:p>
            <a:pPr defTabSz="1219170"/>
            <a:endParaRPr lang="en-GB" sz="1200" b="1" dirty="0">
              <a:solidFill>
                <a:schemeClr val="tx1"/>
              </a:solidFill>
              <a:latin typeface="Arial"/>
              <a:cs typeface="Arial"/>
            </a:endParaRPr>
          </a:p>
          <a:p>
            <a:pPr defTabSz="1219170"/>
            <a:r>
              <a:rPr lang="en-GB" sz="1200" b="1" dirty="0">
                <a:solidFill>
                  <a:schemeClr val="tx1"/>
                </a:solidFill>
                <a:latin typeface="Arial"/>
                <a:cs typeface="Arial"/>
              </a:rPr>
              <a:t>Name</a:t>
            </a:r>
          </a:p>
          <a:p>
            <a:pPr defTabSz="1219170"/>
            <a:r>
              <a:rPr lang="en-GB" sz="1200" b="1" dirty="0">
                <a:solidFill>
                  <a:schemeClr val="tx1"/>
                </a:solidFill>
                <a:latin typeface="Arial"/>
                <a:cs typeface="Arial"/>
              </a:rPr>
              <a:t>Date of birth </a:t>
            </a:r>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a:cs typeface="Arial"/>
              </a:rPr>
              <a:t>Address where you are self-isolating </a:t>
            </a:r>
          </a:p>
          <a:p>
            <a:pPr defTabSz="1219170"/>
            <a:r>
              <a:rPr lang="en-GB" sz="1200" b="1" dirty="0">
                <a:solidFill>
                  <a:schemeClr val="tx1"/>
                </a:solidFill>
                <a:latin typeface="Arial"/>
                <a:cs typeface="Arial"/>
              </a:rPr>
              <a:t>National Insurance Number</a:t>
            </a:r>
          </a:p>
          <a:p>
            <a:pPr defTabSz="1219170"/>
            <a:r>
              <a:rPr lang="en-GB" sz="1200" b="1" dirty="0">
                <a:solidFill>
                  <a:schemeClr val="tx1"/>
                </a:solidFill>
                <a:latin typeface="Arial"/>
                <a:cs typeface="Arial"/>
              </a:rPr>
              <a:t>Mobile number</a:t>
            </a:r>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a:cs typeface="Arial"/>
              </a:rPr>
              <a:t>Email address (work email if accessible)</a:t>
            </a:r>
            <a:endParaRPr lang="en-GB" sz="1200" b="1" dirty="0">
              <a:solidFill>
                <a:schemeClr val="tx1"/>
              </a:solidFill>
              <a:latin typeface="Arial" panose="020B0604020202020204" pitchFamily="34" charset="0"/>
              <a:cs typeface="Arial" panose="020B0604020202020204" pitchFamily="34" charset="0"/>
            </a:endParaRP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a:cs typeface="Arial"/>
              </a:rPr>
              <a:t>Click ‘Continue’ to progress through the home test booking process </a:t>
            </a:r>
            <a:endParaRPr lang="en-GB" sz="1200" b="1"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4A684037-3297-409B-BC00-055A1E97BF48}"/>
              </a:ext>
            </a:extLst>
          </p:cNvPr>
          <p:cNvSpPr/>
          <p:nvPr/>
        </p:nvSpPr>
        <p:spPr>
          <a:xfrm>
            <a:off x="456813" y="5682150"/>
            <a:ext cx="735991" cy="23547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31</a:t>
            </a:fld>
            <a:endParaRPr lang="en-GB" dirty="0"/>
          </a:p>
        </p:txBody>
      </p:sp>
    </p:spTree>
    <p:extLst>
      <p:ext uri="{BB962C8B-B14F-4D97-AF65-F5344CB8AC3E}">
        <p14:creationId xmlns:p14="http://schemas.microsoft.com/office/powerpoint/2010/main" val="268487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Verify essential worker email address </a:t>
            </a:r>
          </a:p>
        </p:txBody>
      </p:sp>
      <p:sp>
        <p:nvSpPr>
          <p:cNvPr id="12" name="Oval 11"/>
          <p:cNvSpPr>
            <a:spLocks noChangeAspect="1"/>
          </p:cNvSpPr>
          <p:nvPr/>
        </p:nvSpPr>
        <p:spPr>
          <a:xfrm>
            <a:off x="6795156" y="2891049"/>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I</a:t>
            </a:r>
          </a:p>
        </p:txBody>
      </p:sp>
      <p:pic>
        <p:nvPicPr>
          <p:cNvPr id="20" name="Picture 20" descr="A screenshot of a cell phone&#10;&#10;Description generated with very high confidence">
            <a:extLst>
              <a:ext uri="{FF2B5EF4-FFF2-40B4-BE49-F238E27FC236}">
                <a16:creationId xmlns:a16="http://schemas.microsoft.com/office/drawing/2014/main" id="{14BB6BF8-FF09-49D1-88A1-9A06A3AF4F43}"/>
              </a:ext>
            </a:extLst>
          </p:cNvPr>
          <p:cNvPicPr>
            <a:picLocks noChangeAspect="1"/>
          </p:cNvPicPr>
          <p:nvPr/>
        </p:nvPicPr>
        <p:blipFill rotWithShape="1">
          <a:blip r:embed="rId2"/>
          <a:srcRect r="-248" b="48564"/>
          <a:stretch/>
        </p:blipFill>
        <p:spPr>
          <a:xfrm>
            <a:off x="311150" y="1549762"/>
            <a:ext cx="4277791" cy="2085636"/>
          </a:xfrm>
          <a:prstGeom prst="rect">
            <a:avLst/>
          </a:prstGeom>
          <a:ln>
            <a:solidFill>
              <a:schemeClr val="accent1"/>
            </a:solidFill>
          </a:ln>
        </p:spPr>
      </p:pic>
      <p:sp>
        <p:nvSpPr>
          <p:cNvPr id="23" name="Oval 22">
            <a:extLst>
              <a:ext uri="{FF2B5EF4-FFF2-40B4-BE49-F238E27FC236}">
                <a16:creationId xmlns:a16="http://schemas.microsoft.com/office/drawing/2014/main" id="{31EA7D86-4696-4326-8BFC-B08EB2791C34}"/>
              </a:ext>
            </a:extLst>
          </p:cNvPr>
          <p:cNvSpPr>
            <a:spLocks noChangeAspect="1"/>
          </p:cNvSpPr>
          <p:nvPr/>
        </p:nvSpPr>
        <p:spPr>
          <a:xfrm>
            <a:off x="144000" y="131336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C</a:t>
            </a:r>
          </a:p>
        </p:txBody>
      </p:sp>
      <p:sp>
        <p:nvSpPr>
          <p:cNvPr id="9" name="Oval 8"/>
          <p:cNvSpPr/>
          <p:nvPr/>
        </p:nvSpPr>
        <p:spPr>
          <a:xfrm>
            <a:off x="308142" y="2896157"/>
            <a:ext cx="902369" cy="36094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Left-Right Arrow 11">
            <a:extLst>
              <a:ext uri="{FF2B5EF4-FFF2-40B4-BE49-F238E27FC236}">
                <a16:creationId xmlns:a16="http://schemas.microsoft.com/office/drawing/2014/main" id="{F2C34956-61AC-49C5-9A6A-959BF6155DB7}"/>
              </a:ext>
            </a:extLst>
          </p:cNvPr>
          <p:cNvSpPr/>
          <p:nvPr/>
        </p:nvSpPr>
        <p:spPr>
          <a:xfrm>
            <a:off x="358094" y="4203292"/>
            <a:ext cx="2592519" cy="720228"/>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cs typeface="Arial"/>
              </a:rPr>
              <a:t>Click send code to receive a one-time email passcode</a:t>
            </a:r>
          </a:p>
        </p:txBody>
      </p:sp>
      <p:pic>
        <p:nvPicPr>
          <p:cNvPr id="8" name="Picture 9" descr="A screenshot of a cell phone&#10;&#10;Description generated with high confidence">
            <a:extLst>
              <a:ext uri="{FF2B5EF4-FFF2-40B4-BE49-F238E27FC236}">
                <a16:creationId xmlns:a16="http://schemas.microsoft.com/office/drawing/2014/main" id="{9A5ADE85-0D6B-429B-8FF0-D266CCF3EFB8}"/>
              </a:ext>
            </a:extLst>
          </p:cNvPr>
          <p:cNvPicPr>
            <a:picLocks noGrp="1" noChangeAspect="1"/>
          </p:cNvPicPr>
          <p:nvPr>
            <p:ph idx="1"/>
          </p:nvPr>
        </p:nvPicPr>
        <p:blipFill rotWithShape="1">
          <a:blip r:embed="rId3"/>
          <a:srcRect r="236" b="13830"/>
          <a:stretch/>
        </p:blipFill>
        <p:spPr>
          <a:xfrm>
            <a:off x="3587327" y="2187627"/>
            <a:ext cx="4667648" cy="2685566"/>
          </a:xfrm>
          <a:ln>
            <a:solidFill>
              <a:schemeClr val="accent1"/>
            </a:solidFill>
          </a:ln>
        </p:spPr>
      </p:pic>
      <p:sp>
        <p:nvSpPr>
          <p:cNvPr id="6" name="Left-Right Arrow 11">
            <a:extLst>
              <a:ext uri="{FF2B5EF4-FFF2-40B4-BE49-F238E27FC236}">
                <a16:creationId xmlns:a16="http://schemas.microsoft.com/office/drawing/2014/main" id="{26F8F88D-72C3-4782-9C30-CC2C50FC1D8E}"/>
              </a:ext>
            </a:extLst>
          </p:cNvPr>
          <p:cNvSpPr/>
          <p:nvPr/>
        </p:nvSpPr>
        <p:spPr>
          <a:xfrm>
            <a:off x="5150406" y="1351535"/>
            <a:ext cx="3013910" cy="67951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cs typeface="Arial"/>
              </a:rPr>
              <a:t>Locate the one-time password sent to your chosen email address</a:t>
            </a:r>
          </a:p>
        </p:txBody>
      </p:sp>
      <p:sp>
        <p:nvSpPr>
          <p:cNvPr id="38" name="Oval 37">
            <a:extLst>
              <a:ext uri="{FF2B5EF4-FFF2-40B4-BE49-F238E27FC236}">
                <a16:creationId xmlns:a16="http://schemas.microsoft.com/office/drawing/2014/main" id="{EEFF1FA4-DA37-461D-A6AD-BA8138A9FC68}"/>
              </a:ext>
            </a:extLst>
          </p:cNvPr>
          <p:cNvSpPr/>
          <p:nvPr/>
        </p:nvSpPr>
        <p:spPr>
          <a:xfrm>
            <a:off x="4590581" y="3719117"/>
            <a:ext cx="841409" cy="26188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A5007F2A-B023-4A73-BC82-A33CDA1358DE}"/>
              </a:ext>
            </a:extLst>
          </p:cNvPr>
          <p:cNvSpPr txBox="1"/>
          <p:nvPr/>
        </p:nvSpPr>
        <p:spPr>
          <a:xfrm>
            <a:off x="4907280" y="3329940"/>
            <a:ext cx="175260" cy="1541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cs typeface="Arial"/>
            </a:endParaRPr>
          </a:p>
        </p:txBody>
      </p:sp>
      <p:sp>
        <p:nvSpPr>
          <p:cNvPr id="25" name="Oval 24">
            <a:extLst>
              <a:ext uri="{FF2B5EF4-FFF2-40B4-BE49-F238E27FC236}">
                <a16:creationId xmlns:a16="http://schemas.microsoft.com/office/drawing/2014/main" id="{B24464AE-DEC3-4B73-B143-A60D272A25A3}"/>
              </a:ext>
            </a:extLst>
          </p:cNvPr>
          <p:cNvSpPr>
            <a:spLocks noChangeAspect="1"/>
          </p:cNvSpPr>
          <p:nvPr/>
        </p:nvSpPr>
        <p:spPr>
          <a:xfrm>
            <a:off x="3296545" y="1971007"/>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D</a:t>
            </a:r>
          </a:p>
        </p:txBody>
      </p:sp>
      <p:pic>
        <p:nvPicPr>
          <p:cNvPr id="18" name="Picture 18" descr="A screenshot of a cell phone&#10;&#10;Description generated with very high confidence">
            <a:extLst>
              <a:ext uri="{FF2B5EF4-FFF2-40B4-BE49-F238E27FC236}">
                <a16:creationId xmlns:a16="http://schemas.microsoft.com/office/drawing/2014/main" id="{7C066545-B994-4CCC-9E63-B54198324086}"/>
              </a:ext>
            </a:extLst>
          </p:cNvPr>
          <p:cNvPicPr>
            <a:picLocks noChangeAspect="1"/>
          </p:cNvPicPr>
          <p:nvPr/>
        </p:nvPicPr>
        <p:blipFill rotWithShape="1">
          <a:blip r:embed="rId4"/>
          <a:srcRect l="-120" t="881" r="402" b="29237"/>
          <a:stretch/>
        </p:blipFill>
        <p:spPr>
          <a:xfrm>
            <a:off x="7758057" y="3550589"/>
            <a:ext cx="3729390" cy="2487558"/>
          </a:xfrm>
          <a:prstGeom prst="rect">
            <a:avLst/>
          </a:prstGeom>
          <a:ln>
            <a:solidFill>
              <a:schemeClr val="accent1"/>
            </a:solidFill>
          </a:ln>
        </p:spPr>
      </p:pic>
      <p:sp>
        <p:nvSpPr>
          <p:cNvPr id="27" name="Oval 26">
            <a:extLst>
              <a:ext uri="{FF2B5EF4-FFF2-40B4-BE49-F238E27FC236}">
                <a16:creationId xmlns:a16="http://schemas.microsoft.com/office/drawing/2014/main" id="{7B6078E4-D7AF-4A80-ACFA-9E402CAD27E0}"/>
              </a:ext>
            </a:extLst>
          </p:cNvPr>
          <p:cNvSpPr>
            <a:spLocks noChangeAspect="1"/>
          </p:cNvSpPr>
          <p:nvPr/>
        </p:nvSpPr>
        <p:spPr>
          <a:xfrm>
            <a:off x="7490306" y="3408040"/>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E</a:t>
            </a:r>
          </a:p>
        </p:txBody>
      </p:sp>
      <p:sp>
        <p:nvSpPr>
          <p:cNvPr id="31" name="Left-Right Arrow 11">
            <a:extLst>
              <a:ext uri="{FF2B5EF4-FFF2-40B4-BE49-F238E27FC236}">
                <a16:creationId xmlns:a16="http://schemas.microsoft.com/office/drawing/2014/main" id="{F6096AE4-5A19-4F5A-A4E4-79178501852C}"/>
              </a:ext>
            </a:extLst>
          </p:cNvPr>
          <p:cNvSpPr/>
          <p:nvPr/>
        </p:nvSpPr>
        <p:spPr>
          <a:xfrm>
            <a:off x="8773349" y="2478375"/>
            <a:ext cx="2592519" cy="733573"/>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latin typeface="Arial"/>
                <a:cs typeface="Arial"/>
              </a:rPr>
              <a:t>Enter the one-time code and click 'Confirm and continue'</a:t>
            </a:r>
            <a:endParaRPr lang="en-US">
              <a:solidFill>
                <a:schemeClr val="tx1"/>
              </a:solidFill>
            </a:endParaRPr>
          </a:p>
        </p:txBody>
      </p:sp>
      <p:sp>
        <p:nvSpPr>
          <p:cNvPr id="17" name="Oval 16"/>
          <p:cNvSpPr/>
          <p:nvPr/>
        </p:nvSpPr>
        <p:spPr>
          <a:xfrm>
            <a:off x="7757231" y="5083411"/>
            <a:ext cx="1199349" cy="3546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2A7031E-0836-4F99-956C-A8195CEB0995}"/>
              </a:ext>
            </a:extLst>
          </p:cNvPr>
          <p:cNvSpPr txBox="1"/>
          <p:nvPr/>
        </p:nvSpPr>
        <p:spPr>
          <a:xfrm>
            <a:off x="8822787" y="4326401"/>
            <a:ext cx="679352" cy="1776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cs typeface="Arial"/>
            </a:endParaRPr>
          </a:p>
        </p:txBody>
      </p:sp>
      <p:sp>
        <p:nvSpPr>
          <p:cNvPr id="4" name="TextBox 3">
            <a:extLst>
              <a:ext uri="{FF2B5EF4-FFF2-40B4-BE49-F238E27FC236}">
                <a16:creationId xmlns:a16="http://schemas.microsoft.com/office/drawing/2014/main" id="{680D4DFA-E8F8-4BD2-8D4E-CCBFE3076B6D}"/>
              </a:ext>
            </a:extLst>
          </p:cNvPr>
          <p:cNvSpPr txBox="1"/>
          <p:nvPr/>
        </p:nvSpPr>
        <p:spPr>
          <a:xfrm>
            <a:off x="529738" y="2686782"/>
            <a:ext cx="2649414"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ea typeface="+mn-lt"/>
                <a:cs typeface="+mn-lt"/>
              </a:rPr>
              <a:t>We'll send a confirmation code to Bsmithlonglonglong@email.co.uk</a:t>
            </a:r>
            <a:endParaRPr lang="en-US"/>
          </a:p>
        </p:txBody>
      </p:sp>
      <p:sp>
        <p:nvSpPr>
          <p:cNvPr id="24" name="TextBox 23">
            <a:extLst>
              <a:ext uri="{FF2B5EF4-FFF2-40B4-BE49-F238E27FC236}">
                <a16:creationId xmlns:a16="http://schemas.microsoft.com/office/drawing/2014/main" id="{CD43BAB9-A51D-4973-B6F9-B043804525C4}"/>
              </a:ext>
            </a:extLst>
          </p:cNvPr>
          <p:cNvSpPr txBox="1"/>
          <p:nvPr/>
        </p:nvSpPr>
        <p:spPr>
          <a:xfrm>
            <a:off x="529737" y="2499212"/>
            <a:ext cx="2350476"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ea typeface="+mn-lt"/>
                <a:cs typeface="+mn-lt"/>
              </a:rPr>
              <a:t>To continue, you must confirm your email address.</a:t>
            </a:r>
            <a:endParaRPr lang="en-US"/>
          </a:p>
        </p:txBody>
      </p:sp>
      <p:sp>
        <p:nvSpPr>
          <p:cNvPr id="26" name="TextBox 25">
            <a:extLst>
              <a:ext uri="{FF2B5EF4-FFF2-40B4-BE49-F238E27FC236}">
                <a16:creationId xmlns:a16="http://schemas.microsoft.com/office/drawing/2014/main" id="{62C1DEF7-9A2A-4F0C-8068-D38B3C385817}"/>
              </a:ext>
            </a:extLst>
          </p:cNvPr>
          <p:cNvSpPr txBox="1"/>
          <p:nvPr/>
        </p:nvSpPr>
        <p:spPr>
          <a:xfrm>
            <a:off x="4626953" y="3331550"/>
            <a:ext cx="111955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b="1">
                <a:ea typeface="+mn-lt"/>
                <a:cs typeface="+mn-lt"/>
              </a:rPr>
              <a:t>Dear Bob Smith</a:t>
            </a:r>
            <a:endParaRPr lang="en-US" sz="600" b="1">
              <a:cs typeface="Arial"/>
            </a:endParaRPr>
          </a:p>
        </p:txBody>
      </p:sp>
      <p:sp>
        <p:nvSpPr>
          <p:cNvPr id="28" name="TextBox 27">
            <a:extLst>
              <a:ext uri="{FF2B5EF4-FFF2-40B4-BE49-F238E27FC236}">
                <a16:creationId xmlns:a16="http://schemas.microsoft.com/office/drawing/2014/main" id="{5A6CE004-1A77-478D-8910-B53CE03270AE}"/>
              </a:ext>
            </a:extLst>
          </p:cNvPr>
          <p:cNvSpPr txBox="1"/>
          <p:nvPr/>
        </p:nvSpPr>
        <p:spPr>
          <a:xfrm>
            <a:off x="7815629" y="4328011"/>
            <a:ext cx="2549767"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ea typeface="+mn-lt"/>
                <a:cs typeface="+mn-lt"/>
              </a:rPr>
              <a:t>We sent a confirmation code to Bsmithlonglonglong@email.co.uk</a:t>
            </a:r>
            <a:endParaRPr lang="en-US" sz="600">
              <a:cs typeface="Arial"/>
            </a:endParaRPr>
          </a:p>
        </p:txBody>
      </p:sp>
      <p:sp>
        <p:nvSpPr>
          <p:cNvPr id="30" name="TextBox 29">
            <a:extLst>
              <a:ext uri="{FF2B5EF4-FFF2-40B4-BE49-F238E27FC236}">
                <a16:creationId xmlns:a16="http://schemas.microsoft.com/office/drawing/2014/main" id="{0304C9AA-5709-4F87-82EB-E5EFD3485F0B}"/>
              </a:ext>
            </a:extLst>
          </p:cNvPr>
          <p:cNvSpPr txBox="1"/>
          <p:nvPr/>
        </p:nvSpPr>
        <p:spPr>
          <a:xfrm>
            <a:off x="7815629" y="4503856"/>
            <a:ext cx="2104291"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ea typeface="+mn-lt"/>
                <a:cs typeface="+mn-lt"/>
              </a:rPr>
              <a:t>Enter the code to continue</a:t>
            </a:r>
            <a:endParaRPr lang="en-US"/>
          </a:p>
        </p:txBody>
      </p:sp>
      <p:sp>
        <p:nvSpPr>
          <p:cNvPr id="5" name="Rectangle 4">
            <a:extLst>
              <a:ext uri="{FF2B5EF4-FFF2-40B4-BE49-F238E27FC236}">
                <a16:creationId xmlns:a16="http://schemas.microsoft.com/office/drawing/2014/main" id="{C2E980CE-C7D0-4984-872A-78CBAD5A8554}"/>
              </a:ext>
            </a:extLst>
          </p:cNvPr>
          <p:cNvSpPr/>
          <p:nvPr/>
        </p:nvSpPr>
        <p:spPr>
          <a:xfrm>
            <a:off x="3774832" y="2842845"/>
            <a:ext cx="1699846" cy="111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32</a:t>
            </a:fld>
            <a:endParaRPr lang="en-GB" dirty="0"/>
          </a:p>
        </p:txBody>
      </p:sp>
    </p:spTree>
    <p:extLst>
      <p:ext uri="{BB962C8B-B14F-4D97-AF65-F5344CB8AC3E}">
        <p14:creationId xmlns:p14="http://schemas.microsoft.com/office/powerpoint/2010/main" val="2643174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a:extLst>
              <a:ext uri="{FF2B5EF4-FFF2-40B4-BE49-F238E27FC236}">
                <a16:creationId xmlns:a16="http://schemas.microsoft.com/office/drawing/2014/main" id="{3DADB615-9BF1-4AFE-8AD7-78CF8CE827B4}"/>
              </a:ext>
            </a:extLst>
          </p:cNvPr>
          <p:cNvSpPr>
            <a:spLocks noGrp="1"/>
          </p:cNvSpPr>
          <p:nvPr>
            <p:ph type="title"/>
          </p:nvPr>
        </p:nvSpPr>
        <p:spPr/>
        <p:txBody>
          <a:bodyPr/>
          <a:lstStyle/>
          <a:p>
            <a:r>
              <a:rPr lang="en-US" dirty="0">
                <a:cs typeface="Arial"/>
              </a:rPr>
              <a:t>4. Verify critical worker identity</a:t>
            </a:r>
            <a:endParaRPr lang="en-US" dirty="0"/>
          </a:p>
        </p:txBody>
      </p:sp>
      <p:pic>
        <p:nvPicPr>
          <p:cNvPr id="10" name="Picture 10" descr="A screenshot of a cell phone&#10;&#10;Description generated with very high confidence">
            <a:extLst>
              <a:ext uri="{FF2B5EF4-FFF2-40B4-BE49-F238E27FC236}">
                <a16:creationId xmlns:a16="http://schemas.microsoft.com/office/drawing/2014/main" id="{CA141C21-E205-4730-A057-E67B53FB8ED5}"/>
              </a:ext>
            </a:extLst>
          </p:cNvPr>
          <p:cNvPicPr>
            <a:picLocks noChangeAspect="1"/>
          </p:cNvPicPr>
          <p:nvPr/>
        </p:nvPicPr>
        <p:blipFill rotWithShape="1">
          <a:blip r:embed="rId2"/>
          <a:srcRect t="-70" r="243" b="28109"/>
          <a:stretch/>
        </p:blipFill>
        <p:spPr>
          <a:xfrm>
            <a:off x="365836" y="1119990"/>
            <a:ext cx="4532259" cy="3190957"/>
          </a:xfrm>
          <a:prstGeom prst="rect">
            <a:avLst/>
          </a:prstGeom>
          <a:ln>
            <a:solidFill>
              <a:schemeClr val="accent1"/>
            </a:solidFill>
          </a:ln>
        </p:spPr>
      </p:pic>
      <p:sp>
        <p:nvSpPr>
          <p:cNvPr id="15" name="Left-Right Arrow 11">
            <a:extLst>
              <a:ext uri="{FF2B5EF4-FFF2-40B4-BE49-F238E27FC236}">
                <a16:creationId xmlns:a16="http://schemas.microsoft.com/office/drawing/2014/main" id="{3230C07B-DFF9-48FC-B928-B0402EC78DCD}"/>
              </a:ext>
            </a:extLst>
          </p:cNvPr>
          <p:cNvSpPr/>
          <p:nvPr/>
        </p:nvSpPr>
        <p:spPr>
          <a:xfrm>
            <a:off x="362237" y="4451196"/>
            <a:ext cx="3023435" cy="798977"/>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cs typeface="Arial"/>
              </a:rPr>
              <a:t>Click continue to proceed to the TransUnion Service or to book a drive-through test</a:t>
            </a:r>
          </a:p>
        </p:txBody>
      </p:sp>
      <p:sp>
        <p:nvSpPr>
          <p:cNvPr id="5" name="Left-Right Arrow 11">
            <a:extLst>
              <a:ext uri="{FF2B5EF4-FFF2-40B4-BE49-F238E27FC236}">
                <a16:creationId xmlns:a16="http://schemas.microsoft.com/office/drawing/2014/main" id="{D573B54A-DA9B-4C32-B358-4CBD990D9128}"/>
              </a:ext>
            </a:extLst>
          </p:cNvPr>
          <p:cNvSpPr/>
          <p:nvPr/>
        </p:nvSpPr>
        <p:spPr>
          <a:xfrm>
            <a:off x="4956190" y="980915"/>
            <a:ext cx="3744466" cy="1619030"/>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If we are not able to confirm critical worker details, we will need to complete a short verification through the TransUnion Service.</a:t>
            </a:r>
          </a:p>
          <a:p>
            <a:pPr defTabSz="1219170"/>
            <a:endParaRPr lang="en-GB" sz="1200" b="1" dirty="0">
              <a:solidFill>
                <a:schemeClr val="tx1"/>
              </a:solidFill>
              <a:latin typeface="Arial"/>
              <a:cs typeface="Arial"/>
            </a:endParaRPr>
          </a:p>
          <a:p>
            <a:pPr defTabSz="1219170"/>
            <a:r>
              <a:rPr lang="en-GB" sz="1200" b="1" dirty="0">
                <a:solidFill>
                  <a:schemeClr val="tx1"/>
                </a:solidFill>
                <a:latin typeface="Arial"/>
                <a:cs typeface="Arial"/>
              </a:rPr>
              <a:t>Alternatively, the critical worker can choose to apply for a test at a drive-through centre if they do not wish to complete the identity verification check</a:t>
            </a:r>
          </a:p>
        </p:txBody>
      </p:sp>
      <p:sp>
        <p:nvSpPr>
          <p:cNvPr id="7" name="Oval 6">
            <a:extLst>
              <a:ext uri="{FF2B5EF4-FFF2-40B4-BE49-F238E27FC236}">
                <a16:creationId xmlns:a16="http://schemas.microsoft.com/office/drawing/2014/main" id="{1A47A714-D77F-4BB7-BE79-03F2F362E633}"/>
              </a:ext>
            </a:extLst>
          </p:cNvPr>
          <p:cNvSpPr/>
          <p:nvPr/>
        </p:nvSpPr>
        <p:spPr>
          <a:xfrm>
            <a:off x="231273" y="3042453"/>
            <a:ext cx="2820910" cy="92143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Right Arrow 11">
            <a:extLst>
              <a:ext uri="{FF2B5EF4-FFF2-40B4-BE49-F238E27FC236}">
                <a16:creationId xmlns:a16="http://schemas.microsoft.com/office/drawing/2014/main" id="{40BBC566-FA76-4F6D-B336-6204DA9C6830}"/>
              </a:ext>
            </a:extLst>
          </p:cNvPr>
          <p:cNvSpPr/>
          <p:nvPr/>
        </p:nvSpPr>
        <p:spPr>
          <a:xfrm>
            <a:off x="4236094" y="4635954"/>
            <a:ext cx="2945660" cy="110994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If we cannot verify critical worker details they will still be able to book a test by clicking next and returning to the drive-through test centre option</a:t>
            </a:r>
            <a:endParaRPr lang="en-US" dirty="0">
              <a:solidFill>
                <a:schemeClr val="tx1"/>
              </a:solidFill>
              <a:cs typeface="Arial" panose="020B0604020202020204"/>
            </a:endParaRPr>
          </a:p>
        </p:txBody>
      </p:sp>
      <p:sp>
        <p:nvSpPr>
          <p:cNvPr id="19" name="Oval 18">
            <a:extLst>
              <a:ext uri="{FF2B5EF4-FFF2-40B4-BE49-F238E27FC236}">
                <a16:creationId xmlns:a16="http://schemas.microsoft.com/office/drawing/2014/main" id="{B40E1756-93CE-4026-9744-E3267F137DAA}"/>
              </a:ext>
            </a:extLst>
          </p:cNvPr>
          <p:cNvSpPr/>
          <p:nvPr/>
        </p:nvSpPr>
        <p:spPr>
          <a:xfrm>
            <a:off x="338849" y="3947886"/>
            <a:ext cx="1108652" cy="26701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ED63D09-6513-4451-883C-75E119A869B8}"/>
              </a:ext>
            </a:extLst>
          </p:cNvPr>
          <p:cNvSpPr>
            <a:spLocks noChangeAspect="1"/>
          </p:cNvSpPr>
          <p:nvPr/>
        </p:nvSpPr>
        <p:spPr>
          <a:xfrm>
            <a:off x="61112" y="864072"/>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F</a:t>
            </a:r>
          </a:p>
        </p:txBody>
      </p:sp>
      <p:sp>
        <p:nvSpPr>
          <p:cNvPr id="2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33</a:t>
            </a:fld>
            <a:endParaRPr lang="en-GB" dirty="0"/>
          </a:p>
        </p:txBody>
      </p:sp>
      <p:pic>
        <p:nvPicPr>
          <p:cNvPr id="3074"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b="32939"/>
          <a:stretch/>
        </p:blipFill>
        <p:spPr bwMode="auto">
          <a:xfrm>
            <a:off x="7272342" y="2996326"/>
            <a:ext cx="4624823" cy="1935120"/>
          </a:xfrm>
          <a:prstGeom prst="rect">
            <a:avLst/>
          </a:prstGeom>
          <a:noFill/>
          <a:ln w="9525">
            <a:solidFill>
              <a:srgbClr val="01A188"/>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1458CF3C-75C3-4675-9BB4-D76C5F3EF018}"/>
              </a:ext>
            </a:extLst>
          </p:cNvPr>
          <p:cNvSpPr/>
          <p:nvPr/>
        </p:nvSpPr>
        <p:spPr>
          <a:xfrm>
            <a:off x="7210801" y="4635954"/>
            <a:ext cx="741707" cy="26701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5AE29B6-C151-4BDB-B797-BA98F1E9EB41}"/>
              </a:ext>
            </a:extLst>
          </p:cNvPr>
          <p:cNvSpPr>
            <a:spLocks noChangeAspect="1"/>
          </p:cNvSpPr>
          <p:nvPr/>
        </p:nvSpPr>
        <p:spPr>
          <a:xfrm>
            <a:off x="7000723" y="2637661"/>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cs typeface="Arial"/>
              </a:rPr>
              <a:t>G</a:t>
            </a:r>
          </a:p>
        </p:txBody>
      </p:sp>
      <p:sp>
        <p:nvSpPr>
          <p:cNvPr id="6" name="Rectangle 5"/>
          <p:cNvSpPr/>
          <p:nvPr/>
        </p:nvSpPr>
        <p:spPr>
          <a:xfrm>
            <a:off x="7342909" y="3347281"/>
            <a:ext cx="1828800" cy="20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9409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ousehold.png">
            <a:extLst>
              <a:ext uri="{FF2B5EF4-FFF2-40B4-BE49-F238E27FC236}">
                <a16:creationId xmlns:a16="http://schemas.microsoft.com/office/drawing/2014/main" id="{30A1BA8E-B47A-4FC9-99C2-88F3B70B6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062"/>
          <a:stretch/>
        </p:blipFill>
        <p:spPr bwMode="auto">
          <a:xfrm>
            <a:off x="458157" y="1652583"/>
            <a:ext cx="3181350" cy="4279108"/>
          </a:xfrm>
          <a:prstGeom prst="rect">
            <a:avLst/>
          </a:prstGeom>
          <a:noFill/>
          <a:ln w="9525">
            <a:solidFill>
              <a:srgbClr val="00A188"/>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5. Provide details for ordering home testing kit(s)</a:t>
            </a:r>
          </a:p>
        </p:txBody>
      </p:sp>
      <p:pic>
        <p:nvPicPr>
          <p:cNvPr id="7" name="Picture 7" descr="A screenshot of a cell phone&#10;&#10;Description generated with very high confidence">
            <a:extLst>
              <a:ext uri="{FF2B5EF4-FFF2-40B4-BE49-F238E27FC236}">
                <a16:creationId xmlns:a16="http://schemas.microsoft.com/office/drawing/2014/main" id="{A0232F9C-008B-4D63-A1B2-8F5D21A14646}"/>
              </a:ext>
            </a:extLst>
          </p:cNvPr>
          <p:cNvPicPr>
            <a:picLocks noGrp="1" noChangeAspect="1"/>
          </p:cNvPicPr>
          <p:nvPr>
            <p:ph idx="1"/>
          </p:nvPr>
        </p:nvPicPr>
        <p:blipFill rotWithShape="1">
          <a:blip r:embed="rId4"/>
          <a:srcRect b="26685"/>
          <a:stretch/>
        </p:blipFill>
        <p:spPr>
          <a:xfrm>
            <a:off x="7360954" y="1450446"/>
            <a:ext cx="3498359" cy="3190200"/>
          </a:xfrm>
          <a:prstGeom prst="rect">
            <a:avLst/>
          </a:prstGeom>
          <a:ln>
            <a:solidFill>
              <a:schemeClr val="accent1"/>
            </a:solidFill>
          </a:ln>
        </p:spPr>
      </p:pic>
      <p:sp>
        <p:nvSpPr>
          <p:cNvPr id="11" name="Oval 10">
            <a:extLst>
              <a:ext uri="{FF2B5EF4-FFF2-40B4-BE49-F238E27FC236}">
                <a16:creationId xmlns:a16="http://schemas.microsoft.com/office/drawing/2014/main" id="{E6F44181-9313-4D00-BC5C-1E83DC8CE9F4}"/>
              </a:ext>
            </a:extLst>
          </p:cNvPr>
          <p:cNvSpPr>
            <a:spLocks noChangeAspect="1"/>
          </p:cNvSpPr>
          <p:nvPr/>
        </p:nvSpPr>
        <p:spPr>
          <a:xfrm>
            <a:off x="144000" y="1313368"/>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H</a:t>
            </a:r>
            <a:endParaRPr lang="en-US"/>
          </a:p>
        </p:txBody>
      </p:sp>
      <p:sp>
        <p:nvSpPr>
          <p:cNvPr id="24" name="Oval 23">
            <a:extLst>
              <a:ext uri="{FF2B5EF4-FFF2-40B4-BE49-F238E27FC236}">
                <a16:creationId xmlns:a16="http://schemas.microsoft.com/office/drawing/2014/main" id="{16183AE1-829B-4419-A90E-B5AB8C100016}"/>
              </a:ext>
            </a:extLst>
          </p:cNvPr>
          <p:cNvSpPr>
            <a:spLocks noChangeAspect="1"/>
          </p:cNvSpPr>
          <p:nvPr/>
        </p:nvSpPr>
        <p:spPr>
          <a:xfrm>
            <a:off x="7077142" y="1285851"/>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I</a:t>
            </a:r>
          </a:p>
        </p:txBody>
      </p:sp>
      <p:sp>
        <p:nvSpPr>
          <p:cNvPr id="3" name="Left-Right Arrow 11">
            <a:extLst>
              <a:ext uri="{FF2B5EF4-FFF2-40B4-BE49-F238E27FC236}">
                <a16:creationId xmlns:a16="http://schemas.microsoft.com/office/drawing/2014/main" id="{9CAAFE71-8DC1-406F-9063-9CED6CB9AE7C}"/>
              </a:ext>
            </a:extLst>
          </p:cNvPr>
          <p:cNvSpPr/>
          <p:nvPr/>
        </p:nvSpPr>
        <p:spPr>
          <a:xfrm>
            <a:off x="3809062" y="1315769"/>
            <a:ext cx="2997482" cy="893828"/>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A essential worker can request up to 5 test kits for members of their household who are displaying symptoms of coronavirus</a:t>
            </a:r>
            <a:endParaRPr lang="en-US" dirty="0">
              <a:solidFill>
                <a:schemeClr val="tx1"/>
              </a:solidFill>
            </a:endParaRPr>
          </a:p>
        </p:txBody>
      </p:sp>
      <p:sp>
        <p:nvSpPr>
          <p:cNvPr id="10" name="Left-Right Arrow 11">
            <a:extLst>
              <a:ext uri="{FF2B5EF4-FFF2-40B4-BE49-F238E27FC236}">
                <a16:creationId xmlns:a16="http://schemas.microsoft.com/office/drawing/2014/main" id="{FD52D10A-CE18-4F4A-935D-98B590177917}"/>
              </a:ext>
            </a:extLst>
          </p:cNvPr>
          <p:cNvSpPr/>
          <p:nvPr/>
        </p:nvSpPr>
        <p:spPr>
          <a:xfrm>
            <a:off x="3837636" y="2284954"/>
            <a:ext cx="2968907" cy="802023"/>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latin typeface="Arial"/>
                <a:cs typeface="Arial"/>
              </a:rPr>
              <a:t>Note the age-related guidance relating to test administration</a:t>
            </a:r>
            <a:endParaRPr lang="en-GB" sz="1200" b="1" err="1">
              <a:solidFill>
                <a:schemeClr val="tx1"/>
              </a:solidFill>
              <a:cs typeface="Arial"/>
            </a:endParaRPr>
          </a:p>
        </p:txBody>
      </p:sp>
      <p:sp>
        <p:nvSpPr>
          <p:cNvPr id="12" name="Left-Right Arrow 11">
            <a:extLst>
              <a:ext uri="{FF2B5EF4-FFF2-40B4-BE49-F238E27FC236}">
                <a16:creationId xmlns:a16="http://schemas.microsoft.com/office/drawing/2014/main" id="{81DE8653-6721-4B92-AFAA-C7D23354487D}"/>
              </a:ext>
            </a:extLst>
          </p:cNvPr>
          <p:cNvSpPr/>
          <p:nvPr/>
        </p:nvSpPr>
        <p:spPr>
          <a:xfrm>
            <a:off x="3809062" y="3158889"/>
            <a:ext cx="2997482" cy="974486"/>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cs typeface="Arial"/>
              </a:rPr>
              <a:t>Add additional names by clicking the 'add person' button. When all individual's details have been included click continue to view the order summary</a:t>
            </a:r>
          </a:p>
        </p:txBody>
      </p:sp>
      <p:sp>
        <p:nvSpPr>
          <p:cNvPr id="5" name="Oval 4">
            <a:extLst>
              <a:ext uri="{FF2B5EF4-FFF2-40B4-BE49-F238E27FC236}">
                <a16:creationId xmlns:a16="http://schemas.microsoft.com/office/drawing/2014/main" id="{8A2522C5-7669-41CE-AD0C-63642137481E}"/>
              </a:ext>
            </a:extLst>
          </p:cNvPr>
          <p:cNvSpPr/>
          <p:nvPr/>
        </p:nvSpPr>
        <p:spPr>
          <a:xfrm>
            <a:off x="417640" y="2352405"/>
            <a:ext cx="1968918" cy="16277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396AC97-2729-44FB-8BAC-14241688BEF4}"/>
              </a:ext>
            </a:extLst>
          </p:cNvPr>
          <p:cNvSpPr/>
          <p:nvPr/>
        </p:nvSpPr>
        <p:spPr>
          <a:xfrm>
            <a:off x="360000" y="2700811"/>
            <a:ext cx="2443755" cy="11869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DB0CA4A-83A4-45E0-A442-3F94D92C9840}"/>
              </a:ext>
            </a:extLst>
          </p:cNvPr>
          <p:cNvSpPr/>
          <p:nvPr/>
        </p:nvSpPr>
        <p:spPr>
          <a:xfrm>
            <a:off x="280578" y="5309726"/>
            <a:ext cx="1154166" cy="40148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eft-Right Arrow 11">
            <a:extLst>
              <a:ext uri="{FF2B5EF4-FFF2-40B4-BE49-F238E27FC236}">
                <a16:creationId xmlns:a16="http://schemas.microsoft.com/office/drawing/2014/main" id="{088472F7-731B-42B7-B30D-076805D83B3C}"/>
              </a:ext>
            </a:extLst>
          </p:cNvPr>
          <p:cNvSpPr/>
          <p:nvPr/>
        </p:nvSpPr>
        <p:spPr>
          <a:xfrm>
            <a:off x="3808328" y="4198412"/>
            <a:ext cx="2998214" cy="141000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cs typeface="Arial"/>
              </a:rPr>
              <a:t>Review the Order Summary, ensuring the details are correct.</a:t>
            </a:r>
          </a:p>
          <a:p>
            <a:pPr defTabSz="1219170"/>
            <a:endParaRPr lang="en-GB" sz="1200" b="1" dirty="0">
              <a:solidFill>
                <a:schemeClr val="tx1"/>
              </a:solidFill>
              <a:cs typeface="Arial"/>
            </a:endParaRPr>
          </a:p>
          <a:p>
            <a:pPr defTabSz="1219170"/>
            <a:r>
              <a:rPr lang="en-GB" sz="1200" b="1" dirty="0">
                <a:solidFill>
                  <a:schemeClr val="tx1"/>
                </a:solidFill>
                <a:cs typeface="Arial"/>
              </a:rPr>
              <a:t>Read and confirm your understanding of the Terms and Conditions by clicking here</a:t>
            </a:r>
          </a:p>
        </p:txBody>
      </p:sp>
      <p:sp>
        <p:nvSpPr>
          <p:cNvPr id="22" name="Oval 21">
            <a:extLst>
              <a:ext uri="{FF2B5EF4-FFF2-40B4-BE49-F238E27FC236}">
                <a16:creationId xmlns:a16="http://schemas.microsoft.com/office/drawing/2014/main" id="{210046BB-8B4F-4A47-92BA-21472A0F8AE4}"/>
              </a:ext>
            </a:extLst>
          </p:cNvPr>
          <p:cNvSpPr/>
          <p:nvPr/>
        </p:nvSpPr>
        <p:spPr>
          <a:xfrm>
            <a:off x="7328268" y="3933772"/>
            <a:ext cx="472731" cy="16639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Right Arrow 11">
            <a:extLst>
              <a:ext uri="{FF2B5EF4-FFF2-40B4-BE49-F238E27FC236}">
                <a16:creationId xmlns:a16="http://schemas.microsoft.com/office/drawing/2014/main" id="{B8F31912-0AE7-46C3-B06D-AADA24D58A4D}"/>
              </a:ext>
            </a:extLst>
          </p:cNvPr>
          <p:cNvSpPr/>
          <p:nvPr/>
        </p:nvSpPr>
        <p:spPr>
          <a:xfrm>
            <a:off x="9210670" y="5008675"/>
            <a:ext cx="1704313" cy="793917"/>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cs typeface="Arial"/>
              </a:rPr>
              <a:t>Place the order by clicking here</a:t>
            </a:r>
            <a:endParaRPr lang="en-US">
              <a:solidFill>
                <a:schemeClr val="tx1"/>
              </a:solidFill>
            </a:endParaRPr>
          </a:p>
        </p:txBody>
      </p:sp>
      <p:sp>
        <p:nvSpPr>
          <p:cNvPr id="25" name="Oval 24">
            <a:extLst>
              <a:ext uri="{FF2B5EF4-FFF2-40B4-BE49-F238E27FC236}">
                <a16:creationId xmlns:a16="http://schemas.microsoft.com/office/drawing/2014/main" id="{E3DCB2CF-C3FA-4A23-B7A2-9D533070FA08}"/>
              </a:ext>
            </a:extLst>
          </p:cNvPr>
          <p:cNvSpPr/>
          <p:nvPr/>
        </p:nvSpPr>
        <p:spPr>
          <a:xfrm>
            <a:off x="7449863" y="4201282"/>
            <a:ext cx="667284" cy="30420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9582DC2-ADC1-4CAB-9B22-465B2F33F203}"/>
              </a:ext>
            </a:extLst>
          </p:cNvPr>
          <p:cNvSpPr/>
          <p:nvPr/>
        </p:nvSpPr>
        <p:spPr>
          <a:xfrm>
            <a:off x="8118231" y="2080845"/>
            <a:ext cx="574431" cy="8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solidFill>
                  <a:srgbClr val="000000"/>
                </a:solidFill>
                <a:cs typeface="Arial"/>
              </a:rPr>
              <a:t>Bob Smith</a:t>
            </a:r>
          </a:p>
        </p:txBody>
      </p:sp>
      <p:sp>
        <p:nvSpPr>
          <p:cNvPr id="27" name="Rectangle 26">
            <a:extLst>
              <a:ext uri="{FF2B5EF4-FFF2-40B4-BE49-F238E27FC236}">
                <a16:creationId xmlns:a16="http://schemas.microsoft.com/office/drawing/2014/main" id="{351D8F83-B2CC-4CE0-B640-903A7C1344DD}"/>
              </a:ext>
            </a:extLst>
          </p:cNvPr>
          <p:cNvSpPr/>
          <p:nvPr/>
        </p:nvSpPr>
        <p:spPr>
          <a:xfrm>
            <a:off x="8053754" y="2215660"/>
            <a:ext cx="1471244" cy="93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solidFill>
                  <a:srgbClr val="000000"/>
                </a:solidFill>
                <a:cs typeface="Arial"/>
              </a:rPr>
              <a:t>Bsmithlonglonglong@email.co.uk</a:t>
            </a:r>
          </a:p>
        </p:txBody>
      </p:sp>
      <p:sp>
        <p:nvSpPr>
          <p:cNvPr id="28" name="Rectangle 27">
            <a:extLst>
              <a:ext uri="{FF2B5EF4-FFF2-40B4-BE49-F238E27FC236}">
                <a16:creationId xmlns:a16="http://schemas.microsoft.com/office/drawing/2014/main" id="{EA574D7A-5802-4950-8FE5-2A6D3A112EF3}"/>
              </a:ext>
            </a:extLst>
          </p:cNvPr>
          <p:cNvSpPr/>
          <p:nvPr/>
        </p:nvSpPr>
        <p:spPr>
          <a:xfrm>
            <a:off x="8042030" y="2356337"/>
            <a:ext cx="885091" cy="8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solidFill>
                  <a:srgbClr val="000000"/>
                </a:solidFill>
                <a:cs typeface="Arial"/>
              </a:rPr>
              <a:t>07771 900 900</a:t>
            </a:r>
            <a:endParaRPr lang="en-US"/>
          </a:p>
        </p:txBody>
      </p:sp>
      <p:sp>
        <p:nvSpPr>
          <p:cNvPr id="29" name="Rectangle 28">
            <a:extLst>
              <a:ext uri="{FF2B5EF4-FFF2-40B4-BE49-F238E27FC236}">
                <a16:creationId xmlns:a16="http://schemas.microsoft.com/office/drawing/2014/main" id="{E3075116-8FB7-4518-884E-35A578B02B5A}"/>
              </a:ext>
            </a:extLst>
          </p:cNvPr>
          <p:cNvSpPr/>
          <p:nvPr/>
        </p:nvSpPr>
        <p:spPr>
          <a:xfrm>
            <a:off x="8118230" y="2514598"/>
            <a:ext cx="1459521" cy="328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rgbClr val="000000"/>
              </a:solidFill>
              <a:cs typeface="Arial"/>
            </a:endParaRPr>
          </a:p>
        </p:txBody>
      </p:sp>
      <p:sp>
        <p:nvSpPr>
          <p:cNvPr id="3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34</a:t>
            </a:fld>
            <a:endParaRPr lang="en-GB" dirty="0"/>
          </a:p>
        </p:txBody>
      </p:sp>
    </p:spTree>
    <p:extLst>
      <p:ext uri="{BB962C8B-B14F-4D97-AF65-F5344CB8AC3E}">
        <p14:creationId xmlns:p14="http://schemas.microsoft.com/office/powerpoint/2010/main" val="164374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6. Receive order confirmation details</a:t>
            </a:r>
          </a:p>
        </p:txBody>
      </p:sp>
      <p:pic>
        <p:nvPicPr>
          <p:cNvPr id="7" name="Picture 7" descr="A screenshot of a cell phone&#10;&#10;Description generated with very high confidence">
            <a:extLst>
              <a:ext uri="{FF2B5EF4-FFF2-40B4-BE49-F238E27FC236}">
                <a16:creationId xmlns:a16="http://schemas.microsoft.com/office/drawing/2014/main" id="{C9E9797F-CBF9-4152-8E72-A50BC40CB06D}"/>
              </a:ext>
            </a:extLst>
          </p:cNvPr>
          <p:cNvPicPr>
            <a:picLocks noGrp="1" noChangeAspect="1"/>
          </p:cNvPicPr>
          <p:nvPr>
            <p:ph idx="1"/>
          </p:nvPr>
        </p:nvPicPr>
        <p:blipFill rotWithShape="1">
          <a:blip r:embed="rId2"/>
          <a:srcRect t="237" r="21265" b="55424"/>
          <a:stretch/>
        </p:blipFill>
        <p:spPr>
          <a:xfrm>
            <a:off x="597517" y="1209426"/>
            <a:ext cx="3561308" cy="4456378"/>
          </a:xfrm>
          <a:prstGeom prst="rect">
            <a:avLst/>
          </a:prstGeom>
          <a:ln>
            <a:solidFill>
              <a:schemeClr val="accent1"/>
            </a:solidFill>
          </a:ln>
        </p:spPr>
      </p:pic>
      <p:sp>
        <p:nvSpPr>
          <p:cNvPr id="9" name="Oval 8">
            <a:extLst>
              <a:ext uri="{FF2B5EF4-FFF2-40B4-BE49-F238E27FC236}">
                <a16:creationId xmlns:a16="http://schemas.microsoft.com/office/drawing/2014/main" id="{F72E34E7-C396-487C-9889-EB8EBE7C72C1}"/>
              </a:ext>
            </a:extLst>
          </p:cNvPr>
          <p:cNvSpPr>
            <a:spLocks noChangeAspect="1"/>
          </p:cNvSpPr>
          <p:nvPr/>
        </p:nvSpPr>
        <p:spPr>
          <a:xfrm>
            <a:off x="322125" y="992612"/>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J</a:t>
            </a:r>
          </a:p>
        </p:txBody>
      </p:sp>
      <p:sp>
        <p:nvSpPr>
          <p:cNvPr id="3" name="Left-Right Arrow 11">
            <a:extLst>
              <a:ext uri="{FF2B5EF4-FFF2-40B4-BE49-F238E27FC236}">
                <a16:creationId xmlns:a16="http://schemas.microsoft.com/office/drawing/2014/main" id="{D74F5441-BFE9-42A3-A4BD-5A89602118E0}"/>
              </a:ext>
            </a:extLst>
          </p:cNvPr>
          <p:cNvSpPr/>
          <p:nvPr/>
        </p:nvSpPr>
        <p:spPr>
          <a:xfrm>
            <a:off x="5345672" y="1458083"/>
            <a:ext cx="3912614" cy="1744483"/>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The essential worker will be presented with a confirmation of their order</a:t>
            </a:r>
            <a:endParaRPr lang="en-US" dirty="0">
              <a:solidFill>
                <a:schemeClr val="tx1"/>
              </a:solidFill>
              <a:latin typeface="Arial"/>
              <a:cs typeface="Arial"/>
            </a:endParaRPr>
          </a:p>
          <a:p>
            <a:pPr defTabSz="1219170"/>
            <a:endParaRPr lang="en-GB" sz="1200" b="1" dirty="0">
              <a:solidFill>
                <a:schemeClr val="tx1"/>
              </a:solidFill>
              <a:latin typeface="Arial"/>
              <a:cs typeface="Arial"/>
            </a:endParaRPr>
          </a:p>
          <a:p>
            <a:pPr defTabSz="1219170"/>
            <a:r>
              <a:rPr lang="en-GB" sz="1200" b="1" dirty="0">
                <a:solidFill>
                  <a:schemeClr val="tx1"/>
                </a:solidFill>
                <a:latin typeface="Arial"/>
                <a:cs typeface="Arial"/>
              </a:rPr>
              <a:t>Once completed, we will send a confirmation email including details on next steps</a:t>
            </a:r>
          </a:p>
          <a:p>
            <a:pPr defTabSz="1219170"/>
            <a:endParaRPr lang="en-GB" sz="1200" b="1" dirty="0">
              <a:solidFill>
                <a:schemeClr val="tx1"/>
              </a:solidFill>
              <a:cs typeface="Arial"/>
            </a:endParaRPr>
          </a:p>
          <a:p>
            <a:pPr defTabSz="1219170"/>
            <a:r>
              <a:rPr lang="en-GB" sz="1200" b="1" dirty="0">
                <a:solidFill>
                  <a:schemeClr val="tx1"/>
                </a:solidFill>
                <a:cs typeface="Arial"/>
              </a:rPr>
              <a:t>We will also send a separate e-mail containing tracking information for the order</a:t>
            </a:r>
          </a:p>
        </p:txBody>
      </p:sp>
      <p:pic>
        <p:nvPicPr>
          <p:cNvPr id="4" name="Picture 7" descr="A screenshot of a cell phone&#10;&#10;Description generated with very high confidence">
            <a:extLst>
              <a:ext uri="{FF2B5EF4-FFF2-40B4-BE49-F238E27FC236}">
                <a16:creationId xmlns:a16="http://schemas.microsoft.com/office/drawing/2014/main" id="{19E77553-7F1A-4AF3-8385-5B7D7936B913}"/>
              </a:ext>
            </a:extLst>
          </p:cNvPr>
          <p:cNvPicPr>
            <a:picLocks noChangeAspect="1"/>
          </p:cNvPicPr>
          <p:nvPr/>
        </p:nvPicPr>
        <p:blipFill rotWithShape="1">
          <a:blip r:embed="rId2"/>
          <a:srcRect t="44972" r="21265" b="34521"/>
          <a:stretch/>
        </p:blipFill>
        <p:spPr>
          <a:xfrm>
            <a:off x="8463701" y="4134334"/>
            <a:ext cx="3080662" cy="1782660"/>
          </a:xfrm>
          <a:prstGeom prst="rect">
            <a:avLst/>
          </a:prstGeom>
          <a:ln>
            <a:solidFill>
              <a:schemeClr val="accent1"/>
            </a:solidFill>
          </a:ln>
        </p:spPr>
      </p:pic>
      <p:sp>
        <p:nvSpPr>
          <p:cNvPr id="10" name="Left-Right Arrow 11">
            <a:extLst>
              <a:ext uri="{FF2B5EF4-FFF2-40B4-BE49-F238E27FC236}">
                <a16:creationId xmlns:a16="http://schemas.microsoft.com/office/drawing/2014/main" id="{C813925B-B6E5-4908-8046-8A63A7D8F305}"/>
              </a:ext>
            </a:extLst>
          </p:cNvPr>
          <p:cNvSpPr/>
          <p:nvPr/>
        </p:nvSpPr>
        <p:spPr>
          <a:xfrm>
            <a:off x="4536779" y="4289205"/>
            <a:ext cx="2974768" cy="1480714"/>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a:solidFill>
                  <a:schemeClr val="tx1"/>
                </a:solidFill>
                <a:latin typeface="Arial"/>
                <a:cs typeface="Arial"/>
              </a:rPr>
              <a:t>Please take note of the instructions on the confirmation page.</a:t>
            </a:r>
          </a:p>
          <a:p>
            <a:pPr defTabSz="1219170"/>
            <a:endParaRPr lang="en-GB" sz="1200" b="1">
              <a:solidFill>
                <a:schemeClr val="tx1"/>
              </a:solidFill>
              <a:cs typeface="Arial"/>
            </a:endParaRPr>
          </a:p>
          <a:p>
            <a:pPr defTabSz="1219170"/>
            <a:r>
              <a:rPr lang="en-GB" sz="1200" b="1">
                <a:solidFill>
                  <a:schemeClr val="tx1"/>
                </a:solidFill>
                <a:cs typeface="Arial"/>
              </a:rPr>
              <a:t>It is important to read carefully the detailed instructions included in the home test kit(s) when it arrives</a:t>
            </a:r>
          </a:p>
        </p:txBody>
      </p:sp>
      <p:cxnSp>
        <p:nvCxnSpPr>
          <p:cNvPr id="13" name="Straight Arrow Connector 12">
            <a:extLst>
              <a:ext uri="{FF2B5EF4-FFF2-40B4-BE49-F238E27FC236}">
                <a16:creationId xmlns:a16="http://schemas.microsoft.com/office/drawing/2014/main" id="{CA15D34F-C818-40D1-9A13-2ED871902B49}"/>
              </a:ext>
            </a:extLst>
          </p:cNvPr>
          <p:cNvCxnSpPr>
            <a:cxnSpLocks/>
          </p:cNvCxnSpPr>
          <p:nvPr/>
        </p:nvCxnSpPr>
        <p:spPr>
          <a:xfrm flipH="1">
            <a:off x="3540749" y="1770359"/>
            <a:ext cx="1793417" cy="46027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B6DC582-F193-4F4B-A5D5-5A6665003F48}"/>
              </a:ext>
            </a:extLst>
          </p:cNvPr>
          <p:cNvCxnSpPr>
            <a:cxnSpLocks/>
          </p:cNvCxnSpPr>
          <p:nvPr/>
        </p:nvCxnSpPr>
        <p:spPr>
          <a:xfrm flipV="1">
            <a:off x="7514659" y="4452154"/>
            <a:ext cx="938058" cy="10829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72C2A7-6266-4C55-B288-A57E2C620F86}"/>
              </a:ext>
            </a:extLst>
          </p:cNvPr>
          <p:cNvSpPr>
            <a:spLocks noChangeAspect="1"/>
          </p:cNvSpPr>
          <p:nvPr/>
        </p:nvSpPr>
        <p:spPr>
          <a:xfrm>
            <a:off x="8248389" y="3853042"/>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cs typeface="Arial"/>
              </a:rPr>
              <a:t>K</a:t>
            </a:r>
          </a:p>
        </p:txBody>
      </p:sp>
      <p:sp>
        <p:nvSpPr>
          <p:cNvPr id="11"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35</a:t>
            </a:fld>
            <a:endParaRPr lang="en-GB" dirty="0"/>
          </a:p>
        </p:txBody>
      </p:sp>
    </p:spTree>
    <p:extLst>
      <p:ext uri="{BB962C8B-B14F-4D97-AF65-F5344CB8AC3E}">
        <p14:creationId xmlns:p14="http://schemas.microsoft.com/office/powerpoint/2010/main" val="424240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Lst>
          </p:cNvPr>
          <p:cNvSpPr>
            <a:spLocks noGrp="1"/>
          </p:cNvSpPr>
          <p:nvPr>
            <p:ph type="title"/>
          </p:nvPr>
        </p:nvSpPr>
        <p:spPr/>
        <p:txBody>
          <a:bodyPr/>
          <a:lstStyle/>
          <a:p>
            <a:r>
              <a:rPr lang="en-GB" dirty="0"/>
              <a:t>Frequently asked questions</a:t>
            </a:r>
          </a:p>
        </p:txBody>
      </p:sp>
    </p:spTree>
    <p:extLst>
      <p:ext uri="{BB962C8B-B14F-4D97-AF65-F5344CB8AC3E}">
        <p14:creationId xmlns:p14="http://schemas.microsoft.com/office/powerpoint/2010/main" val="2707381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Frequently asked questions (FAQs)</a:t>
            </a:r>
          </a:p>
        </p:txBody>
      </p:sp>
      <p:sp>
        <p:nvSpPr>
          <p:cNvPr id="3" name="Content Placeholder 2"/>
          <p:cNvSpPr>
            <a:spLocks noGrp="1"/>
          </p:cNvSpPr>
          <p:nvPr>
            <p:ph sz="half" idx="1"/>
          </p:nvPr>
        </p:nvSpPr>
        <p:spPr/>
        <p:txBody>
          <a:bodyPr/>
          <a:lstStyle/>
          <a:p>
            <a:pPr>
              <a:lnSpc>
                <a:spcPct val="106000"/>
              </a:lnSpc>
              <a:defRPr/>
            </a:pPr>
            <a:r>
              <a:rPr lang="en-US" dirty="0">
                <a:solidFill>
                  <a:srgbClr val="000000"/>
                </a:solidFill>
                <a:latin typeface="Arial" panose="020B0604020202020204" pitchFamily="34" charset="0"/>
                <a:ea typeface="Open Sans" panose="020B0606030504020204" pitchFamily="34" charset="0"/>
                <a:cs typeface="Arial" panose="020B0604020202020204" pitchFamily="34" charset="0"/>
              </a:rPr>
              <a:t>Eligibility for testing</a:t>
            </a:r>
            <a:endPar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0CA646C-AA7C-4E22-8176-E9042A98D376}"/>
              </a:ext>
            </a:extLst>
          </p:cNvPr>
          <p:cNvCxnSpPr/>
          <p:nvPr/>
        </p:nvCxnSpPr>
        <p:spPr>
          <a:xfrm flipV="1">
            <a:off x="360000" y="1976582"/>
            <a:ext cx="11444072" cy="5438"/>
          </a:xfrm>
          <a:prstGeom prst="line">
            <a:avLst/>
          </a:prstGeom>
          <a:ln w="38100">
            <a:solidFill>
              <a:srgbClr val="046A3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CA646C-AA7C-4E22-8176-E9042A98D376}"/>
              </a:ext>
            </a:extLst>
          </p:cNvPr>
          <p:cNvCxnSpPr/>
          <p:nvPr/>
        </p:nvCxnSpPr>
        <p:spPr>
          <a:xfrm flipV="1">
            <a:off x="360000" y="5246254"/>
            <a:ext cx="11444072" cy="36947"/>
          </a:xfrm>
          <a:prstGeom prst="line">
            <a:avLst/>
          </a:prstGeom>
          <a:ln w="38100">
            <a:solidFill>
              <a:srgbClr val="046A38"/>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0000" y="5454943"/>
            <a:ext cx="6991352" cy="461665"/>
          </a:xfrm>
          <a:prstGeom prst="rect">
            <a:avLst/>
          </a:prstGeom>
          <a:noFill/>
        </p:spPr>
        <p:txBody>
          <a:bodyPr wrap="square" rtlCol="0">
            <a:spAutoFit/>
          </a:bodyPr>
          <a:lstStyle/>
          <a:p>
            <a:r>
              <a:rPr lang="en-GB" sz="1200" dirty="0"/>
              <a:t>For further guidance and advice, please visit: </a:t>
            </a:r>
            <a:r>
              <a:rPr lang="en-GB" sz="1200" dirty="0">
                <a:hlinkClick r:id="rId2"/>
              </a:rPr>
              <a:t>www.gov.uk/coronavirus-get-tested</a:t>
            </a:r>
            <a:endParaRPr lang="en-GB" sz="1200" dirty="0"/>
          </a:p>
          <a:p>
            <a:r>
              <a:rPr lang="en-GB" sz="1200" dirty="0"/>
              <a:t>Coronavirus Testing Helpdesk: 0300 303 2713</a:t>
            </a:r>
          </a:p>
        </p:txBody>
      </p:sp>
      <p:sp>
        <p:nvSpPr>
          <p:cNvPr id="9" name="object 4"/>
          <p:cNvSpPr txBox="1"/>
          <p:nvPr/>
        </p:nvSpPr>
        <p:spPr>
          <a:xfrm>
            <a:off x="360000" y="2160000"/>
            <a:ext cx="11352539" cy="2585323"/>
          </a:xfrm>
          <a:prstGeom prst="rect">
            <a:avLst/>
          </a:prstGeom>
        </p:spPr>
        <p:txBody>
          <a:bodyPr vert="horz" wrap="square" lIns="0" tIns="0" rIns="0" bIns="0" rtlCol="0">
            <a:spAutoFit/>
          </a:bodyPr>
          <a:lstStyle/>
          <a:p>
            <a:r>
              <a:rPr lang="en-GB" sz="1400" spc="-30" dirty="0">
                <a:solidFill>
                  <a:srgbClr val="000000"/>
                </a:solidFill>
                <a:latin typeface="Arial" panose="020B0604020202020204" pitchFamily="34" charset="0"/>
                <a:ea typeface="Open Sans" charset="0"/>
                <a:cs typeface="Arial" panose="020B0604020202020204" pitchFamily="34" charset="0"/>
              </a:rPr>
              <a:t>To meet the testing criteria you must either be:  </a:t>
            </a:r>
          </a:p>
          <a:p>
            <a:endParaRPr lang="en-GB" sz="1400" spc="-30" dirty="0">
              <a:solidFill>
                <a:srgbClr val="000000"/>
              </a:solidFill>
              <a:latin typeface="Arial" panose="020B0604020202020204" pitchFamily="34" charset="0"/>
              <a:ea typeface="Open Sans" charset="0"/>
              <a:cs typeface="Arial" panose="020B0604020202020204" pitchFamily="34" charset="0"/>
            </a:endParaRPr>
          </a:p>
          <a:p>
            <a:pPr marL="285750" indent="-285750">
              <a:buFont typeface="Arial" panose="020B0604020202020204" pitchFamily="34" charset="0"/>
              <a:buChar char="•"/>
            </a:pPr>
            <a:r>
              <a:rPr lang="en-GB" sz="1400" spc="-30" dirty="0">
                <a:solidFill>
                  <a:srgbClr val="000000"/>
                </a:solidFill>
                <a:latin typeface="Arial" panose="020B0604020202020204" pitchFamily="34" charset="0"/>
                <a:ea typeface="Open Sans" charset="0"/>
                <a:cs typeface="Arial" panose="020B0604020202020204" pitchFamily="34" charset="0"/>
              </a:rPr>
              <a:t>An individual (adult or child) </a:t>
            </a:r>
            <a:r>
              <a:rPr lang="en-GB" sz="1400" spc="-30" dirty="0">
                <a:solidFill>
                  <a:srgbClr val="000000"/>
                </a:solidFill>
                <a:latin typeface="Arial" panose="020B0604020202020204" pitchFamily="34" charset="0"/>
                <a:cs typeface="Arial" panose="020B0604020202020204" pitchFamily="34" charset="0"/>
              </a:rPr>
              <a:t>with coronavirus symptoms </a:t>
            </a:r>
            <a:r>
              <a:rPr lang="en-GB" sz="1400" spc="-30" dirty="0">
                <a:solidFill>
                  <a:srgbClr val="000000"/>
                </a:solidFill>
                <a:latin typeface="Arial" panose="020B0604020202020204" pitchFamily="34" charset="0"/>
                <a:ea typeface="Open Sans" charset="0"/>
                <a:cs typeface="Arial" panose="020B0604020202020204" pitchFamily="34" charset="0"/>
              </a:rPr>
              <a:t>living in the same household as a essential worker</a:t>
            </a:r>
          </a:p>
          <a:p>
            <a:r>
              <a:rPr lang="en-GB" sz="1400" spc="-30" dirty="0">
                <a:solidFill>
                  <a:srgbClr val="000000"/>
                </a:solidFill>
                <a:latin typeface="Arial" panose="020B0604020202020204" pitchFamily="34" charset="0"/>
                <a:ea typeface="Open Sans" charset="0"/>
                <a:cs typeface="Arial" panose="020B0604020202020204" pitchFamily="34" charset="0"/>
              </a:rPr>
              <a:t>     </a:t>
            </a:r>
          </a:p>
          <a:p>
            <a:r>
              <a:rPr lang="en-GB" sz="1400" spc="-30" dirty="0">
                <a:solidFill>
                  <a:srgbClr val="000000"/>
                </a:solidFill>
                <a:latin typeface="Arial" panose="020B0604020202020204" pitchFamily="34" charset="0"/>
                <a:ea typeface="Open Sans" charset="0"/>
                <a:cs typeface="Arial" panose="020B0604020202020204" pitchFamily="34" charset="0"/>
              </a:rPr>
              <a:t>OR</a:t>
            </a:r>
          </a:p>
          <a:p>
            <a:endParaRPr lang="en-GB" sz="1400" spc="-30" dirty="0">
              <a:solidFill>
                <a:srgbClr val="000000"/>
              </a:solidFill>
              <a:latin typeface="Arial" panose="020B0604020202020204" pitchFamily="34" charset="0"/>
              <a:ea typeface="Open Sans" charset="0"/>
              <a:cs typeface="Arial" panose="020B0604020202020204" pitchFamily="34" charset="0"/>
            </a:endParaRPr>
          </a:p>
          <a:p>
            <a:pPr marL="285750" indent="-285750">
              <a:buFont typeface="Arial" panose="020B0604020202020204" pitchFamily="34" charset="0"/>
              <a:buChar char="•"/>
            </a:pPr>
            <a:r>
              <a:rPr lang="en-GB" sz="1400" spc="-30" dirty="0">
                <a:solidFill>
                  <a:srgbClr val="000000"/>
                </a:solidFill>
                <a:latin typeface="Arial" panose="020B0604020202020204" pitchFamily="34" charset="0"/>
                <a:ea typeface="Open Sans" charset="0"/>
                <a:cs typeface="Arial" panose="020B0604020202020204" pitchFamily="34" charset="0"/>
              </a:rPr>
              <a:t>An essential worker, </a:t>
            </a:r>
            <a:r>
              <a:rPr lang="en-GB" sz="1400" spc="-30" dirty="0">
                <a:solidFill>
                  <a:srgbClr val="000000"/>
                </a:solidFill>
                <a:latin typeface="Arial" panose="020B0604020202020204" pitchFamily="34" charset="0"/>
                <a:cs typeface="Arial" panose="020B0604020202020204" pitchFamily="34" charset="0"/>
              </a:rPr>
              <a:t>with coronavirus symptoms</a:t>
            </a:r>
            <a:r>
              <a:rPr lang="en-GB" sz="1400" spc="-30" dirty="0">
                <a:solidFill>
                  <a:srgbClr val="000000"/>
                </a:solidFill>
                <a:latin typeface="Arial" panose="020B0604020202020204" pitchFamily="34" charset="0"/>
                <a:ea typeface="Open Sans" charset="0"/>
                <a:cs typeface="Arial" panose="020B0604020202020204" pitchFamily="34" charset="0"/>
              </a:rPr>
              <a:t>.  </a:t>
            </a:r>
          </a:p>
          <a:p>
            <a:pPr marL="285750" indent="-285750">
              <a:buFont typeface="Arial" panose="020B0604020202020204" pitchFamily="34" charset="0"/>
              <a:buChar char="•"/>
            </a:pPr>
            <a:endParaRPr lang="en-GB" sz="1400" spc="-30" dirty="0">
              <a:solidFill>
                <a:srgbClr val="000000"/>
              </a:solidFill>
              <a:latin typeface="Arial" panose="020B0604020202020204" pitchFamily="34" charset="0"/>
              <a:ea typeface="Open Sans" charset="0"/>
              <a:cs typeface="Arial" panose="020B0604020202020204" pitchFamily="34" charset="0"/>
            </a:endParaRPr>
          </a:p>
          <a:p>
            <a:r>
              <a:rPr lang="en-GB" sz="1400" spc="-30" dirty="0">
                <a:solidFill>
                  <a:srgbClr val="000000"/>
                </a:solidFill>
                <a:latin typeface="Arial" panose="020B0604020202020204" pitchFamily="34" charset="0"/>
                <a:ea typeface="Open Sans" charset="0"/>
                <a:cs typeface="Arial" panose="020B0604020202020204" pitchFamily="34" charset="0"/>
              </a:rPr>
              <a:t>In addition, you should be in the first three days of the </a:t>
            </a:r>
            <a:r>
              <a:rPr lang="en-GB" sz="1400" spc="-30" dirty="0">
                <a:solidFill>
                  <a:srgbClr val="000000"/>
                </a:solidFill>
                <a:latin typeface="Arial" panose="020B0604020202020204" pitchFamily="34" charset="0"/>
                <a:cs typeface="Arial" panose="020B0604020202020204" pitchFamily="34" charset="0"/>
              </a:rPr>
              <a:t>onset of your coronavirus symptoms </a:t>
            </a:r>
            <a:r>
              <a:rPr lang="en-GB" sz="1400" spc="-30" dirty="0">
                <a:solidFill>
                  <a:srgbClr val="000000"/>
                </a:solidFill>
                <a:latin typeface="Arial" panose="020B0604020202020204" pitchFamily="34" charset="0"/>
                <a:ea typeface="Open Sans" charset="0"/>
                <a:cs typeface="Arial" panose="020B0604020202020204" pitchFamily="34" charset="0"/>
              </a:rPr>
              <a:t>at the time the swab is taken - although testing is considered effective up until day five. </a:t>
            </a:r>
          </a:p>
          <a:p>
            <a:endParaRPr lang="en-GB" sz="1400" spc="-30" dirty="0">
              <a:solidFill>
                <a:srgbClr val="000000"/>
              </a:solidFill>
              <a:latin typeface="Arial" panose="020B0604020202020204" pitchFamily="34" charset="0"/>
              <a:ea typeface="Open Sans" charset="0"/>
              <a:cs typeface="Arial" panose="020B0604020202020204" pitchFamily="34" charset="0"/>
            </a:endParaRPr>
          </a:p>
          <a:p>
            <a:r>
              <a:rPr lang="en-GB" sz="1400" spc="-30" dirty="0">
                <a:solidFill>
                  <a:srgbClr val="000000"/>
                </a:solidFill>
                <a:latin typeface="Arial" panose="020B0604020202020204" pitchFamily="34" charset="0"/>
                <a:ea typeface="Open Sans" charset="0"/>
                <a:cs typeface="Arial" panose="020B0604020202020204" pitchFamily="34" charset="0"/>
              </a:rPr>
              <a:t>No testing should be undertaken after day five, unless it’s for a specific reason agreed on a case by case basis by local microbiologists.</a:t>
            </a:r>
          </a:p>
        </p:txBody>
      </p:sp>
      <p:sp>
        <p:nvSpPr>
          <p:cNvPr id="10"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37</a:t>
            </a:fld>
            <a:endParaRPr lang="en-GB" dirty="0"/>
          </a:p>
        </p:txBody>
      </p:sp>
    </p:spTree>
    <p:extLst>
      <p:ext uri="{BB962C8B-B14F-4D97-AF65-F5344CB8AC3E}">
        <p14:creationId xmlns:p14="http://schemas.microsoft.com/office/powerpoint/2010/main" val="2896572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Lst>
          </p:cNvPr>
          <p:cNvSpPr>
            <a:spLocks noGrp="1"/>
          </p:cNvSpPr>
          <p:nvPr>
            <p:ph type="title"/>
          </p:nvPr>
        </p:nvSpPr>
        <p:spPr/>
        <p:txBody>
          <a:bodyPr/>
          <a:lstStyle/>
          <a:p>
            <a:r>
              <a:rPr lang="en-GB" dirty="0"/>
              <a:t>FAQs continued</a:t>
            </a:r>
          </a:p>
        </p:txBody>
      </p:sp>
      <p:sp>
        <p:nvSpPr>
          <p:cNvPr id="9" name="Slide Number Placeholder 8">
            <a:extLst>
              <a:ext uri="{FF2B5EF4-FFF2-40B4-BE49-F238E27FC236}">
                <a16:creationId xmlns:a16="http://schemas.microsoft.com/office/drawing/2014/main" id="{37166DD0-478C-4C64-8462-32AC94011F3A}"/>
              </a:ext>
            </a:extLst>
          </p:cNvPr>
          <p:cNvSpPr>
            <a:spLocks noGrp="1"/>
          </p:cNvSpPr>
          <p:nvPr>
            <p:ph type="sldNum" sz="quarter" idx="12"/>
          </p:nvPr>
        </p:nvSpPr>
        <p:spPr/>
        <p:txBody>
          <a:bodyPr/>
          <a:lstStyle/>
          <a:p>
            <a:fld id="{06A44ADC-FBC0-4698-B0EC-1AD4A4060383}" type="slidenum">
              <a:rPr lang="en-GB" smtClean="0"/>
              <a:t>38</a:t>
            </a:fld>
            <a:endParaRPr lang="en-GB"/>
          </a:p>
        </p:txBody>
      </p:sp>
      <p:sp>
        <p:nvSpPr>
          <p:cNvPr id="10" name="Rectangle: Diagonal Corners Rounded 20">
            <a:extLst>
              <a:ext uri="{FF2B5EF4-FFF2-40B4-BE49-F238E27FC236}">
                <a16:creationId xmlns:a16="http://schemas.microsoft.com/office/drawing/2014/main" id="{5C202E28-37F0-4685-BCBB-6192F28AA494}"/>
              </a:ext>
            </a:extLst>
          </p:cNvPr>
          <p:cNvSpPr/>
          <p:nvPr/>
        </p:nvSpPr>
        <p:spPr>
          <a:xfrm flipH="1">
            <a:off x="359999" y="1367545"/>
            <a:ext cx="296448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uz-Cyrl-UZ" sz="1200" b="1" dirty="0">
                <a:solidFill>
                  <a:schemeClr val="tx1"/>
                </a:solidFill>
              </a:rPr>
              <a:t>Will </a:t>
            </a:r>
            <a:r>
              <a:rPr lang="en-GB" sz="1200" b="1" dirty="0">
                <a:solidFill>
                  <a:schemeClr val="tx1"/>
                </a:solidFill>
              </a:rPr>
              <a:t>families</a:t>
            </a:r>
            <a:r>
              <a:rPr lang="uz-Cyrl-UZ" sz="1200" b="1" dirty="0">
                <a:solidFill>
                  <a:schemeClr val="tx1"/>
                </a:solidFill>
              </a:rPr>
              <a:t> of </a:t>
            </a:r>
            <a:r>
              <a:rPr lang="en-GB" sz="1200" b="1" dirty="0">
                <a:solidFill>
                  <a:schemeClr val="tx1"/>
                </a:solidFill>
              </a:rPr>
              <a:t>essential </a:t>
            </a:r>
            <a:r>
              <a:rPr lang="uz-Cyrl-UZ" sz="1200" b="1" dirty="0">
                <a:solidFill>
                  <a:schemeClr val="tx1"/>
                </a:solidFill>
              </a:rPr>
              <a:t>workers be tested?</a:t>
            </a:r>
            <a:endParaRPr lang="en-GB" sz="1200" b="1" dirty="0">
              <a:solidFill>
                <a:schemeClr val="tx1"/>
              </a:solidFill>
            </a:endParaRPr>
          </a:p>
          <a:p>
            <a:r>
              <a:rPr lang="uz-Cyrl-UZ" sz="1200" dirty="0">
                <a:solidFill>
                  <a:schemeClr val="tx1"/>
                </a:solidFill>
              </a:rPr>
              <a:t>Yes. If they are symptomatic</a:t>
            </a:r>
            <a:r>
              <a:rPr lang="en-GB" sz="1200" dirty="0">
                <a:solidFill>
                  <a:schemeClr val="tx1"/>
                </a:solidFill>
              </a:rPr>
              <a:t> and live in the same household they can be tested. This is limited to up to three family members for a drive-through test, and up to five tests for home testing</a:t>
            </a:r>
          </a:p>
        </p:txBody>
      </p:sp>
      <p:sp>
        <p:nvSpPr>
          <p:cNvPr id="12" name="Rectangle: Diagonal Corners Rounded 20">
            <a:extLst>
              <a:ext uri="{FF2B5EF4-FFF2-40B4-BE49-F238E27FC236}">
                <a16:creationId xmlns:a16="http://schemas.microsoft.com/office/drawing/2014/main" id="{8394D633-07ED-41A4-8151-7EBE7947EBA0}"/>
              </a:ext>
            </a:extLst>
          </p:cNvPr>
          <p:cNvSpPr/>
          <p:nvPr/>
        </p:nvSpPr>
        <p:spPr>
          <a:xfrm flipH="1">
            <a:off x="5991408" y="1378730"/>
            <a:ext cx="253859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Can I walk in or taxi to a test site?</a:t>
            </a:r>
          </a:p>
          <a:p>
            <a:r>
              <a:rPr lang="en-GB" sz="1200" dirty="0">
                <a:solidFill>
                  <a:schemeClr val="tx1"/>
                </a:solidFill>
              </a:rPr>
              <a:t>You must drive/be driven to the test site in your own household’s car. There is no option for public transport, walking or taxis. </a:t>
            </a:r>
          </a:p>
        </p:txBody>
      </p:sp>
      <p:sp>
        <p:nvSpPr>
          <p:cNvPr id="13" name="Rectangle: Diagonal Corners Rounded 20">
            <a:extLst>
              <a:ext uri="{FF2B5EF4-FFF2-40B4-BE49-F238E27FC236}">
                <a16:creationId xmlns:a16="http://schemas.microsoft.com/office/drawing/2014/main" id="{9AAA1B77-BE18-4480-9136-928C410AC807}"/>
              </a:ext>
            </a:extLst>
          </p:cNvPr>
          <p:cNvSpPr/>
          <p:nvPr/>
        </p:nvSpPr>
        <p:spPr>
          <a:xfrm flipH="1">
            <a:off x="8807112" y="1378730"/>
            <a:ext cx="253859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When will I get the results?</a:t>
            </a:r>
          </a:p>
          <a:p>
            <a:r>
              <a:rPr lang="en-GB" sz="1200" dirty="0">
                <a:solidFill>
                  <a:schemeClr val="tx1"/>
                </a:solidFill>
              </a:rPr>
              <a:t>As quickly as possible. We expect this will take up to 48 hours from the point of testing.</a:t>
            </a:r>
          </a:p>
        </p:txBody>
      </p:sp>
      <p:sp>
        <p:nvSpPr>
          <p:cNvPr id="14" name="Rectangle: Diagonal Corners Rounded 20">
            <a:extLst>
              <a:ext uri="{FF2B5EF4-FFF2-40B4-BE49-F238E27FC236}">
                <a16:creationId xmlns:a16="http://schemas.microsoft.com/office/drawing/2014/main" id="{5D4E7010-E08A-4607-8103-BA6DDEA56622}"/>
              </a:ext>
            </a:extLst>
          </p:cNvPr>
          <p:cNvSpPr/>
          <p:nvPr/>
        </p:nvSpPr>
        <p:spPr>
          <a:xfrm flipH="1">
            <a:off x="6083081" y="3951645"/>
            <a:ext cx="253859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What will the test tell me?</a:t>
            </a:r>
          </a:p>
          <a:p>
            <a:r>
              <a:rPr lang="en-GB" sz="1200" dirty="0">
                <a:solidFill>
                  <a:schemeClr val="tx1"/>
                </a:solidFill>
              </a:rPr>
              <a:t>The test will confirm if an individual who is showing symptoms of the disease actually </a:t>
            </a:r>
            <a:r>
              <a:rPr lang="en-GB" sz="1200" b="1" dirty="0">
                <a:solidFill>
                  <a:schemeClr val="tx1"/>
                </a:solidFill>
              </a:rPr>
              <a:t>has it</a:t>
            </a:r>
            <a:r>
              <a:rPr lang="en-GB" sz="1200" dirty="0">
                <a:solidFill>
                  <a:schemeClr val="tx1"/>
                </a:solidFill>
              </a:rPr>
              <a:t>. </a:t>
            </a:r>
          </a:p>
          <a:p>
            <a:r>
              <a:rPr lang="en-GB" sz="1200" dirty="0">
                <a:solidFill>
                  <a:schemeClr val="tx1"/>
                </a:solidFill>
              </a:rPr>
              <a:t>It will not confirm if you have had it and have now recovered. </a:t>
            </a:r>
          </a:p>
        </p:txBody>
      </p:sp>
      <p:sp>
        <p:nvSpPr>
          <p:cNvPr id="15" name="Rectangle: Diagonal Corners Rounded 20">
            <a:extLst>
              <a:ext uri="{FF2B5EF4-FFF2-40B4-BE49-F238E27FC236}">
                <a16:creationId xmlns:a16="http://schemas.microsoft.com/office/drawing/2014/main" id="{1759C9B9-8F13-41BB-BED3-86728699F203}"/>
              </a:ext>
            </a:extLst>
          </p:cNvPr>
          <p:cNvSpPr/>
          <p:nvPr/>
        </p:nvSpPr>
        <p:spPr>
          <a:xfrm flipH="1">
            <a:off x="3492227" y="3951575"/>
            <a:ext cx="233143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When is the right time to get tested?</a:t>
            </a:r>
          </a:p>
          <a:p>
            <a:r>
              <a:rPr lang="en-GB" sz="1200" dirty="0">
                <a:solidFill>
                  <a:schemeClr val="tx1"/>
                </a:solidFill>
              </a:rPr>
              <a:t>The test is designed for anyone showing coronavirus symptoms and is most accurate if it’s taken in the first three days of showing symptoms. </a:t>
            </a:r>
          </a:p>
        </p:txBody>
      </p:sp>
      <p:sp>
        <p:nvSpPr>
          <p:cNvPr id="16" name="Rectangle: Diagonal Corners Rounded 20">
            <a:extLst>
              <a:ext uri="{FF2B5EF4-FFF2-40B4-BE49-F238E27FC236}">
                <a16:creationId xmlns:a16="http://schemas.microsoft.com/office/drawing/2014/main" id="{BF83037E-DA16-4BFE-9FC7-266959D3CEAE}"/>
              </a:ext>
            </a:extLst>
          </p:cNvPr>
          <p:cNvSpPr/>
          <p:nvPr/>
        </p:nvSpPr>
        <p:spPr>
          <a:xfrm flipH="1">
            <a:off x="359999" y="3935905"/>
            <a:ext cx="2964480"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Does the test hurt?</a:t>
            </a:r>
          </a:p>
          <a:p>
            <a:r>
              <a:rPr lang="en-GB" sz="1200" dirty="0">
                <a:solidFill>
                  <a:schemeClr val="tx1"/>
                </a:solidFill>
              </a:rPr>
              <a:t>The test involves taking a swab of the nose and throat. You may experience some mild discomfort and you may feel a gagging sensation, but it should not hurt. </a:t>
            </a:r>
          </a:p>
        </p:txBody>
      </p:sp>
      <p:sp>
        <p:nvSpPr>
          <p:cNvPr id="17" name="Rectangle: Diagonal Corners Rounded 20">
            <a:extLst>
              <a:ext uri="{FF2B5EF4-FFF2-40B4-BE49-F238E27FC236}">
                <a16:creationId xmlns:a16="http://schemas.microsoft.com/office/drawing/2014/main" id="{BF34988C-4622-4476-BF19-33C12090B4B7}"/>
              </a:ext>
            </a:extLst>
          </p:cNvPr>
          <p:cNvSpPr/>
          <p:nvPr/>
        </p:nvSpPr>
        <p:spPr>
          <a:xfrm flipH="1">
            <a:off x="8897244" y="3951935"/>
            <a:ext cx="253859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How will I get my results?</a:t>
            </a:r>
          </a:p>
          <a:p>
            <a:r>
              <a:rPr lang="en-GB" sz="1200" dirty="0">
                <a:solidFill>
                  <a:schemeClr val="tx1"/>
                </a:solidFill>
              </a:rPr>
              <a:t>You will get your results by email or text. We are aiming to return results within 48 hours of taking the test.</a:t>
            </a:r>
          </a:p>
        </p:txBody>
      </p:sp>
      <p:sp>
        <p:nvSpPr>
          <p:cNvPr id="18" name="Rectangle: Diagonal Corners Rounded 20">
            <a:extLst>
              <a:ext uri="{FF2B5EF4-FFF2-40B4-BE49-F238E27FC236}">
                <a16:creationId xmlns:a16="http://schemas.microsoft.com/office/drawing/2014/main" id="{15CA2CCE-71A3-43F4-B049-7904551A2250}"/>
              </a:ext>
            </a:extLst>
          </p:cNvPr>
          <p:cNvSpPr/>
          <p:nvPr/>
        </p:nvSpPr>
        <p:spPr>
          <a:xfrm flipH="1">
            <a:off x="3492229" y="1404654"/>
            <a:ext cx="2331431"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What about others who provide care and support voluntarily? Are they eligible for testing?</a:t>
            </a:r>
          </a:p>
          <a:p>
            <a:r>
              <a:rPr lang="en-GB" sz="1200" dirty="0">
                <a:solidFill>
                  <a:schemeClr val="tx1"/>
                </a:solidFill>
              </a:rPr>
              <a:t>Yes. All voluntary workers are included under the NHS/social care definition on gov.uk.</a:t>
            </a:r>
          </a:p>
          <a:p>
            <a:endParaRPr lang="en-GB" sz="1200" dirty="0">
              <a:solidFill>
                <a:schemeClr val="tx1"/>
              </a:solidFill>
            </a:endParaRPr>
          </a:p>
          <a:p>
            <a:endParaRPr lang="en-GB" sz="1200" dirty="0">
              <a:solidFill>
                <a:schemeClr val="tx1"/>
              </a:solidFill>
            </a:endParaRPr>
          </a:p>
        </p:txBody>
      </p:sp>
    </p:spTree>
    <p:extLst>
      <p:ext uri="{BB962C8B-B14F-4D97-AF65-F5344CB8AC3E}">
        <p14:creationId xmlns:p14="http://schemas.microsoft.com/office/powerpoint/2010/main" val="218791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Lst>
          </p:cNvPr>
          <p:cNvSpPr>
            <a:spLocks noGrp="1"/>
          </p:cNvSpPr>
          <p:nvPr>
            <p:ph type="title"/>
          </p:nvPr>
        </p:nvSpPr>
        <p:spPr/>
        <p:txBody>
          <a:bodyPr/>
          <a:lstStyle/>
          <a:p>
            <a:r>
              <a:rPr lang="en-GB" dirty="0"/>
              <a:t>Additional FAQs for PAs</a:t>
            </a:r>
          </a:p>
        </p:txBody>
      </p:sp>
      <p:sp>
        <p:nvSpPr>
          <p:cNvPr id="9" name="Slide Number Placeholder 8">
            <a:extLst>
              <a:ext uri="{FF2B5EF4-FFF2-40B4-BE49-F238E27FC236}">
                <a16:creationId xmlns:a16="http://schemas.microsoft.com/office/drawing/2014/main" id="{37166DD0-478C-4C64-8462-32AC94011F3A}"/>
              </a:ext>
            </a:extLst>
          </p:cNvPr>
          <p:cNvSpPr>
            <a:spLocks noGrp="1"/>
          </p:cNvSpPr>
          <p:nvPr>
            <p:ph type="sldNum" sz="quarter" idx="12"/>
          </p:nvPr>
        </p:nvSpPr>
        <p:spPr/>
        <p:txBody>
          <a:bodyPr/>
          <a:lstStyle/>
          <a:p>
            <a:fld id="{06A44ADC-FBC0-4698-B0EC-1AD4A4060383}" type="slidenum">
              <a:rPr lang="en-GB" smtClean="0"/>
              <a:t>39</a:t>
            </a:fld>
            <a:endParaRPr lang="en-GB"/>
          </a:p>
        </p:txBody>
      </p:sp>
      <p:sp>
        <p:nvSpPr>
          <p:cNvPr id="10" name="Rectangle: Diagonal Corners Rounded 20">
            <a:extLst>
              <a:ext uri="{FF2B5EF4-FFF2-40B4-BE49-F238E27FC236}">
                <a16:creationId xmlns:a16="http://schemas.microsoft.com/office/drawing/2014/main" id="{5C202E28-37F0-4685-BCBB-6192F28AA494}"/>
              </a:ext>
            </a:extLst>
          </p:cNvPr>
          <p:cNvSpPr/>
          <p:nvPr/>
        </p:nvSpPr>
        <p:spPr>
          <a:xfrm flipH="1">
            <a:off x="8590760" y="3427661"/>
            <a:ext cx="3241242"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What ID do I take to the regional testing site?</a:t>
            </a:r>
          </a:p>
          <a:p>
            <a:r>
              <a:rPr lang="en-GB" sz="1200" dirty="0">
                <a:solidFill>
                  <a:schemeClr val="tx1"/>
                </a:solidFill>
              </a:rPr>
              <a:t>You will need your confirmation email which contained your QR code. </a:t>
            </a:r>
            <a:r>
              <a:rPr lang="en-GB" sz="1200" dirty="0">
                <a:solidFill>
                  <a:schemeClr val="tx1"/>
                </a:solidFill>
                <a:ea typeface="Verdana" panose="020B0604030504040204" pitchFamily="34" charset="0"/>
                <a:cs typeface="Verdana" panose="020B0604030504040204" pitchFamily="34" charset="0"/>
              </a:rPr>
              <a:t>This code will need to be shown to security at the regional testing site. Only one QR code is required, either on a smartphone or a printed copy of the email.</a:t>
            </a:r>
            <a:endParaRPr lang="en-GB" sz="1200" dirty="0">
              <a:solidFill>
                <a:schemeClr val="tx1"/>
              </a:solidFill>
            </a:endParaRPr>
          </a:p>
        </p:txBody>
      </p:sp>
      <p:sp>
        <p:nvSpPr>
          <p:cNvPr id="11" name="Rectangle: Diagonal Corners Rounded 20">
            <a:extLst>
              <a:ext uri="{FF2B5EF4-FFF2-40B4-BE49-F238E27FC236}">
                <a16:creationId xmlns:a16="http://schemas.microsoft.com/office/drawing/2014/main" id="{EDF638B7-9603-4D95-93DA-AC8394A659B2}"/>
              </a:ext>
            </a:extLst>
          </p:cNvPr>
          <p:cNvSpPr/>
          <p:nvPr/>
        </p:nvSpPr>
        <p:spPr>
          <a:xfrm flipH="1">
            <a:off x="8590758" y="1378727"/>
            <a:ext cx="3241240"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Can my employer get a copy of my test results?</a:t>
            </a:r>
          </a:p>
          <a:p>
            <a:r>
              <a:rPr lang="en-GB" sz="1200" dirty="0">
                <a:solidFill>
                  <a:schemeClr val="tx1"/>
                </a:solidFill>
              </a:rPr>
              <a:t>As a PA, it is your responsibility to communicate your own, or your household member’s, test result to your employer and together discuss a return to work. </a:t>
            </a:r>
          </a:p>
        </p:txBody>
      </p:sp>
      <p:sp>
        <p:nvSpPr>
          <p:cNvPr id="15" name="Rectangle: Diagonal Corners Rounded 20">
            <a:extLst>
              <a:ext uri="{FF2B5EF4-FFF2-40B4-BE49-F238E27FC236}">
                <a16:creationId xmlns:a16="http://schemas.microsoft.com/office/drawing/2014/main" id="{1759C9B9-8F13-41BB-BED3-86728699F203}"/>
              </a:ext>
            </a:extLst>
          </p:cNvPr>
          <p:cNvSpPr/>
          <p:nvPr/>
        </p:nvSpPr>
        <p:spPr>
          <a:xfrm flipH="1">
            <a:off x="5098410" y="3390030"/>
            <a:ext cx="3224306"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Will I be paid transport costs to access the regional testing site?</a:t>
            </a:r>
          </a:p>
          <a:p>
            <a:r>
              <a:rPr lang="en-GB" sz="1200" dirty="0">
                <a:solidFill>
                  <a:schemeClr val="tx1"/>
                </a:solidFill>
              </a:rPr>
              <a:t>There are no central plans to fund transport costs. If you believe this is required, you should discuss this with the CCG/LA who provided the direct payment.</a:t>
            </a:r>
          </a:p>
        </p:txBody>
      </p:sp>
      <p:sp>
        <p:nvSpPr>
          <p:cNvPr id="16" name="Rectangle: Diagonal Corners Rounded 20">
            <a:extLst>
              <a:ext uri="{FF2B5EF4-FFF2-40B4-BE49-F238E27FC236}">
                <a16:creationId xmlns:a16="http://schemas.microsoft.com/office/drawing/2014/main" id="{BF83037E-DA16-4BFE-9FC7-266959D3CEAE}"/>
              </a:ext>
            </a:extLst>
          </p:cNvPr>
          <p:cNvSpPr/>
          <p:nvPr/>
        </p:nvSpPr>
        <p:spPr>
          <a:xfrm flipH="1">
            <a:off x="359998" y="3389150"/>
            <a:ext cx="4496086"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What do I do if the test centre turns me away?</a:t>
            </a:r>
          </a:p>
          <a:p>
            <a:r>
              <a:rPr lang="en-GB" sz="1200" dirty="0">
                <a:solidFill>
                  <a:schemeClr val="tx1"/>
                </a:solidFill>
              </a:rPr>
              <a:t>As a PA, you should not be turned away, and test centres have been directed that you are a key frontline worker, and have access accordingly. Your confirmation of registration- complete with QR code- is all that is required for you to access the site.</a:t>
            </a:r>
          </a:p>
        </p:txBody>
      </p:sp>
      <p:sp>
        <p:nvSpPr>
          <p:cNvPr id="18" name="Rectangle: Diagonal Corners Rounded 20">
            <a:extLst>
              <a:ext uri="{FF2B5EF4-FFF2-40B4-BE49-F238E27FC236}">
                <a16:creationId xmlns:a16="http://schemas.microsoft.com/office/drawing/2014/main" id="{7A01BBE3-9883-4BC9-856A-C04A74D08097}"/>
              </a:ext>
            </a:extLst>
          </p:cNvPr>
          <p:cNvSpPr/>
          <p:nvPr/>
        </p:nvSpPr>
        <p:spPr>
          <a:xfrm flipH="1">
            <a:off x="359995" y="1367545"/>
            <a:ext cx="4496089"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GB" sz="1200" b="1" dirty="0">
                <a:solidFill>
                  <a:schemeClr val="tx1"/>
                </a:solidFill>
              </a:rPr>
              <a:t>When registering for a test, who do I put as my ‘employer’ if not the individual I support?</a:t>
            </a:r>
          </a:p>
          <a:p>
            <a:r>
              <a:rPr lang="en-GB" sz="1200" dirty="0">
                <a:solidFill>
                  <a:schemeClr val="tx1"/>
                </a:solidFill>
                <a:latin typeface="Arial" panose="020B0604020202020204" pitchFamily="34" charset="0"/>
                <a:cs typeface="Arial" panose="020B0604020202020204" pitchFamily="34" charset="0"/>
              </a:rPr>
              <a:t>Please respond to this question based on the services being provided (i.e. if you are providing care and support via a personal health budget, you should put ‘healthcare’, if you are providing care or support via a personal budget, you should put ‘social care’. </a:t>
            </a:r>
            <a:r>
              <a:rPr lang="en-GB" sz="1200" u="sng" dirty="0">
                <a:solidFill>
                  <a:schemeClr val="tx1"/>
                </a:solidFill>
                <a:latin typeface="Arial" panose="020B0604020202020204" pitchFamily="34" charset="0"/>
                <a:cs typeface="Arial" panose="020B0604020202020204" pitchFamily="34" charset="0"/>
              </a:rPr>
              <a:t>This also applies to PAs who are self-employed.</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endParaRPr>
          </a:p>
        </p:txBody>
      </p:sp>
      <p:sp>
        <p:nvSpPr>
          <p:cNvPr id="2" name="Rectangle 1">
            <a:extLst>
              <a:ext uri="{FF2B5EF4-FFF2-40B4-BE49-F238E27FC236}">
                <a16:creationId xmlns:a16="http://schemas.microsoft.com/office/drawing/2014/main" id="{EA4435E1-DCBA-4969-B364-A79A3F4A7A8A}"/>
              </a:ext>
            </a:extLst>
          </p:cNvPr>
          <p:cNvSpPr/>
          <p:nvPr/>
        </p:nvSpPr>
        <p:spPr>
          <a:xfrm>
            <a:off x="590397" y="5490455"/>
            <a:ext cx="10985368" cy="923330"/>
          </a:xfrm>
          <a:prstGeom prst="rect">
            <a:avLst/>
          </a:prstGeom>
        </p:spPr>
        <p:txBody>
          <a:bodyPr wrap="square">
            <a:spAutoFit/>
          </a:bodyPr>
          <a:lstStyle/>
          <a:p>
            <a:pPr algn="ctr"/>
            <a:r>
              <a:rPr lang="en-US" dirty="0">
                <a:latin typeface="Arial" panose="020B0604020202020204" pitchFamily="34" charset="0"/>
                <a:ea typeface="Arial Unicode MS"/>
                <a:hlinkClick r:id="rId3">
                  <a:extLst>
                    <a:ext uri="{A12FA001-AC4F-418D-AE19-62706E023703}">
                      <ahyp:hlinkClr xmlns:ahyp="http://schemas.microsoft.com/office/drawing/2018/hyperlinkcolor" val="tx"/>
                    </a:ext>
                  </a:extLst>
                </a:hlinkClick>
              </a:rPr>
              <a:t>Further FAQs can be found at </a:t>
            </a:r>
            <a:r>
              <a:rPr lang="en-GB" dirty="0">
                <a:hlinkClick r:id="rId4"/>
              </a:rPr>
              <a:t>https://www.gov.uk/government/publications/coronavirus-covid-19-guidance-for-people-receiving-direct-payments</a:t>
            </a:r>
            <a:r>
              <a:rPr lang="en-GB" dirty="0"/>
              <a:t>. </a:t>
            </a:r>
            <a:r>
              <a:rPr lang="en-US" dirty="0">
                <a:latin typeface="Arial" panose="020B0604020202020204" pitchFamily="34" charset="0"/>
                <a:ea typeface="Arial Unicode MS"/>
              </a:rPr>
              <a:t>This FAQ will shortly be updated to include additional questions on testing. </a:t>
            </a:r>
            <a:endParaRPr lang="en-GB" dirty="0"/>
          </a:p>
        </p:txBody>
      </p:sp>
      <p:sp>
        <p:nvSpPr>
          <p:cNvPr id="12" name="Rectangle: Diagonal Corners Rounded 20">
            <a:extLst>
              <a:ext uri="{FF2B5EF4-FFF2-40B4-BE49-F238E27FC236}">
                <a16:creationId xmlns:a16="http://schemas.microsoft.com/office/drawing/2014/main" id="{3608390D-014B-4534-8BE1-93D620D12827}"/>
              </a:ext>
            </a:extLst>
          </p:cNvPr>
          <p:cNvSpPr/>
          <p:nvPr/>
        </p:nvSpPr>
        <p:spPr>
          <a:xfrm flipH="1">
            <a:off x="5030574" y="1378727"/>
            <a:ext cx="3224308" cy="1836534"/>
          </a:xfrm>
          <a:custGeom>
            <a:avLst/>
            <a:gdLst>
              <a:gd name="connsiteX0" fmla="*/ 247755 w 2538591"/>
              <a:gd name="connsiteY0" fmla="*/ 0 h 1486503"/>
              <a:gd name="connsiteX1" fmla="*/ 2538591 w 2538591"/>
              <a:gd name="connsiteY1" fmla="*/ 0 h 1486503"/>
              <a:gd name="connsiteX2" fmla="*/ 2538591 w 2538591"/>
              <a:gd name="connsiteY2" fmla="*/ 0 h 1486503"/>
              <a:gd name="connsiteX3" fmla="*/ 2538591 w 2538591"/>
              <a:gd name="connsiteY3" fmla="*/ 1238748 h 1486503"/>
              <a:gd name="connsiteX4" fmla="*/ 2290836 w 2538591"/>
              <a:gd name="connsiteY4" fmla="*/ 1486503 h 1486503"/>
              <a:gd name="connsiteX5" fmla="*/ 0 w 2538591"/>
              <a:gd name="connsiteY5" fmla="*/ 1486503 h 1486503"/>
              <a:gd name="connsiteX6" fmla="*/ 0 w 2538591"/>
              <a:gd name="connsiteY6" fmla="*/ 1486503 h 1486503"/>
              <a:gd name="connsiteX7" fmla="*/ 0 w 2538591"/>
              <a:gd name="connsiteY7" fmla="*/ 247755 h 1486503"/>
              <a:gd name="connsiteX8" fmla="*/ 247755 w 2538591"/>
              <a:gd name="connsiteY8" fmla="*/ 0 h 1486503"/>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479852 w 2538591"/>
              <a:gd name="connsiteY5" fmla="*/ 1494789 h 1494789"/>
              <a:gd name="connsiteX6" fmla="*/ 0 w 2538591"/>
              <a:gd name="connsiteY6" fmla="*/ 1486503 h 1494789"/>
              <a:gd name="connsiteX7" fmla="*/ 0 w 2538591"/>
              <a:gd name="connsiteY7" fmla="*/ 1486503 h 1494789"/>
              <a:gd name="connsiteX8" fmla="*/ 0 w 2538591"/>
              <a:gd name="connsiteY8" fmla="*/ 247755 h 1494789"/>
              <a:gd name="connsiteX9" fmla="*/ 247755 w 2538591"/>
              <a:gd name="connsiteY9"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479852 w 2538591"/>
              <a:gd name="connsiteY6" fmla="*/ 1494789 h 1494789"/>
              <a:gd name="connsiteX7" fmla="*/ 0 w 2538591"/>
              <a:gd name="connsiteY7" fmla="*/ 1486503 h 1494789"/>
              <a:gd name="connsiteX8" fmla="*/ 0 w 2538591"/>
              <a:gd name="connsiteY8" fmla="*/ 1486503 h 1494789"/>
              <a:gd name="connsiteX9" fmla="*/ 0 w 2538591"/>
              <a:gd name="connsiteY9" fmla="*/ 247755 h 1494789"/>
              <a:gd name="connsiteX10" fmla="*/ 247755 w 2538591"/>
              <a:gd name="connsiteY10" fmla="*/ 0 h 1494789"/>
              <a:gd name="connsiteX0" fmla="*/ 247755 w 2538591"/>
              <a:gd name="connsiteY0" fmla="*/ 0 h 1494789"/>
              <a:gd name="connsiteX1" fmla="*/ 2538591 w 2538591"/>
              <a:gd name="connsiteY1" fmla="*/ 0 h 1494789"/>
              <a:gd name="connsiteX2" fmla="*/ 2538591 w 2538591"/>
              <a:gd name="connsiteY2" fmla="*/ 0 h 1494789"/>
              <a:gd name="connsiteX3" fmla="*/ 2538591 w 2538591"/>
              <a:gd name="connsiteY3" fmla="*/ 1238748 h 1494789"/>
              <a:gd name="connsiteX4" fmla="*/ 2290836 w 2538591"/>
              <a:gd name="connsiteY4" fmla="*/ 1486503 h 1494789"/>
              <a:gd name="connsiteX5" fmla="*/ 1867779 w 2538591"/>
              <a:gd name="connsiteY5" fmla="*/ 1485553 h 1494789"/>
              <a:gd name="connsiteX6" fmla="*/ 1618397 w 2538591"/>
              <a:gd name="connsiteY6" fmla="*/ 1494789 h 1494789"/>
              <a:gd name="connsiteX7" fmla="*/ 1479852 w 2538591"/>
              <a:gd name="connsiteY7" fmla="*/ 1494789 h 1494789"/>
              <a:gd name="connsiteX8" fmla="*/ 0 w 2538591"/>
              <a:gd name="connsiteY8" fmla="*/ 1486503 h 1494789"/>
              <a:gd name="connsiteX9" fmla="*/ 0 w 2538591"/>
              <a:gd name="connsiteY9" fmla="*/ 1486503 h 1494789"/>
              <a:gd name="connsiteX10" fmla="*/ 0 w 2538591"/>
              <a:gd name="connsiteY10" fmla="*/ 247755 h 1494789"/>
              <a:gd name="connsiteX11" fmla="*/ 247755 w 2538591"/>
              <a:gd name="connsiteY11" fmla="*/ 0 h 1494789"/>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0615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4258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 name="connsiteX0" fmla="*/ 247755 w 2538591"/>
              <a:gd name="connsiteY0" fmla="*/ 0 h 1836534"/>
              <a:gd name="connsiteX1" fmla="*/ 2538591 w 2538591"/>
              <a:gd name="connsiteY1" fmla="*/ 0 h 1836534"/>
              <a:gd name="connsiteX2" fmla="*/ 2538591 w 2538591"/>
              <a:gd name="connsiteY2" fmla="*/ 0 h 1836534"/>
              <a:gd name="connsiteX3" fmla="*/ 2538591 w 2538591"/>
              <a:gd name="connsiteY3" fmla="*/ 1238748 h 1836534"/>
              <a:gd name="connsiteX4" fmla="*/ 2290836 w 2538591"/>
              <a:gd name="connsiteY4" fmla="*/ 1486503 h 1836534"/>
              <a:gd name="connsiteX5" fmla="*/ 1867779 w 2538591"/>
              <a:gd name="connsiteY5" fmla="*/ 1485553 h 1836534"/>
              <a:gd name="connsiteX6" fmla="*/ 1477901 w 2538591"/>
              <a:gd name="connsiteY6" fmla="*/ 1836534 h 1836534"/>
              <a:gd name="connsiteX7" fmla="*/ 1479852 w 2538591"/>
              <a:gd name="connsiteY7" fmla="*/ 1494789 h 1836534"/>
              <a:gd name="connsiteX8" fmla="*/ 0 w 2538591"/>
              <a:gd name="connsiteY8" fmla="*/ 1486503 h 1836534"/>
              <a:gd name="connsiteX9" fmla="*/ 0 w 2538591"/>
              <a:gd name="connsiteY9" fmla="*/ 1486503 h 1836534"/>
              <a:gd name="connsiteX10" fmla="*/ 0 w 2538591"/>
              <a:gd name="connsiteY10" fmla="*/ 247755 h 1836534"/>
              <a:gd name="connsiteX11" fmla="*/ 247755 w 2538591"/>
              <a:gd name="connsiteY11" fmla="*/ 0 h 18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91" h="1836534">
                <a:moveTo>
                  <a:pt x="247755" y="0"/>
                </a:moveTo>
                <a:lnTo>
                  <a:pt x="2538591" y="0"/>
                </a:lnTo>
                <a:lnTo>
                  <a:pt x="2538591" y="0"/>
                </a:lnTo>
                <a:lnTo>
                  <a:pt x="2538591" y="1238748"/>
                </a:lnTo>
                <a:cubicBezTo>
                  <a:pt x="2538591" y="1375579"/>
                  <a:pt x="2427667" y="1486503"/>
                  <a:pt x="2290836" y="1486503"/>
                </a:cubicBezTo>
                <a:lnTo>
                  <a:pt x="1867779" y="1485553"/>
                </a:lnTo>
                <a:lnTo>
                  <a:pt x="1477901" y="1836534"/>
                </a:lnTo>
                <a:cubicBezTo>
                  <a:pt x="1479766" y="1722619"/>
                  <a:pt x="1477987" y="1608704"/>
                  <a:pt x="1479852" y="1494789"/>
                </a:cubicBezTo>
                <a:lnTo>
                  <a:pt x="0" y="1486503"/>
                </a:lnTo>
                <a:lnTo>
                  <a:pt x="0" y="1486503"/>
                </a:lnTo>
                <a:lnTo>
                  <a:pt x="0" y="247755"/>
                </a:lnTo>
                <a:cubicBezTo>
                  <a:pt x="0" y="110924"/>
                  <a:pt x="110924" y="0"/>
                  <a:pt x="247755" y="0"/>
                </a:cubicBezTo>
                <a:close/>
              </a:path>
            </a:pathLst>
          </a:cu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fontAlgn="base"/>
            <a:r>
              <a:rPr lang="en-GB" sz="1200" b="1" dirty="0">
                <a:solidFill>
                  <a:schemeClr val="tx1"/>
                </a:solidFill>
                <a:latin typeface="Arial" panose="020B0604020202020204" pitchFamily="34" charset="0"/>
                <a:cs typeface="Arial" panose="020B0604020202020204" pitchFamily="34" charset="0"/>
              </a:rPr>
              <a:t>If I test negative, return to work as a PA, and then later I develop symptoms, can I get tested again? </a:t>
            </a:r>
            <a:r>
              <a:rPr lang="en-US" sz="1200" b="1" dirty="0">
                <a:solidFill>
                  <a:schemeClr val="tx1"/>
                </a:solidFill>
                <a:latin typeface="Arial" panose="020B0604020202020204" pitchFamily="34" charset="0"/>
                <a:cs typeface="Arial" panose="020B0604020202020204" pitchFamily="34" charset="0"/>
              </a:rPr>
              <a:t> </a:t>
            </a:r>
            <a:endParaRPr lang="en-GB" sz="1200" b="1" dirty="0">
              <a:solidFill>
                <a:schemeClr val="tx1"/>
              </a:solidFill>
              <a:latin typeface="Arial" panose="020B0604020202020204" pitchFamily="34" charset="0"/>
              <a:cs typeface="Arial" panose="020B0604020202020204" pitchFamily="34" charset="0"/>
            </a:endParaRPr>
          </a:p>
          <a:p>
            <a:pPr fontAlgn="base"/>
            <a:r>
              <a:rPr lang="en-GB" sz="1200" dirty="0">
                <a:solidFill>
                  <a:schemeClr val="tx1"/>
                </a:solidFill>
                <a:latin typeface="Arial" panose="020B0604020202020204" pitchFamily="34" charset="0"/>
                <a:cs typeface="Arial" panose="020B0604020202020204" pitchFamily="34" charset="0"/>
              </a:rPr>
              <a:t>Yes. If you are experiencing coronavirus symptoms, you can be tested again via the same route.</a:t>
            </a:r>
            <a:endParaRPr lang="en-GB" dirty="0">
              <a:solidFill>
                <a:schemeClr val="tx1"/>
              </a:solidFill>
            </a:endParaRPr>
          </a:p>
        </p:txBody>
      </p:sp>
    </p:spTree>
    <p:extLst>
      <p:ext uri="{BB962C8B-B14F-4D97-AF65-F5344CB8AC3E}">
        <p14:creationId xmlns:p14="http://schemas.microsoft.com/office/powerpoint/2010/main" val="49827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self referral portal?</a:t>
            </a:r>
          </a:p>
        </p:txBody>
      </p:sp>
      <p:sp>
        <p:nvSpPr>
          <p:cNvPr id="3" name="Content Placeholder 2"/>
          <p:cNvSpPr>
            <a:spLocks noGrp="1"/>
          </p:cNvSpPr>
          <p:nvPr>
            <p:ph idx="1"/>
          </p:nvPr>
        </p:nvSpPr>
        <p:spPr/>
        <p:txBody>
          <a:bodyPr>
            <a:normAutofit/>
          </a:bodyPr>
          <a:lstStyle/>
          <a:p>
            <a:pPr marL="285750" indent="-285750">
              <a:lnSpc>
                <a:spcPct val="100000"/>
              </a:lnSpc>
              <a:buClr>
                <a:srgbClr val="787878"/>
              </a:buClr>
              <a:buFont typeface="Arial" panose="020B0604020202020204" pitchFamily="34" charset="0"/>
              <a:buChar char="•"/>
              <a:defRPr/>
            </a:pPr>
            <a:r>
              <a:rPr lang="en-GB" sz="1800" b="0" dirty="0">
                <a:solidFill>
                  <a:srgbClr val="000000"/>
                </a:solidFill>
              </a:rPr>
              <a:t>The self referral portal allows </a:t>
            </a:r>
            <a:r>
              <a:rPr lang="en-GB" sz="1800" b="0" dirty="0">
                <a:solidFill>
                  <a:srgbClr val="01A188"/>
                </a:solidFill>
              </a:rPr>
              <a:t>essential workers who are self-isolating </a:t>
            </a:r>
            <a:r>
              <a:rPr lang="en-GB" sz="1800" b="0" dirty="0">
                <a:solidFill>
                  <a:srgbClr val="000000"/>
                </a:solidFill>
              </a:rPr>
              <a:t>either because they or member(s) of their household have coronavirus-like symptoms, to register to be tested.</a:t>
            </a:r>
          </a:p>
          <a:p>
            <a:pPr marL="285750" indent="-285750">
              <a:lnSpc>
                <a:spcPct val="110000"/>
              </a:lnSpc>
              <a:buClr>
                <a:srgbClr val="787878"/>
              </a:buClr>
              <a:buFont typeface="Arial" panose="020B0604020202020204" pitchFamily="34" charset="0"/>
              <a:buChar char="•"/>
              <a:defRPr/>
            </a:pPr>
            <a:r>
              <a:rPr lang="en-GB" sz="1800" b="0" dirty="0">
                <a:solidFill>
                  <a:srgbClr val="000000"/>
                </a:solidFill>
              </a:rPr>
              <a:t>It is a secure portal for essential workers to </a:t>
            </a:r>
            <a:r>
              <a:rPr lang="en-GB" sz="1800" b="0" dirty="0">
                <a:solidFill>
                  <a:schemeClr val="accent1"/>
                </a:solidFill>
              </a:rPr>
              <a:t>register their details and book a coronavirus test.</a:t>
            </a:r>
            <a:r>
              <a:rPr lang="en-GB" sz="1800" b="0" dirty="0">
                <a:solidFill>
                  <a:srgbClr val="000000"/>
                </a:solidFill>
              </a:rPr>
              <a:t> There are two ways to get a test:</a:t>
            </a:r>
          </a:p>
          <a:p>
            <a:pPr marL="720725" lvl="4" indent="-360363">
              <a:lnSpc>
                <a:spcPct val="110000"/>
              </a:lnSpc>
              <a:buClr>
                <a:srgbClr val="787878"/>
              </a:buClr>
              <a:buNone/>
              <a:defRPr/>
            </a:pPr>
            <a:r>
              <a:rPr lang="en-GB" sz="1800" dirty="0">
                <a:solidFill>
                  <a:srgbClr val="000000"/>
                </a:solidFill>
              </a:rPr>
              <a:t>1) Regional testing site  </a:t>
            </a:r>
          </a:p>
          <a:p>
            <a:pPr marL="720725" lvl="4" indent="-360363">
              <a:lnSpc>
                <a:spcPct val="110000"/>
              </a:lnSpc>
              <a:buClr>
                <a:srgbClr val="787878"/>
              </a:buClr>
              <a:buNone/>
              <a:defRPr/>
            </a:pPr>
            <a:r>
              <a:rPr lang="en-GB" sz="1800" dirty="0">
                <a:solidFill>
                  <a:srgbClr val="000000"/>
                </a:solidFill>
              </a:rPr>
              <a:t>2) Home delivery </a:t>
            </a:r>
          </a:p>
          <a:p>
            <a:pPr marL="720725" lvl="4" indent="-360363">
              <a:lnSpc>
                <a:spcPct val="110000"/>
              </a:lnSpc>
              <a:buClr>
                <a:srgbClr val="787878"/>
              </a:buClr>
              <a:buNone/>
              <a:defRPr/>
            </a:pPr>
            <a:endParaRPr lang="en-GB" sz="1800" dirty="0">
              <a:solidFill>
                <a:srgbClr val="000000"/>
              </a:solidFill>
            </a:endParaRPr>
          </a:p>
          <a:p>
            <a:pPr marL="285750" indent="-285750">
              <a:lnSpc>
                <a:spcPct val="110000"/>
              </a:lnSpc>
              <a:buClr>
                <a:srgbClr val="787878"/>
              </a:buClr>
              <a:buFont typeface="Arial" panose="020B0604020202020204" pitchFamily="34" charset="0"/>
              <a:buChar char="•"/>
              <a:defRPr/>
            </a:pPr>
            <a:r>
              <a:rPr lang="en-GB" sz="1800" dirty="0">
                <a:solidFill>
                  <a:srgbClr val="000000"/>
                </a:solidFill>
              </a:rPr>
              <a:t>Initially, numbers will be limited for the home delivery route. </a:t>
            </a:r>
            <a:r>
              <a:rPr lang="en-GB" sz="1800" b="0" dirty="0">
                <a:solidFill>
                  <a:srgbClr val="000000"/>
                </a:solidFill>
              </a:rPr>
              <a:t>This will increase over the next few weeks. </a:t>
            </a:r>
          </a:p>
        </p:txBody>
      </p:sp>
      <p:sp>
        <p:nvSpPr>
          <p:cNvPr id="4"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4</a:t>
            </a:fld>
            <a:endParaRPr lang="en-GB" dirty="0"/>
          </a:p>
        </p:txBody>
      </p:sp>
    </p:spTree>
    <p:extLst>
      <p:ext uri="{BB962C8B-B14F-4D97-AF65-F5344CB8AC3E}">
        <p14:creationId xmlns:p14="http://schemas.microsoft.com/office/powerpoint/2010/main" val="290041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self referral work for regional testing sites? </a:t>
            </a:r>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19" name="Group 18"/>
          <p:cNvGrpSpPr/>
          <p:nvPr/>
        </p:nvGrpSpPr>
        <p:grpSpPr>
          <a:xfrm>
            <a:off x="974436" y="1843080"/>
            <a:ext cx="10243127" cy="3545177"/>
            <a:chOff x="554182" y="2358128"/>
            <a:chExt cx="10243127" cy="3545177"/>
          </a:xfrm>
        </p:grpSpPr>
        <p:grpSp>
          <p:nvGrpSpPr>
            <p:cNvPr id="4" name="Group 3"/>
            <p:cNvGrpSpPr/>
            <p:nvPr/>
          </p:nvGrpSpPr>
          <p:grpSpPr>
            <a:xfrm>
              <a:off x="554183" y="2358128"/>
              <a:ext cx="10243126" cy="1724291"/>
              <a:chOff x="932873" y="3731999"/>
              <a:chExt cx="6962648" cy="1319275"/>
            </a:xfrm>
          </p:grpSpPr>
          <p:sp>
            <p:nvSpPr>
              <p:cNvPr id="6" name="Freeform 5"/>
              <p:cNvSpPr/>
              <p:nvPr/>
            </p:nvSpPr>
            <p:spPr>
              <a:xfrm>
                <a:off x="932873" y="3731999"/>
                <a:ext cx="6962648" cy="616804"/>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 typeface="+mj-lt"/>
                  <a:buAutoNum type="arabicPeriod"/>
                </a:pPr>
                <a:r>
                  <a:rPr lang="en-GB" sz="1400" dirty="0">
                    <a:solidFill>
                      <a:schemeClr val="tx1"/>
                    </a:solidFill>
                    <a:latin typeface="+mj-lt"/>
                    <a:ea typeface="Verdana" panose="020B0604030504040204" pitchFamily="34" charset="0"/>
                    <a:cs typeface="Verdana" panose="020B0604030504040204" pitchFamily="34" charset="0"/>
                  </a:rPr>
                  <a:t>The essential worker will </a:t>
                </a:r>
                <a:r>
                  <a:rPr lang="en-GB" sz="1400" dirty="0">
                    <a:solidFill>
                      <a:schemeClr val="accent1"/>
                    </a:solidFill>
                    <a:latin typeface="+mj-lt"/>
                    <a:ea typeface="Verdana" panose="020B0604030504040204" pitchFamily="34" charset="0"/>
                    <a:cs typeface="Verdana" panose="020B0604030504040204" pitchFamily="34" charset="0"/>
                  </a:rPr>
                  <a:t>click on the link and register </a:t>
                </a:r>
                <a:r>
                  <a:rPr lang="en-GB" sz="1400" dirty="0">
                    <a:solidFill>
                      <a:schemeClr val="tx1"/>
                    </a:solidFill>
                    <a:latin typeface="+mj-lt"/>
                    <a:ea typeface="Verdana" panose="020B0604030504040204" pitchFamily="34" charset="0"/>
                    <a:cs typeface="Verdana" panose="020B0604030504040204" pitchFamily="34" charset="0"/>
                  </a:rPr>
                  <a:t>either their details (if they have symptoms) or household member(s) with coronavirus-like symptoms. The essential worker or household member(s) will be added to a list and </a:t>
                </a:r>
                <a:r>
                  <a:rPr lang="en-GB" sz="1400" dirty="0">
                    <a:solidFill>
                      <a:schemeClr val="accent1"/>
                    </a:solidFill>
                    <a:latin typeface="+mj-lt"/>
                    <a:ea typeface="Verdana" panose="020B0604030504040204" pitchFamily="34" charset="0"/>
                    <a:cs typeface="Verdana" panose="020B0604030504040204" pitchFamily="34" charset="0"/>
                  </a:rPr>
                  <a:t>depending on capacity at regional testing sites</a:t>
                </a:r>
                <a:r>
                  <a:rPr lang="en-GB" sz="1400" dirty="0">
                    <a:solidFill>
                      <a:schemeClr val="tx1"/>
                    </a:solidFill>
                    <a:latin typeface="+mj-lt"/>
                    <a:ea typeface="Verdana" panose="020B0604030504040204" pitchFamily="34" charset="0"/>
                    <a:cs typeface="Verdana" panose="020B0604030504040204" pitchFamily="34" charset="0"/>
                  </a:rPr>
                  <a:t>, will be invited to book an appointment for a test.</a:t>
                </a:r>
              </a:p>
            </p:txBody>
          </p:sp>
          <p:sp>
            <p:nvSpPr>
              <p:cNvPr id="7" name="Freeform 6"/>
              <p:cNvSpPr/>
              <p:nvPr/>
            </p:nvSpPr>
            <p:spPr>
              <a:xfrm>
                <a:off x="932873" y="4434470"/>
                <a:ext cx="6962648" cy="616804"/>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 typeface="+mj-lt"/>
                  <a:buAutoNum type="arabicPeriod" startAt="2"/>
                </a:pPr>
                <a:r>
                  <a:rPr lang="en-GB" sz="1400" dirty="0">
                    <a:solidFill>
                      <a:schemeClr val="tx1"/>
                    </a:solidFill>
                    <a:latin typeface="+mj-lt"/>
                    <a:ea typeface="Verdana" panose="020B0604030504040204" pitchFamily="34" charset="0"/>
                    <a:cs typeface="Verdana" panose="020B0604030504040204" pitchFamily="34" charset="0"/>
                  </a:rPr>
                  <a:t>The individual(s) being tested will receive a </a:t>
                </a:r>
                <a:r>
                  <a:rPr lang="en-GB" sz="1400" dirty="0">
                    <a:solidFill>
                      <a:schemeClr val="accent1"/>
                    </a:solidFill>
                    <a:latin typeface="+mj-lt"/>
                    <a:ea typeface="Verdana" panose="020B0604030504040204" pitchFamily="34" charset="0"/>
                    <a:cs typeface="Verdana" panose="020B0604030504040204" pitchFamily="34" charset="0"/>
                  </a:rPr>
                  <a:t>text message </a:t>
                </a:r>
                <a:r>
                  <a:rPr lang="en-GB" sz="1400" dirty="0">
                    <a:solidFill>
                      <a:schemeClr val="tx1"/>
                    </a:solidFill>
                    <a:latin typeface="+mj-lt"/>
                    <a:ea typeface="Verdana" panose="020B0604030504040204" pitchFamily="34" charset="0"/>
                    <a:cs typeface="Verdana" panose="020B0604030504040204" pitchFamily="34" charset="0"/>
                  </a:rPr>
                  <a:t>inviting them to book an appointment. The text message will contain a link to the </a:t>
                </a:r>
                <a:r>
                  <a:rPr lang="en-GB" sz="1400" dirty="0">
                    <a:solidFill>
                      <a:schemeClr val="accent1"/>
                    </a:solidFill>
                    <a:latin typeface="+mj-lt"/>
                    <a:ea typeface="Verdana" panose="020B0604030504040204" pitchFamily="34" charset="0"/>
                    <a:cs typeface="Verdana" panose="020B0604030504040204" pitchFamily="34" charset="0"/>
                  </a:rPr>
                  <a:t>appointment booking system </a:t>
                </a:r>
                <a:r>
                  <a:rPr lang="en-GB" sz="1400" dirty="0">
                    <a:solidFill>
                      <a:schemeClr val="tx1"/>
                    </a:solidFill>
                    <a:latin typeface="+mj-lt"/>
                    <a:ea typeface="Verdana" panose="020B0604030504040204" pitchFamily="34" charset="0"/>
                    <a:cs typeface="Verdana" panose="020B0604030504040204" pitchFamily="34" charset="0"/>
                  </a:rPr>
                  <a:t>and a unique </a:t>
                </a:r>
                <a:r>
                  <a:rPr lang="en-GB" sz="1400" dirty="0">
                    <a:solidFill>
                      <a:schemeClr val="accent1"/>
                    </a:solidFill>
                    <a:latin typeface="+mj-lt"/>
                    <a:ea typeface="Verdana" panose="020B0604030504040204" pitchFamily="34" charset="0"/>
                    <a:cs typeface="Verdana" panose="020B0604030504040204" pitchFamily="34" charset="0"/>
                  </a:rPr>
                  <a:t>16 digit code</a:t>
                </a:r>
                <a:r>
                  <a:rPr lang="en-GB" sz="1400" dirty="0">
                    <a:solidFill>
                      <a:schemeClr val="tx1"/>
                    </a:solidFill>
                    <a:latin typeface="+mj-lt"/>
                    <a:ea typeface="Verdana" panose="020B0604030504040204" pitchFamily="34" charset="0"/>
                    <a:cs typeface="Verdana" panose="020B0604030504040204" pitchFamily="34" charset="0"/>
                  </a:rPr>
                  <a:t>. </a:t>
                </a:r>
              </a:p>
            </p:txBody>
          </p:sp>
          <p:sp>
            <p:nvSpPr>
              <p:cNvPr id="9" name="Freeform 8"/>
              <p:cNvSpPr/>
              <p:nvPr/>
            </p:nvSpPr>
            <p:spPr>
              <a:xfrm>
                <a:off x="7494598" y="4182609"/>
                <a:ext cx="400922" cy="400922"/>
              </a:xfrm>
              <a:custGeom>
                <a:avLst/>
                <a:gdLst>
                  <a:gd name="connsiteX0" fmla="*/ 0 w 400922"/>
                  <a:gd name="connsiteY0" fmla="*/ 220507 h 400922"/>
                  <a:gd name="connsiteX1" fmla="*/ 90207 w 400922"/>
                  <a:gd name="connsiteY1" fmla="*/ 220507 h 400922"/>
                  <a:gd name="connsiteX2" fmla="*/ 90207 w 400922"/>
                  <a:gd name="connsiteY2" fmla="*/ 0 h 400922"/>
                  <a:gd name="connsiteX3" fmla="*/ 310715 w 400922"/>
                  <a:gd name="connsiteY3" fmla="*/ 0 h 400922"/>
                  <a:gd name="connsiteX4" fmla="*/ 310715 w 400922"/>
                  <a:gd name="connsiteY4" fmla="*/ 220507 h 400922"/>
                  <a:gd name="connsiteX5" fmla="*/ 400922 w 400922"/>
                  <a:gd name="connsiteY5" fmla="*/ 220507 h 400922"/>
                  <a:gd name="connsiteX6" fmla="*/ 200461 w 400922"/>
                  <a:gd name="connsiteY6" fmla="*/ 400922 h 400922"/>
                  <a:gd name="connsiteX7" fmla="*/ 0 w 400922"/>
                  <a:gd name="connsiteY7" fmla="*/ 220507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2" h="400922">
                    <a:moveTo>
                      <a:pt x="0" y="220507"/>
                    </a:moveTo>
                    <a:lnTo>
                      <a:pt x="90207" y="220507"/>
                    </a:lnTo>
                    <a:lnTo>
                      <a:pt x="90207" y="0"/>
                    </a:lnTo>
                    <a:lnTo>
                      <a:pt x="310715" y="0"/>
                    </a:lnTo>
                    <a:lnTo>
                      <a:pt x="310715" y="220507"/>
                    </a:lnTo>
                    <a:lnTo>
                      <a:pt x="400922" y="220507"/>
                    </a:lnTo>
                    <a:lnTo>
                      <a:pt x="200461" y="400922"/>
                    </a:lnTo>
                    <a:lnTo>
                      <a:pt x="0" y="220507"/>
                    </a:lnTo>
                    <a:close/>
                  </a:path>
                </a:pathLst>
              </a:custGeom>
              <a:solidFill>
                <a:schemeClr val="accent1"/>
              </a:solidFill>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067" tIns="22860" rIns="113067" bIns="122088" numCol="1" spcCol="1270" anchor="ctr" anchorCtr="0">
                <a:noAutofit/>
              </a:bodyPr>
              <a:lstStyle/>
              <a:p>
                <a:pPr lvl="0" algn="ctr" defTabSz="800100">
                  <a:lnSpc>
                    <a:spcPct val="90000"/>
                  </a:lnSpc>
                  <a:spcBef>
                    <a:spcPct val="0"/>
                  </a:spcBef>
                  <a:spcAft>
                    <a:spcPct val="35000"/>
                  </a:spcAft>
                </a:pPr>
                <a:endParaRPr lang="en-US" sz="2400" kern="1200" dirty="0">
                  <a:latin typeface="+mj-lt"/>
                </a:endParaRPr>
              </a:p>
            </p:txBody>
          </p:sp>
        </p:grpSp>
        <p:sp>
          <p:nvSpPr>
            <p:cNvPr id="15" name="Freeform 14"/>
            <p:cNvSpPr/>
            <p:nvPr/>
          </p:nvSpPr>
          <p:spPr>
            <a:xfrm>
              <a:off x="554183" y="4179014"/>
              <a:ext cx="10243126" cy="806162"/>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 typeface="+mj-lt"/>
                <a:buAutoNum type="arabicPeriod" startAt="3"/>
              </a:pPr>
              <a:r>
                <a:rPr lang="en-GB" sz="1400" dirty="0">
                  <a:solidFill>
                    <a:schemeClr val="tx1"/>
                  </a:solidFill>
                  <a:latin typeface="+mj-lt"/>
                  <a:ea typeface="Verdana" panose="020B0604030504040204" pitchFamily="34" charset="0"/>
                  <a:cs typeface="Verdana" panose="020B0604030504040204" pitchFamily="34" charset="0"/>
                </a:rPr>
                <a:t>The individual will click on the text message link and be directed to the appointment booking system where they will be asked to enter their unique 16 digit code. They will then be able to </a:t>
              </a:r>
              <a:r>
                <a:rPr lang="en-GB" sz="1400" dirty="0">
                  <a:solidFill>
                    <a:schemeClr val="accent1"/>
                  </a:solidFill>
                  <a:latin typeface="+mj-lt"/>
                  <a:ea typeface="Verdana" panose="020B0604030504040204" pitchFamily="34" charset="0"/>
                  <a:cs typeface="Verdana" panose="020B0604030504040204" pitchFamily="34" charset="0"/>
                </a:rPr>
                <a:t>book a specific appointment </a:t>
              </a:r>
              <a:r>
                <a:rPr lang="en-GB" sz="1400" dirty="0">
                  <a:solidFill>
                    <a:schemeClr val="tx1"/>
                  </a:solidFill>
                  <a:latin typeface="+mj-lt"/>
                  <a:ea typeface="Verdana" panose="020B0604030504040204" pitchFamily="34" charset="0"/>
                  <a:cs typeface="Verdana" panose="020B0604030504040204" pitchFamily="34" charset="0"/>
                </a:rPr>
                <a:t>for a coronavirus test at a regional testing site.</a:t>
              </a:r>
            </a:p>
          </p:txBody>
        </p:sp>
        <p:sp>
          <p:nvSpPr>
            <p:cNvPr id="16" name="Freeform 15"/>
            <p:cNvSpPr/>
            <p:nvPr/>
          </p:nvSpPr>
          <p:spPr>
            <a:xfrm>
              <a:off x="554182" y="5097143"/>
              <a:ext cx="10243126" cy="806162"/>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 typeface="+mj-lt"/>
                <a:buAutoNum type="arabicPeriod" startAt="4"/>
              </a:pPr>
              <a:r>
                <a:rPr lang="en-GB" sz="1400" dirty="0">
                  <a:solidFill>
                    <a:schemeClr val="tx1"/>
                  </a:solidFill>
                  <a:latin typeface="+mj-lt"/>
                  <a:ea typeface="Verdana" panose="020B0604030504040204" pitchFamily="34" charset="0"/>
                  <a:cs typeface="Verdana" panose="020B0604030504040204" pitchFamily="34" charset="0"/>
                </a:rPr>
                <a:t>The individual will receive a </a:t>
              </a:r>
              <a:r>
                <a:rPr lang="en-GB" sz="1400" dirty="0">
                  <a:solidFill>
                    <a:schemeClr val="accent1"/>
                  </a:solidFill>
                  <a:latin typeface="+mj-lt"/>
                  <a:ea typeface="Verdana" panose="020B0604030504040204" pitchFamily="34" charset="0"/>
                  <a:cs typeface="Verdana" panose="020B0604030504040204" pitchFamily="34" charset="0"/>
                </a:rPr>
                <a:t>confirmation of their appointment via text message and email</a:t>
              </a:r>
              <a:r>
                <a:rPr lang="en-GB" sz="1400" dirty="0">
                  <a:solidFill>
                    <a:schemeClr val="tx1"/>
                  </a:solidFill>
                  <a:latin typeface="+mj-lt"/>
                  <a:ea typeface="Verdana" panose="020B0604030504040204" pitchFamily="34" charset="0"/>
                  <a:cs typeface="Verdana" panose="020B0604030504040204" pitchFamily="34" charset="0"/>
                </a:rPr>
                <a:t>. These will contain a </a:t>
              </a:r>
              <a:r>
                <a:rPr lang="en-GB" sz="1400" dirty="0">
                  <a:solidFill>
                    <a:schemeClr val="accent1"/>
                  </a:solidFill>
                  <a:latin typeface="+mj-lt"/>
                  <a:ea typeface="Verdana" panose="020B0604030504040204" pitchFamily="34" charset="0"/>
                  <a:cs typeface="Verdana" panose="020B0604030504040204" pitchFamily="34" charset="0"/>
                </a:rPr>
                <a:t>QR code, </a:t>
              </a:r>
              <a:r>
                <a:rPr lang="en-GB" sz="1400" dirty="0">
                  <a:solidFill>
                    <a:schemeClr val="tx1"/>
                  </a:solidFill>
                  <a:latin typeface="+mj-lt"/>
                  <a:ea typeface="Verdana" panose="020B0604030504040204" pitchFamily="34" charset="0"/>
                  <a:cs typeface="Verdana" panose="020B0604030504040204" pitchFamily="34" charset="0"/>
                </a:rPr>
                <a:t>which will need to be shown to security at the regional testing site. Only one QR code is required, either on a smartphone or a printed copy of the email.</a:t>
              </a:r>
            </a:p>
          </p:txBody>
        </p:sp>
        <p:sp>
          <p:nvSpPr>
            <p:cNvPr id="17" name="Freeform 16"/>
            <p:cNvSpPr/>
            <p:nvPr/>
          </p:nvSpPr>
          <p:spPr>
            <a:xfrm>
              <a:off x="10207490" y="3925109"/>
              <a:ext cx="589818" cy="524005"/>
            </a:xfrm>
            <a:custGeom>
              <a:avLst/>
              <a:gdLst>
                <a:gd name="connsiteX0" fmla="*/ 0 w 400922"/>
                <a:gd name="connsiteY0" fmla="*/ 220507 h 400922"/>
                <a:gd name="connsiteX1" fmla="*/ 90207 w 400922"/>
                <a:gd name="connsiteY1" fmla="*/ 220507 h 400922"/>
                <a:gd name="connsiteX2" fmla="*/ 90207 w 400922"/>
                <a:gd name="connsiteY2" fmla="*/ 0 h 400922"/>
                <a:gd name="connsiteX3" fmla="*/ 310715 w 400922"/>
                <a:gd name="connsiteY3" fmla="*/ 0 h 400922"/>
                <a:gd name="connsiteX4" fmla="*/ 310715 w 400922"/>
                <a:gd name="connsiteY4" fmla="*/ 220507 h 400922"/>
                <a:gd name="connsiteX5" fmla="*/ 400922 w 400922"/>
                <a:gd name="connsiteY5" fmla="*/ 220507 h 400922"/>
                <a:gd name="connsiteX6" fmla="*/ 200461 w 400922"/>
                <a:gd name="connsiteY6" fmla="*/ 400922 h 400922"/>
                <a:gd name="connsiteX7" fmla="*/ 0 w 400922"/>
                <a:gd name="connsiteY7" fmla="*/ 220507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2" h="400922">
                  <a:moveTo>
                    <a:pt x="0" y="220507"/>
                  </a:moveTo>
                  <a:lnTo>
                    <a:pt x="90207" y="220507"/>
                  </a:lnTo>
                  <a:lnTo>
                    <a:pt x="90207" y="0"/>
                  </a:lnTo>
                  <a:lnTo>
                    <a:pt x="310715" y="0"/>
                  </a:lnTo>
                  <a:lnTo>
                    <a:pt x="310715" y="220507"/>
                  </a:lnTo>
                  <a:lnTo>
                    <a:pt x="400922" y="220507"/>
                  </a:lnTo>
                  <a:lnTo>
                    <a:pt x="200461" y="400922"/>
                  </a:lnTo>
                  <a:lnTo>
                    <a:pt x="0" y="220507"/>
                  </a:lnTo>
                  <a:close/>
                </a:path>
              </a:pathLst>
            </a:custGeom>
            <a:solidFill>
              <a:schemeClr val="accent1"/>
            </a:solidFill>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067" tIns="22860" rIns="113067" bIns="122088" numCol="1" spcCol="1270" anchor="ctr" anchorCtr="0">
              <a:noAutofit/>
            </a:bodyPr>
            <a:lstStyle/>
            <a:p>
              <a:pPr lvl="0" algn="ctr" defTabSz="800100">
                <a:lnSpc>
                  <a:spcPct val="90000"/>
                </a:lnSpc>
                <a:spcBef>
                  <a:spcPct val="0"/>
                </a:spcBef>
                <a:spcAft>
                  <a:spcPct val="35000"/>
                </a:spcAft>
              </a:pPr>
              <a:endParaRPr lang="en-US" sz="2400" kern="1200" dirty="0">
                <a:latin typeface="+mj-lt"/>
              </a:endParaRPr>
            </a:p>
          </p:txBody>
        </p:sp>
        <p:sp>
          <p:nvSpPr>
            <p:cNvPr id="18" name="Freeform 17"/>
            <p:cNvSpPr/>
            <p:nvPr/>
          </p:nvSpPr>
          <p:spPr>
            <a:xfrm>
              <a:off x="10207490" y="4828697"/>
              <a:ext cx="589818" cy="524005"/>
            </a:xfrm>
            <a:custGeom>
              <a:avLst/>
              <a:gdLst>
                <a:gd name="connsiteX0" fmla="*/ 0 w 400922"/>
                <a:gd name="connsiteY0" fmla="*/ 220507 h 400922"/>
                <a:gd name="connsiteX1" fmla="*/ 90207 w 400922"/>
                <a:gd name="connsiteY1" fmla="*/ 220507 h 400922"/>
                <a:gd name="connsiteX2" fmla="*/ 90207 w 400922"/>
                <a:gd name="connsiteY2" fmla="*/ 0 h 400922"/>
                <a:gd name="connsiteX3" fmla="*/ 310715 w 400922"/>
                <a:gd name="connsiteY3" fmla="*/ 0 h 400922"/>
                <a:gd name="connsiteX4" fmla="*/ 310715 w 400922"/>
                <a:gd name="connsiteY4" fmla="*/ 220507 h 400922"/>
                <a:gd name="connsiteX5" fmla="*/ 400922 w 400922"/>
                <a:gd name="connsiteY5" fmla="*/ 220507 h 400922"/>
                <a:gd name="connsiteX6" fmla="*/ 200461 w 400922"/>
                <a:gd name="connsiteY6" fmla="*/ 400922 h 400922"/>
                <a:gd name="connsiteX7" fmla="*/ 0 w 400922"/>
                <a:gd name="connsiteY7" fmla="*/ 220507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2" h="400922">
                  <a:moveTo>
                    <a:pt x="0" y="220507"/>
                  </a:moveTo>
                  <a:lnTo>
                    <a:pt x="90207" y="220507"/>
                  </a:lnTo>
                  <a:lnTo>
                    <a:pt x="90207" y="0"/>
                  </a:lnTo>
                  <a:lnTo>
                    <a:pt x="310715" y="0"/>
                  </a:lnTo>
                  <a:lnTo>
                    <a:pt x="310715" y="220507"/>
                  </a:lnTo>
                  <a:lnTo>
                    <a:pt x="400922" y="220507"/>
                  </a:lnTo>
                  <a:lnTo>
                    <a:pt x="200461" y="400922"/>
                  </a:lnTo>
                  <a:lnTo>
                    <a:pt x="0" y="220507"/>
                  </a:lnTo>
                  <a:close/>
                </a:path>
              </a:pathLst>
            </a:custGeom>
            <a:solidFill>
              <a:schemeClr val="accent1"/>
            </a:solidFill>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067" tIns="22860" rIns="113067" bIns="122088" numCol="1" spcCol="1270" anchor="ctr" anchorCtr="0">
              <a:noAutofit/>
            </a:bodyPr>
            <a:lstStyle/>
            <a:p>
              <a:pPr lvl="0" algn="ctr" defTabSz="800100">
                <a:lnSpc>
                  <a:spcPct val="90000"/>
                </a:lnSpc>
                <a:spcBef>
                  <a:spcPct val="0"/>
                </a:spcBef>
                <a:spcAft>
                  <a:spcPct val="35000"/>
                </a:spcAft>
              </a:pPr>
              <a:endParaRPr lang="en-US" sz="2400" kern="1200" dirty="0">
                <a:latin typeface="+mj-lt"/>
              </a:endParaRPr>
            </a:p>
          </p:txBody>
        </p:sp>
      </p:grpSp>
      <p:sp>
        <p:nvSpPr>
          <p:cNvPr id="10" name="TextBox 9"/>
          <p:cNvSpPr txBox="1"/>
          <p:nvPr/>
        </p:nvSpPr>
        <p:spPr>
          <a:xfrm>
            <a:off x="359999" y="952921"/>
            <a:ext cx="10857564" cy="584775"/>
          </a:xfrm>
          <a:prstGeom prst="rect">
            <a:avLst/>
          </a:prstGeom>
          <a:noFill/>
        </p:spPr>
        <p:txBody>
          <a:bodyPr wrap="square" rtlCol="0">
            <a:spAutoFit/>
          </a:bodyPr>
          <a:lstStyle/>
          <a:p>
            <a:r>
              <a:rPr lang="en-GB" sz="1600" dirty="0"/>
              <a:t>The following steps outline how essential workers and their household member(s) can arrange a coronavirus test </a:t>
            </a:r>
            <a:r>
              <a:rPr lang="en-GB" sz="1600" b="1" u="sng" dirty="0"/>
              <a:t>at a regional testing site</a:t>
            </a:r>
            <a:r>
              <a:rPr lang="en-GB" sz="1600" dirty="0"/>
              <a:t>: </a:t>
            </a:r>
          </a:p>
        </p:txBody>
      </p:sp>
      <p:sp>
        <p:nvSpPr>
          <p:cNvPr id="14"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5</a:t>
            </a:fld>
            <a:endParaRPr lang="en-GB" dirty="0"/>
          </a:p>
        </p:txBody>
      </p:sp>
    </p:spTree>
    <p:extLst>
      <p:ext uri="{BB962C8B-B14F-4D97-AF65-F5344CB8AC3E}">
        <p14:creationId xmlns:p14="http://schemas.microsoft.com/office/powerpoint/2010/main" val="229940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will self referral work for home testing? </a:t>
            </a:r>
          </a:p>
        </p:txBody>
      </p:sp>
      <p:sp>
        <p:nvSpPr>
          <p:cNvPr id="3" name="Content Placeholder 2"/>
          <p:cNvSpPr>
            <a:spLocks noGrp="1"/>
          </p:cNvSpPr>
          <p:nvPr>
            <p:ph idx="1"/>
          </p:nvPr>
        </p:nvSpPr>
        <p:spPr/>
        <p:txBody>
          <a:bodyPr>
            <a:normAutofit/>
          </a:bodyPr>
          <a:lstStyle/>
          <a:p>
            <a:endParaRPr lang="en-GB"/>
          </a:p>
          <a:p>
            <a:endParaRPr lang="en-GB"/>
          </a:p>
          <a:p>
            <a:endParaRPr lang="en-GB"/>
          </a:p>
          <a:p>
            <a:endParaRPr lang="en-GB"/>
          </a:p>
          <a:p>
            <a:endParaRPr lang="en-GB"/>
          </a:p>
          <a:p>
            <a:endParaRPr lang="en-GB"/>
          </a:p>
          <a:p>
            <a:endParaRPr lang="en-GB"/>
          </a:p>
          <a:p>
            <a:endParaRPr lang="en-GB"/>
          </a:p>
        </p:txBody>
      </p:sp>
      <p:sp>
        <p:nvSpPr>
          <p:cNvPr id="10" name="TextBox 9"/>
          <p:cNvSpPr txBox="1"/>
          <p:nvPr/>
        </p:nvSpPr>
        <p:spPr>
          <a:xfrm>
            <a:off x="359999" y="952921"/>
            <a:ext cx="10857564" cy="584775"/>
          </a:xfrm>
          <a:prstGeom prst="rect">
            <a:avLst/>
          </a:prstGeom>
          <a:noFill/>
        </p:spPr>
        <p:txBody>
          <a:bodyPr wrap="square" rtlCol="0" anchor="t">
            <a:spAutoFit/>
          </a:bodyPr>
          <a:lstStyle/>
          <a:p>
            <a:r>
              <a:rPr lang="en-GB" sz="1600" dirty="0"/>
              <a:t>The following steps outline how essential workers and their household members can arrange for a coronavirus test(s) </a:t>
            </a:r>
            <a:r>
              <a:rPr lang="en-GB" sz="1600" b="1" u="sng" dirty="0"/>
              <a:t>to be delivered to their home</a:t>
            </a:r>
          </a:p>
        </p:txBody>
      </p:sp>
      <p:grpSp>
        <p:nvGrpSpPr>
          <p:cNvPr id="19" name="Group 18">
            <a:extLst>
              <a:ext uri="{FF2B5EF4-FFF2-40B4-BE49-F238E27FC236}">
                <a16:creationId xmlns:a16="http://schemas.microsoft.com/office/drawing/2014/main" id="{A7F807FE-922A-4E28-97A4-B4CFAC2B236C}"/>
              </a:ext>
            </a:extLst>
          </p:cNvPr>
          <p:cNvGrpSpPr/>
          <p:nvPr/>
        </p:nvGrpSpPr>
        <p:grpSpPr>
          <a:xfrm>
            <a:off x="974436" y="1797760"/>
            <a:ext cx="10243127" cy="3545179"/>
            <a:chOff x="974436" y="1652578"/>
            <a:chExt cx="10243127" cy="3545179"/>
          </a:xfrm>
        </p:grpSpPr>
        <p:grpSp>
          <p:nvGrpSpPr>
            <p:cNvPr id="7" name="Group 6">
              <a:extLst>
                <a:ext uri="{FF2B5EF4-FFF2-40B4-BE49-F238E27FC236}">
                  <a16:creationId xmlns:a16="http://schemas.microsoft.com/office/drawing/2014/main" id="{DE01A831-4E79-4F23-A2FE-CE238D429F0F}"/>
                </a:ext>
              </a:extLst>
            </p:cNvPr>
            <p:cNvGrpSpPr/>
            <p:nvPr/>
          </p:nvGrpSpPr>
          <p:grpSpPr>
            <a:xfrm>
              <a:off x="974437" y="1652578"/>
              <a:ext cx="10243126" cy="1919968"/>
              <a:chOff x="932873" y="3731998"/>
              <a:chExt cx="6962648" cy="1468990"/>
            </a:xfrm>
          </p:grpSpPr>
          <p:sp>
            <p:nvSpPr>
              <p:cNvPr id="13" name="Freeform 5">
                <a:extLst>
                  <a:ext uri="{FF2B5EF4-FFF2-40B4-BE49-F238E27FC236}">
                    <a16:creationId xmlns:a16="http://schemas.microsoft.com/office/drawing/2014/main" id="{0AF45506-F225-4363-940E-739ADDF6F819}"/>
                  </a:ext>
                </a:extLst>
              </p:cNvPr>
              <p:cNvSpPr/>
              <p:nvPr/>
            </p:nvSpPr>
            <p:spPr>
              <a:xfrm>
                <a:off x="932873" y="3731998"/>
                <a:ext cx="6962648" cy="616804"/>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AutoNum type="arabicPeriod"/>
                </a:pPr>
                <a:r>
                  <a:rPr lang="en-GB" sz="1400" dirty="0">
                    <a:solidFill>
                      <a:schemeClr val="tx1"/>
                    </a:solidFill>
                    <a:latin typeface="+mj-lt"/>
                    <a:ea typeface="Verdana"/>
                    <a:cs typeface="Verdana"/>
                  </a:rPr>
                  <a:t>The essential worker will </a:t>
                </a:r>
                <a:r>
                  <a:rPr lang="en-GB" sz="1400" dirty="0">
                    <a:solidFill>
                      <a:schemeClr val="accent1"/>
                    </a:solidFill>
                    <a:latin typeface="+mj-lt"/>
                    <a:ea typeface="Verdana"/>
                    <a:cs typeface="Verdana"/>
                  </a:rPr>
                  <a:t>click on the link and register </a:t>
                </a:r>
                <a:r>
                  <a:rPr lang="en-GB" sz="1400" dirty="0">
                    <a:solidFill>
                      <a:schemeClr val="tx1"/>
                    </a:solidFill>
                    <a:latin typeface="+mj-lt"/>
                    <a:ea typeface="Verdana"/>
                    <a:cs typeface="Verdana"/>
                  </a:rPr>
                  <a:t>their details, via the online self referral portal. These details will be used to verify the identity of the essential worker before they order their test(s) for delivery. If the essential worker has access to their work email they should use this to support with the verification process.</a:t>
                </a:r>
                <a:endParaRPr lang="en-US" dirty="0">
                  <a:solidFill>
                    <a:schemeClr val="tx1"/>
                  </a:solidFill>
                </a:endParaRPr>
              </a:p>
            </p:txBody>
          </p:sp>
          <p:sp>
            <p:nvSpPr>
              <p:cNvPr id="14" name="Freeform 6">
                <a:extLst>
                  <a:ext uri="{FF2B5EF4-FFF2-40B4-BE49-F238E27FC236}">
                    <a16:creationId xmlns:a16="http://schemas.microsoft.com/office/drawing/2014/main" id="{1E031015-2A6D-466A-87A2-0B25B01BF91C}"/>
                  </a:ext>
                </a:extLst>
              </p:cNvPr>
              <p:cNvSpPr/>
              <p:nvPr/>
            </p:nvSpPr>
            <p:spPr>
              <a:xfrm>
                <a:off x="932873" y="4434470"/>
                <a:ext cx="6962648" cy="766518"/>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Tx/>
                  <a:buAutoNum type="arabicPeriod" startAt="2"/>
                </a:pPr>
                <a:r>
                  <a:rPr lang="en-GB" sz="1400" dirty="0">
                    <a:solidFill>
                      <a:schemeClr val="tx1"/>
                    </a:solidFill>
                    <a:latin typeface="+mj-lt"/>
                    <a:ea typeface="Verdana"/>
                    <a:cs typeface="Verdana"/>
                  </a:rPr>
                  <a:t>The essential worker will then receive an </a:t>
                </a:r>
                <a:r>
                  <a:rPr lang="en-GB" sz="1400" dirty="0">
                    <a:solidFill>
                      <a:schemeClr val="accent1"/>
                    </a:solidFill>
                    <a:latin typeface="+mj-lt"/>
                    <a:ea typeface="Verdana"/>
                    <a:cs typeface="Verdana"/>
                  </a:rPr>
                  <a:t>email with a one-time code.</a:t>
                </a:r>
                <a:r>
                  <a:rPr lang="en-GB" sz="1400" dirty="0">
                    <a:solidFill>
                      <a:schemeClr val="tx1"/>
                    </a:solidFill>
                    <a:latin typeface="+mj-lt"/>
                    <a:ea typeface="Verdana"/>
                    <a:cs typeface="Verdana"/>
                  </a:rPr>
                  <a:t> If the email address cannot be verified, we will need them to complete a short verification check through TransUnion. This is not a credit check- it is simply a way of verifying your identification. Alternatively, the essential worker can choose to apply for a test at a drive-through centre.</a:t>
                </a:r>
                <a:endParaRPr lang="en-GB" sz="1400" dirty="0">
                  <a:solidFill>
                    <a:schemeClr val="tx1"/>
                  </a:solidFill>
                  <a:latin typeface="+mj-lt"/>
                  <a:ea typeface="Verdana" panose="020B0604030504040204" pitchFamily="34" charset="0"/>
                  <a:cs typeface="Verdana" panose="020B0604030504040204" pitchFamily="34" charset="0"/>
                </a:endParaRPr>
              </a:p>
            </p:txBody>
          </p:sp>
          <p:sp>
            <p:nvSpPr>
              <p:cNvPr id="15" name="Freeform 8">
                <a:extLst>
                  <a:ext uri="{FF2B5EF4-FFF2-40B4-BE49-F238E27FC236}">
                    <a16:creationId xmlns:a16="http://schemas.microsoft.com/office/drawing/2014/main" id="{01DCEF2C-139C-46D9-87EC-43F2A7C51D74}"/>
                  </a:ext>
                </a:extLst>
              </p:cNvPr>
              <p:cNvSpPr/>
              <p:nvPr/>
            </p:nvSpPr>
            <p:spPr>
              <a:xfrm>
                <a:off x="7494598" y="4182609"/>
                <a:ext cx="400922" cy="400922"/>
              </a:xfrm>
              <a:custGeom>
                <a:avLst/>
                <a:gdLst>
                  <a:gd name="connsiteX0" fmla="*/ 0 w 400922"/>
                  <a:gd name="connsiteY0" fmla="*/ 220507 h 400922"/>
                  <a:gd name="connsiteX1" fmla="*/ 90207 w 400922"/>
                  <a:gd name="connsiteY1" fmla="*/ 220507 h 400922"/>
                  <a:gd name="connsiteX2" fmla="*/ 90207 w 400922"/>
                  <a:gd name="connsiteY2" fmla="*/ 0 h 400922"/>
                  <a:gd name="connsiteX3" fmla="*/ 310715 w 400922"/>
                  <a:gd name="connsiteY3" fmla="*/ 0 h 400922"/>
                  <a:gd name="connsiteX4" fmla="*/ 310715 w 400922"/>
                  <a:gd name="connsiteY4" fmla="*/ 220507 h 400922"/>
                  <a:gd name="connsiteX5" fmla="*/ 400922 w 400922"/>
                  <a:gd name="connsiteY5" fmla="*/ 220507 h 400922"/>
                  <a:gd name="connsiteX6" fmla="*/ 200461 w 400922"/>
                  <a:gd name="connsiteY6" fmla="*/ 400922 h 400922"/>
                  <a:gd name="connsiteX7" fmla="*/ 0 w 400922"/>
                  <a:gd name="connsiteY7" fmla="*/ 220507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2" h="400922">
                    <a:moveTo>
                      <a:pt x="0" y="220507"/>
                    </a:moveTo>
                    <a:lnTo>
                      <a:pt x="90207" y="220507"/>
                    </a:lnTo>
                    <a:lnTo>
                      <a:pt x="90207" y="0"/>
                    </a:lnTo>
                    <a:lnTo>
                      <a:pt x="310715" y="0"/>
                    </a:lnTo>
                    <a:lnTo>
                      <a:pt x="310715" y="220507"/>
                    </a:lnTo>
                    <a:lnTo>
                      <a:pt x="400922" y="220507"/>
                    </a:lnTo>
                    <a:lnTo>
                      <a:pt x="200461" y="400922"/>
                    </a:lnTo>
                    <a:lnTo>
                      <a:pt x="0" y="220507"/>
                    </a:lnTo>
                    <a:close/>
                  </a:path>
                </a:pathLst>
              </a:custGeom>
              <a:solidFill>
                <a:schemeClr val="accent1"/>
              </a:solidFill>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067" tIns="22860" rIns="113067" bIns="122088" numCol="1" spcCol="1270" anchor="ctr" anchorCtr="0">
                <a:noAutofit/>
              </a:bodyPr>
              <a:lstStyle/>
              <a:p>
                <a:pPr lvl="0" algn="ctr" defTabSz="800100">
                  <a:lnSpc>
                    <a:spcPct val="90000"/>
                  </a:lnSpc>
                  <a:spcBef>
                    <a:spcPct val="0"/>
                  </a:spcBef>
                  <a:spcAft>
                    <a:spcPct val="35000"/>
                  </a:spcAft>
                </a:pPr>
                <a:endParaRPr lang="en-US" sz="2400" kern="1200">
                  <a:latin typeface="+mj-lt"/>
                </a:endParaRPr>
              </a:p>
            </p:txBody>
          </p:sp>
        </p:grpSp>
        <p:sp>
          <p:nvSpPr>
            <p:cNvPr id="8" name="Freeform 14">
              <a:extLst>
                <a:ext uri="{FF2B5EF4-FFF2-40B4-BE49-F238E27FC236}">
                  <a16:creationId xmlns:a16="http://schemas.microsoft.com/office/drawing/2014/main" id="{0A0396DF-4D2C-4F97-9293-867F4EF7FF83}"/>
                </a:ext>
              </a:extLst>
            </p:cNvPr>
            <p:cNvSpPr/>
            <p:nvPr/>
          </p:nvSpPr>
          <p:spPr>
            <a:xfrm>
              <a:off x="974437" y="3473466"/>
              <a:ext cx="10243126" cy="806162"/>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 typeface="Arial" panose="020B0604020202020204"/>
                <a:buAutoNum type="arabicPeriod" startAt="3"/>
              </a:pPr>
              <a:r>
                <a:rPr lang="en-GB" sz="1400" dirty="0">
                  <a:solidFill>
                    <a:schemeClr val="tx1"/>
                  </a:solidFill>
                  <a:latin typeface="+mj-lt"/>
                  <a:ea typeface="Verdana"/>
                  <a:cs typeface="Verdana"/>
                </a:rPr>
                <a:t>The essential worker will then be able to request </a:t>
              </a:r>
              <a:r>
                <a:rPr lang="en-GB" sz="1400" dirty="0">
                  <a:solidFill>
                    <a:schemeClr val="accent1"/>
                  </a:solidFill>
                  <a:latin typeface="+mj-lt"/>
                  <a:ea typeface="Verdana"/>
                  <a:cs typeface="Verdana"/>
                </a:rPr>
                <a:t>up to five tests</a:t>
              </a:r>
              <a:r>
                <a:rPr lang="en-GB" sz="1400" dirty="0">
                  <a:solidFill>
                    <a:schemeClr val="tx1"/>
                  </a:solidFill>
                  <a:latin typeface="+mj-lt"/>
                  <a:ea typeface="Verdana"/>
                  <a:cs typeface="Verdana"/>
                </a:rPr>
                <a:t> for members of their household displaying symptoms of the coronavirus. Order details should then be reviewed and confirmed.</a:t>
              </a:r>
              <a:endParaRPr lang="en-GB" sz="1400" dirty="0">
                <a:solidFill>
                  <a:schemeClr val="tx1"/>
                </a:solidFill>
                <a:latin typeface="+mj-lt"/>
                <a:ea typeface="Verdana" panose="020B0604030504040204" pitchFamily="34" charset="0"/>
                <a:cs typeface="Verdana" panose="020B0604030504040204" pitchFamily="34" charset="0"/>
              </a:endParaRPr>
            </a:p>
          </p:txBody>
        </p:sp>
        <p:sp>
          <p:nvSpPr>
            <p:cNvPr id="9" name="Freeform 15">
              <a:extLst>
                <a:ext uri="{FF2B5EF4-FFF2-40B4-BE49-F238E27FC236}">
                  <a16:creationId xmlns:a16="http://schemas.microsoft.com/office/drawing/2014/main" id="{78AF41BF-0B26-4438-AF9B-4D67C34CFEB7}"/>
                </a:ext>
              </a:extLst>
            </p:cNvPr>
            <p:cNvSpPr/>
            <p:nvPr/>
          </p:nvSpPr>
          <p:spPr>
            <a:xfrm>
              <a:off x="974436" y="4391595"/>
              <a:ext cx="10243126" cy="806162"/>
            </a:xfrm>
            <a:custGeom>
              <a:avLst/>
              <a:gdLst>
                <a:gd name="connsiteX0" fmla="*/ 0 w 6962648"/>
                <a:gd name="connsiteY0" fmla="*/ 61680 h 616804"/>
                <a:gd name="connsiteX1" fmla="*/ 61680 w 6962648"/>
                <a:gd name="connsiteY1" fmla="*/ 0 h 616804"/>
                <a:gd name="connsiteX2" fmla="*/ 6900968 w 6962648"/>
                <a:gd name="connsiteY2" fmla="*/ 0 h 616804"/>
                <a:gd name="connsiteX3" fmla="*/ 6962648 w 6962648"/>
                <a:gd name="connsiteY3" fmla="*/ 61680 h 616804"/>
                <a:gd name="connsiteX4" fmla="*/ 6962648 w 6962648"/>
                <a:gd name="connsiteY4" fmla="*/ 555124 h 616804"/>
                <a:gd name="connsiteX5" fmla="*/ 6900968 w 6962648"/>
                <a:gd name="connsiteY5" fmla="*/ 616804 h 616804"/>
                <a:gd name="connsiteX6" fmla="*/ 61680 w 6962648"/>
                <a:gd name="connsiteY6" fmla="*/ 616804 h 616804"/>
                <a:gd name="connsiteX7" fmla="*/ 0 w 6962648"/>
                <a:gd name="connsiteY7" fmla="*/ 555124 h 616804"/>
                <a:gd name="connsiteX8" fmla="*/ 0 w 6962648"/>
                <a:gd name="connsiteY8" fmla="*/ 61680 h 61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648" h="616804">
                  <a:moveTo>
                    <a:pt x="0" y="61680"/>
                  </a:moveTo>
                  <a:cubicBezTo>
                    <a:pt x="0" y="27615"/>
                    <a:pt x="27615" y="0"/>
                    <a:pt x="61680" y="0"/>
                  </a:cubicBezTo>
                  <a:lnTo>
                    <a:pt x="6900968" y="0"/>
                  </a:lnTo>
                  <a:cubicBezTo>
                    <a:pt x="6935033" y="0"/>
                    <a:pt x="6962648" y="27615"/>
                    <a:pt x="6962648" y="61680"/>
                  </a:cubicBezTo>
                  <a:lnTo>
                    <a:pt x="6962648" y="555124"/>
                  </a:lnTo>
                  <a:cubicBezTo>
                    <a:pt x="6962648" y="589189"/>
                    <a:pt x="6935033" y="616804"/>
                    <a:pt x="6900968" y="616804"/>
                  </a:cubicBezTo>
                  <a:lnTo>
                    <a:pt x="61680" y="616804"/>
                  </a:lnTo>
                  <a:cubicBezTo>
                    <a:pt x="27615" y="616804"/>
                    <a:pt x="0" y="589189"/>
                    <a:pt x="0" y="555124"/>
                  </a:cubicBezTo>
                  <a:lnTo>
                    <a:pt x="0" y="6168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976" tIns="59976" rIns="980837" bIns="59976" numCol="1" spcCol="1270" anchor="ctr" anchorCtr="0">
              <a:noAutofit/>
            </a:bodyPr>
            <a:lstStyle/>
            <a:p>
              <a:pPr marL="342900" indent="-342900" defTabSz="488950">
                <a:lnSpc>
                  <a:spcPct val="90000"/>
                </a:lnSpc>
                <a:spcBef>
                  <a:spcPct val="0"/>
                </a:spcBef>
                <a:spcAft>
                  <a:spcPct val="35000"/>
                </a:spcAft>
                <a:buFont typeface="+mj-lt"/>
                <a:buAutoNum type="arabicPeriod" startAt="4"/>
              </a:pPr>
              <a:r>
                <a:rPr lang="en-GB" sz="1400" dirty="0">
                  <a:solidFill>
                    <a:schemeClr val="tx1"/>
                  </a:solidFill>
                  <a:latin typeface="+mj-lt"/>
                  <a:ea typeface="Verdana"/>
                  <a:cs typeface="Verdana"/>
                </a:rPr>
                <a:t>The individual will receive a </a:t>
              </a:r>
              <a:r>
                <a:rPr lang="en-GB" sz="1400" dirty="0">
                  <a:solidFill>
                    <a:schemeClr val="accent1"/>
                  </a:solidFill>
                  <a:latin typeface="+mj-lt"/>
                  <a:ea typeface="Verdana"/>
                  <a:cs typeface="Verdana"/>
                </a:rPr>
                <a:t>confirmation of their order by email</a:t>
              </a:r>
              <a:r>
                <a:rPr lang="en-GB" sz="1400" dirty="0">
                  <a:solidFill>
                    <a:schemeClr val="tx1"/>
                  </a:solidFill>
                  <a:latin typeface="+mj-lt"/>
                  <a:ea typeface="Verdana"/>
                  <a:cs typeface="Verdana"/>
                </a:rPr>
                <a:t>, as well as details of what to do next. Tracking details for their delivery will also be provided. Once the individual receives their test kit they should follow the instructions provided.</a:t>
              </a:r>
            </a:p>
          </p:txBody>
        </p:sp>
        <p:sp>
          <p:nvSpPr>
            <p:cNvPr id="11" name="Freeform 16">
              <a:extLst>
                <a:ext uri="{FF2B5EF4-FFF2-40B4-BE49-F238E27FC236}">
                  <a16:creationId xmlns:a16="http://schemas.microsoft.com/office/drawing/2014/main" id="{14371BCB-42EC-49EB-AE33-FCB9E0ACAC5E}"/>
                </a:ext>
              </a:extLst>
            </p:cNvPr>
            <p:cNvSpPr/>
            <p:nvPr/>
          </p:nvSpPr>
          <p:spPr>
            <a:xfrm>
              <a:off x="10627744" y="3219561"/>
              <a:ext cx="589818" cy="524005"/>
            </a:xfrm>
            <a:custGeom>
              <a:avLst/>
              <a:gdLst>
                <a:gd name="connsiteX0" fmla="*/ 0 w 400922"/>
                <a:gd name="connsiteY0" fmla="*/ 220507 h 400922"/>
                <a:gd name="connsiteX1" fmla="*/ 90207 w 400922"/>
                <a:gd name="connsiteY1" fmla="*/ 220507 h 400922"/>
                <a:gd name="connsiteX2" fmla="*/ 90207 w 400922"/>
                <a:gd name="connsiteY2" fmla="*/ 0 h 400922"/>
                <a:gd name="connsiteX3" fmla="*/ 310715 w 400922"/>
                <a:gd name="connsiteY3" fmla="*/ 0 h 400922"/>
                <a:gd name="connsiteX4" fmla="*/ 310715 w 400922"/>
                <a:gd name="connsiteY4" fmla="*/ 220507 h 400922"/>
                <a:gd name="connsiteX5" fmla="*/ 400922 w 400922"/>
                <a:gd name="connsiteY5" fmla="*/ 220507 h 400922"/>
                <a:gd name="connsiteX6" fmla="*/ 200461 w 400922"/>
                <a:gd name="connsiteY6" fmla="*/ 400922 h 400922"/>
                <a:gd name="connsiteX7" fmla="*/ 0 w 400922"/>
                <a:gd name="connsiteY7" fmla="*/ 220507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2" h="400922">
                  <a:moveTo>
                    <a:pt x="0" y="220507"/>
                  </a:moveTo>
                  <a:lnTo>
                    <a:pt x="90207" y="220507"/>
                  </a:lnTo>
                  <a:lnTo>
                    <a:pt x="90207" y="0"/>
                  </a:lnTo>
                  <a:lnTo>
                    <a:pt x="310715" y="0"/>
                  </a:lnTo>
                  <a:lnTo>
                    <a:pt x="310715" y="220507"/>
                  </a:lnTo>
                  <a:lnTo>
                    <a:pt x="400922" y="220507"/>
                  </a:lnTo>
                  <a:lnTo>
                    <a:pt x="200461" y="400922"/>
                  </a:lnTo>
                  <a:lnTo>
                    <a:pt x="0" y="220507"/>
                  </a:lnTo>
                  <a:close/>
                </a:path>
              </a:pathLst>
            </a:custGeom>
            <a:solidFill>
              <a:schemeClr val="accent1"/>
            </a:solidFill>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067" tIns="22860" rIns="113067" bIns="122088" numCol="1" spcCol="1270" anchor="ctr" anchorCtr="0">
              <a:noAutofit/>
            </a:bodyPr>
            <a:lstStyle/>
            <a:p>
              <a:pPr lvl="0" algn="ctr" defTabSz="800100">
                <a:lnSpc>
                  <a:spcPct val="90000"/>
                </a:lnSpc>
                <a:spcBef>
                  <a:spcPct val="0"/>
                </a:spcBef>
                <a:spcAft>
                  <a:spcPct val="35000"/>
                </a:spcAft>
              </a:pPr>
              <a:endParaRPr lang="en-US" sz="2400" kern="1200">
                <a:latin typeface="+mj-lt"/>
              </a:endParaRPr>
            </a:p>
          </p:txBody>
        </p:sp>
        <p:sp>
          <p:nvSpPr>
            <p:cNvPr id="12" name="Freeform 17">
              <a:extLst>
                <a:ext uri="{FF2B5EF4-FFF2-40B4-BE49-F238E27FC236}">
                  <a16:creationId xmlns:a16="http://schemas.microsoft.com/office/drawing/2014/main" id="{6A4EC0E4-298D-4D08-A1CA-0964D607BD83}"/>
                </a:ext>
              </a:extLst>
            </p:cNvPr>
            <p:cNvSpPr/>
            <p:nvPr/>
          </p:nvSpPr>
          <p:spPr>
            <a:xfrm>
              <a:off x="10627744" y="4123149"/>
              <a:ext cx="589818" cy="524005"/>
            </a:xfrm>
            <a:custGeom>
              <a:avLst/>
              <a:gdLst>
                <a:gd name="connsiteX0" fmla="*/ 0 w 400922"/>
                <a:gd name="connsiteY0" fmla="*/ 220507 h 400922"/>
                <a:gd name="connsiteX1" fmla="*/ 90207 w 400922"/>
                <a:gd name="connsiteY1" fmla="*/ 220507 h 400922"/>
                <a:gd name="connsiteX2" fmla="*/ 90207 w 400922"/>
                <a:gd name="connsiteY2" fmla="*/ 0 h 400922"/>
                <a:gd name="connsiteX3" fmla="*/ 310715 w 400922"/>
                <a:gd name="connsiteY3" fmla="*/ 0 h 400922"/>
                <a:gd name="connsiteX4" fmla="*/ 310715 w 400922"/>
                <a:gd name="connsiteY4" fmla="*/ 220507 h 400922"/>
                <a:gd name="connsiteX5" fmla="*/ 400922 w 400922"/>
                <a:gd name="connsiteY5" fmla="*/ 220507 h 400922"/>
                <a:gd name="connsiteX6" fmla="*/ 200461 w 400922"/>
                <a:gd name="connsiteY6" fmla="*/ 400922 h 400922"/>
                <a:gd name="connsiteX7" fmla="*/ 0 w 400922"/>
                <a:gd name="connsiteY7" fmla="*/ 220507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2" h="400922">
                  <a:moveTo>
                    <a:pt x="0" y="220507"/>
                  </a:moveTo>
                  <a:lnTo>
                    <a:pt x="90207" y="220507"/>
                  </a:lnTo>
                  <a:lnTo>
                    <a:pt x="90207" y="0"/>
                  </a:lnTo>
                  <a:lnTo>
                    <a:pt x="310715" y="0"/>
                  </a:lnTo>
                  <a:lnTo>
                    <a:pt x="310715" y="220507"/>
                  </a:lnTo>
                  <a:lnTo>
                    <a:pt x="400922" y="220507"/>
                  </a:lnTo>
                  <a:lnTo>
                    <a:pt x="200461" y="400922"/>
                  </a:lnTo>
                  <a:lnTo>
                    <a:pt x="0" y="220507"/>
                  </a:lnTo>
                  <a:close/>
                </a:path>
              </a:pathLst>
            </a:custGeom>
            <a:solidFill>
              <a:schemeClr val="accent1"/>
            </a:solidFill>
            <a:ln>
              <a:solidFill>
                <a:schemeClr val="accent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067" tIns="22860" rIns="113067" bIns="122088" numCol="1" spcCol="1270" anchor="ctr" anchorCtr="0">
              <a:noAutofit/>
            </a:bodyPr>
            <a:lstStyle/>
            <a:p>
              <a:pPr lvl="0" algn="ctr" defTabSz="800100">
                <a:lnSpc>
                  <a:spcPct val="90000"/>
                </a:lnSpc>
                <a:spcBef>
                  <a:spcPct val="0"/>
                </a:spcBef>
                <a:spcAft>
                  <a:spcPct val="35000"/>
                </a:spcAft>
              </a:pPr>
              <a:endParaRPr lang="en-US" sz="2400" kern="1200">
                <a:latin typeface="+mj-lt"/>
              </a:endParaRPr>
            </a:p>
          </p:txBody>
        </p:sp>
      </p:grpSp>
      <p:sp>
        <p:nvSpPr>
          <p:cNvPr id="16"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6</a:t>
            </a:fld>
            <a:endParaRPr lang="en-GB" dirty="0"/>
          </a:p>
        </p:txBody>
      </p:sp>
    </p:spTree>
    <p:extLst>
      <p:ext uri="{BB962C8B-B14F-4D97-AF65-F5344CB8AC3E}">
        <p14:creationId xmlns:p14="http://schemas.microsoft.com/office/powerpoint/2010/main" val="28010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Lst>
          </p:cNvPr>
          <p:cNvSpPr>
            <a:spLocks noGrp="1"/>
          </p:cNvSpPr>
          <p:nvPr>
            <p:ph type="title"/>
          </p:nvPr>
        </p:nvSpPr>
        <p:spPr/>
        <p:txBody>
          <a:bodyPr/>
          <a:lstStyle/>
          <a:p>
            <a:r>
              <a:rPr lang="en-GB" dirty="0"/>
              <a:t>How to choose a testing route</a:t>
            </a:r>
          </a:p>
        </p:txBody>
      </p:sp>
    </p:spTree>
    <p:extLst>
      <p:ext uri="{BB962C8B-B14F-4D97-AF65-F5344CB8AC3E}">
        <p14:creationId xmlns:p14="http://schemas.microsoft.com/office/powerpoint/2010/main" val="61206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 overview for choosing a testing route</a:t>
            </a:r>
          </a:p>
        </p:txBody>
      </p:sp>
      <p:sp>
        <p:nvSpPr>
          <p:cNvPr id="3" name="Content Placeholder 2"/>
          <p:cNvSpPr>
            <a:spLocks noGrp="1"/>
          </p:cNvSpPr>
          <p:nvPr>
            <p:ph idx="1"/>
          </p:nvPr>
        </p:nvSpPr>
        <p:spPr/>
        <p:txBody>
          <a:bodyPr>
            <a:normAutofit/>
          </a:bodyPr>
          <a:lstStyle/>
          <a:p>
            <a:r>
              <a:rPr lang="en-GB" sz="1600" b="0" dirty="0"/>
              <a:t>Below is an overview of the process that </a:t>
            </a:r>
            <a:r>
              <a:rPr lang="en-GB" sz="1600" dirty="0"/>
              <a:t>individuals with coronavirus-like symptoms </a:t>
            </a:r>
            <a:r>
              <a:rPr lang="en-GB" sz="1600" b="0" dirty="0"/>
              <a:t>should take in order to choose a testing route via the self referral portal:</a:t>
            </a:r>
          </a:p>
          <a:p>
            <a:endParaRPr lang="en-GB" b="0" dirty="0"/>
          </a:p>
          <a:p>
            <a:endParaRPr lang="en-GB" b="0" dirty="0"/>
          </a:p>
          <a:p>
            <a:endParaRPr lang="en-GB" b="0" dirty="0"/>
          </a:p>
          <a:p>
            <a:endParaRPr lang="en-GB" b="0" dirty="0"/>
          </a:p>
          <a:p>
            <a:endParaRPr lang="en-GB" b="0" dirty="0"/>
          </a:p>
          <a:p>
            <a:endParaRPr lang="en-GB" b="0" dirty="0"/>
          </a:p>
          <a:p>
            <a:endParaRPr lang="en-GB" b="0" dirty="0"/>
          </a:p>
          <a:p>
            <a:r>
              <a:rPr lang="en-GB" sz="1600" dirty="0"/>
              <a:t>These steps are laid out in the following slides, with accompanying screenshots</a:t>
            </a:r>
          </a:p>
        </p:txBody>
      </p:sp>
      <p:sp>
        <p:nvSpPr>
          <p:cNvPr id="4" name="Rectangle 3">
            <a:extLst>
              <a:ext uri="{FF2B5EF4-FFF2-40B4-BE49-F238E27FC236}">
                <a16:creationId xmlns:a16="http://schemas.microsoft.com/office/drawing/2014/main" id="{0196DBD4-A89B-46D4-A840-B94B54F5F934}"/>
              </a:ext>
            </a:extLst>
          </p:cNvPr>
          <p:cNvSpPr/>
          <p:nvPr/>
        </p:nvSpPr>
        <p:spPr>
          <a:xfrm>
            <a:off x="997150" y="3650360"/>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dirty="0">
                <a:solidFill>
                  <a:schemeClr val="bg1"/>
                </a:solidFill>
                <a:latin typeface="Open Sans"/>
                <a:cs typeface="Arial" pitchFamily="34" charset="0"/>
              </a:rPr>
              <a:t>3</a:t>
            </a:r>
            <a:endParaRPr kumimoji="0" lang="en-US" sz="1400" b="1" i="0" u="none" strike="noStrike" kern="0" cap="none" spc="0" normalizeH="0" baseline="0" noProof="0" dirty="0">
              <a:ln>
                <a:noFill/>
              </a:ln>
              <a:solidFill>
                <a:schemeClr val="bg1"/>
              </a:solidFill>
              <a:effectLst/>
              <a:uLnTx/>
              <a:uFillTx/>
              <a:latin typeface="Open Sans"/>
              <a:cs typeface="Arial" pitchFamily="34" charset="0"/>
            </a:endParaRPr>
          </a:p>
        </p:txBody>
      </p:sp>
      <p:sp>
        <p:nvSpPr>
          <p:cNvPr id="5" name="Rectangle 4">
            <a:extLst>
              <a:ext uri="{FF2B5EF4-FFF2-40B4-BE49-F238E27FC236}">
                <a16:creationId xmlns:a16="http://schemas.microsoft.com/office/drawing/2014/main" id="{424D38C8-1BE5-4978-8481-D894B6A770D7}"/>
              </a:ext>
            </a:extLst>
          </p:cNvPr>
          <p:cNvSpPr/>
          <p:nvPr/>
        </p:nvSpPr>
        <p:spPr>
          <a:xfrm>
            <a:off x="2675242" y="3650359"/>
            <a:ext cx="8413061" cy="4554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GB" sz="1400" b="1" dirty="0">
                <a:solidFill>
                  <a:schemeClr val="tx1"/>
                </a:solidFill>
              </a:rPr>
              <a:t>Once you've selected a testing route, you can complete registration</a:t>
            </a:r>
            <a:endParaRPr lang="en-US" sz="1400" b="1" dirty="0">
              <a:solidFill>
                <a:schemeClr val="tx1"/>
              </a:solidFill>
            </a:endParaRPr>
          </a:p>
        </p:txBody>
      </p:sp>
      <p:sp>
        <p:nvSpPr>
          <p:cNvPr id="6" name="Rectangle 5">
            <a:extLst>
              <a:ext uri="{FF2B5EF4-FFF2-40B4-BE49-F238E27FC236}">
                <a16:creationId xmlns:a16="http://schemas.microsoft.com/office/drawing/2014/main" id="{A93BBA3A-E743-42FF-931B-F99B8C3E59E6}"/>
              </a:ext>
            </a:extLst>
          </p:cNvPr>
          <p:cNvSpPr/>
          <p:nvPr/>
        </p:nvSpPr>
        <p:spPr>
          <a:xfrm>
            <a:off x="997150" y="2421297"/>
            <a:ext cx="1522866" cy="456043"/>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lang="en-US" sz="2800" b="1" kern="0">
                <a:solidFill>
                  <a:schemeClr val="bg1"/>
                </a:solidFill>
                <a:latin typeface="Open Sans"/>
                <a:cs typeface="Arial" pitchFamily="34" charset="0"/>
              </a:rPr>
              <a:t>1</a:t>
            </a:r>
            <a:endParaRPr kumimoji="0" lang="en-US" sz="1400" b="1" i="0" u="none" strike="noStrike" kern="0" cap="none" spc="0" normalizeH="0" baseline="0" noProof="0">
              <a:ln>
                <a:noFill/>
              </a:ln>
              <a:solidFill>
                <a:schemeClr val="bg1"/>
              </a:solidFill>
              <a:effectLst/>
              <a:uLnTx/>
              <a:uFillTx/>
              <a:latin typeface="Open Sans"/>
              <a:cs typeface="Arial" pitchFamily="34" charset="0"/>
            </a:endParaRPr>
          </a:p>
        </p:txBody>
      </p:sp>
      <p:sp>
        <p:nvSpPr>
          <p:cNvPr id="7" name="Rectangle 6">
            <a:extLst>
              <a:ext uri="{FF2B5EF4-FFF2-40B4-BE49-F238E27FC236}">
                <a16:creationId xmlns:a16="http://schemas.microsoft.com/office/drawing/2014/main" id="{4C10294E-413B-4DB0-91CF-DE8DC15CB4F7}"/>
              </a:ext>
            </a:extLst>
          </p:cNvPr>
          <p:cNvSpPr/>
          <p:nvPr/>
        </p:nvSpPr>
        <p:spPr>
          <a:xfrm>
            <a:off x="2675242" y="2440715"/>
            <a:ext cx="8414443" cy="456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endParaRPr lang="en-GB" sz="1400" b="1" dirty="0">
              <a:solidFill>
                <a:prstClr val="black"/>
              </a:solidFill>
            </a:endParaRPr>
          </a:p>
          <a:p>
            <a:pPr defTabSz="684213" fontAlgn="base">
              <a:spcBef>
                <a:spcPct val="20000"/>
              </a:spcBef>
              <a:spcAft>
                <a:spcPct val="0"/>
              </a:spcAft>
              <a:defRPr/>
            </a:pPr>
            <a:r>
              <a:rPr lang="en-GB" sz="1400" b="1" dirty="0">
                <a:solidFill>
                  <a:prstClr val="black"/>
                </a:solidFill>
              </a:rPr>
              <a:t>Enter the self referral portal and check eligibility </a:t>
            </a:r>
          </a:p>
          <a:p>
            <a:pPr lvl="0" defTabSz="684213" fontAlgn="base">
              <a:spcBef>
                <a:spcPct val="20000"/>
              </a:spcBef>
              <a:spcAft>
                <a:spcPct val="0"/>
              </a:spcAft>
              <a:defRPr/>
            </a:pPr>
            <a:r>
              <a:rPr lang="en-GB" sz="1400" b="1" dirty="0">
                <a:solidFill>
                  <a:prstClr val="black"/>
                </a:solidFill>
              </a:rPr>
              <a:t> </a:t>
            </a:r>
            <a:endParaRPr lang="en-US" sz="1400" b="1" dirty="0">
              <a:solidFill>
                <a:prstClr val="black"/>
              </a:solidFill>
            </a:endParaRPr>
          </a:p>
        </p:txBody>
      </p:sp>
      <p:sp>
        <p:nvSpPr>
          <p:cNvPr id="10" name="Rectangle 9">
            <a:extLst>
              <a:ext uri="{FF2B5EF4-FFF2-40B4-BE49-F238E27FC236}">
                <a16:creationId xmlns:a16="http://schemas.microsoft.com/office/drawing/2014/main" id="{0196DBD4-A89B-46D4-A840-B94B54F5F934}"/>
              </a:ext>
            </a:extLst>
          </p:cNvPr>
          <p:cNvSpPr/>
          <p:nvPr/>
        </p:nvSpPr>
        <p:spPr>
          <a:xfrm>
            <a:off x="997150" y="3062533"/>
            <a:ext cx="1522866" cy="455447"/>
          </a:xfrm>
          <a:prstGeom prst="rect">
            <a:avLst/>
          </a:prstGeom>
          <a:solidFill>
            <a:srgbClr val="01A18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368300" algn="ctr" defTabSz="684213"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a:ln>
                  <a:noFill/>
                </a:ln>
                <a:solidFill>
                  <a:schemeClr val="bg1"/>
                </a:solidFill>
                <a:effectLst/>
                <a:uLnTx/>
                <a:uFillTx/>
                <a:latin typeface="Open Sans"/>
                <a:ea typeface="+mn-ea"/>
                <a:cs typeface="Arial" pitchFamily="34" charset="0"/>
              </a:rPr>
              <a:t>2</a:t>
            </a:r>
            <a:endParaRPr kumimoji="0" lang="en-US" sz="1400" b="1" i="0" u="none" strike="noStrike" kern="0" cap="none" spc="0" normalizeH="0" baseline="0" noProof="0">
              <a:ln>
                <a:noFill/>
              </a:ln>
              <a:solidFill>
                <a:schemeClr val="bg1"/>
              </a:solidFill>
              <a:effectLst/>
              <a:uLnTx/>
              <a:uFillTx/>
              <a:latin typeface="Open Sans"/>
              <a:ea typeface="+mn-ea"/>
              <a:cs typeface="Arial" pitchFamily="34" charset="0"/>
            </a:endParaRPr>
          </a:p>
        </p:txBody>
      </p:sp>
      <p:sp>
        <p:nvSpPr>
          <p:cNvPr id="11" name="Rectangle 10">
            <a:extLst>
              <a:ext uri="{FF2B5EF4-FFF2-40B4-BE49-F238E27FC236}">
                <a16:creationId xmlns:a16="http://schemas.microsoft.com/office/drawing/2014/main" id="{424D38C8-1BE5-4978-8481-D894B6A770D7}"/>
              </a:ext>
            </a:extLst>
          </p:cNvPr>
          <p:cNvSpPr/>
          <p:nvPr/>
        </p:nvSpPr>
        <p:spPr>
          <a:xfrm>
            <a:off x="2667985" y="3060857"/>
            <a:ext cx="8413061" cy="455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defTabSz="684213" fontAlgn="base">
              <a:spcBef>
                <a:spcPct val="20000"/>
              </a:spcBef>
              <a:spcAft>
                <a:spcPct val="0"/>
              </a:spcAft>
              <a:defRPr/>
            </a:pPr>
            <a:r>
              <a:rPr lang="en-US" sz="1400" b="1" dirty="0">
                <a:solidFill>
                  <a:schemeClr val="tx1"/>
                </a:solidFill>
              </a:rPr>
              <a:t>Confirm who is being tested and choose a testing route</a:t>
            </a:r>
          </a:p>
        </p:txBody>
      </p:sp>
      <p:sp>
        <p:nvSpPr>
          <p:cNvPr id="13"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8</a:t>
            </a:fld>
            <a:endParaRPr lang="en-GB" dirty="0"/>
          </a:p>
        </p:txBody>
      </p:sp>
    </p:spTree>
    <p:extLst>
      <p:ext uri="{BB962C8B-B14F-4D97-AF65-F5344CB8AC3E}">
        <p14:creationId xmlns:p14="http://schemas.microsoft.com/office/powerpoint/2010/main" val="92341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Enter the self referral portal and check eligibility</a:t>
            </a:r>
          </a:p>
        </p:txBody>
      </p:sp>
      <p:sp>
        <p:nvSpPr>
          <p:cNvPr id="13" name="Left-Right Arrow 11">
            <a:extLst>
              <a:ext uri="{FF2B5EF4-FFF2-40B4-BE49-F238E27FC236}">
                <a16:creationId xmlns:a16="http://schemas.microsoft.com/office/drawing/2014/main" id="{2C84AFCE-B123-458F-A1C1-EF3A46544947}"/>
              </a:ext>
            </a:extLst>
          </p:cNvPr>
          <p:cNvSpPr/>
          <p:nvPr/>
        </p:nvSpPr>
        <p:spPr>
          <a:xfrm>
            <a:off x="360000" y="1342029"/>
            <a:ext cx="11174660" cy="771164"/>
          </a:xfrm>
          <a:prstGeom prst="roundRect">
            <a:avLst/>
          </a:prstGeom>
          <a:solidFill>
            <a:srgbClr val="00A188">
              <a:alpha val="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a:cs typeface="Arial"/>
              </a:rPr>
              <a:t> 1. Go to the self referral portal by entering the following web address into your web browser (do not use Internet Explorer to access): </a:t>
            </a:r>
            <a:r>
              <a:rPr lang="en-GB" sz="1200" b="1" dirty="0">
                <a:solidFill>
                  <a:schemeClr val="tx1"/>
                </a:solidFill>
                <a:latin typeface="Arial"/>
                <a:cs typeface="Arial"/>
                <a:hlinkClick r:id="rId2">
                  <a:extLst>
                    <a:ext uri="{A12FA001-AC4F-418D-AE19-62706E023703}">
                      <ahyp:hlinkClr xmlns:ahyp="http://schemas.microsoft.com/office/drawing/2018/hyperlinkcolor" val="tx"/>
                    </a:ext>
                  </a:extLst>
                </a:hlinkClick>
              </a:rPr>
              <a:t>www.gov.uk/coronavirus</a:t>
            </a:r>
            <a:r>
              <a:rPr lang="en-GB" sz="1200" b="1" dirty="0">
                <a:solidFill>
                  <a:schemeClr val="tx1"/>
                </a:solidFill>
                <a:latin typeface="Arial"/>
                <a:cs typeface="Arial"/>
              </a:rPr>
              <a:t> </a:t>
            </a:r>
          </a:p>
        </p:txBody>
      </p:sp>
      <p:sp>
        <p:nvSpPr>
          <p:cNvPr id="24" name="Left-Right Arrow 11">
            <a:extLst>
              <a:ext uri="{FF2B5EF4-FFF2-40B4-BE49-F238E27FC236}">
                <a16:creationId xmlns:a16="http://schemas.microsoft.com/office/drawing/2014/main" id="{26F8F88D-72C3-4782-9C30-CC2C50FC1D8E}"/>
              </a:ext>
            </a:extLst>
          </p:cNvPr>
          <p:cNvSpPr/>
          <p:nvPr/>
        </p:nvSpPr>
        <p:spPr>
          <a:xfrm>
            <a:off x="5770686" y="2329854"/>
            <a:ext cx="5763974" cy="1129441"/>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Please read the information provided on the self referral portal landing page. </a:t>
            </a:r>
          </a:p>
          <a:p>
            <a:pPr marL="171450" indent="-171450" defTabSz="121917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Only essential workers and their household member(s) should proceed to register for coronavirus testing.</a:t>
            </a:r>
          </a:p>
          <a:p>
            <a:pPr marL="171450" indent="-171450" defTabSz="1219170">
              <a:buFont typeface="Arial" panose="020B0604020202020204" pitchFamily="34" charset="0"/>
              <a:buChar char="•"/>
            </a:pPr>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‘Start now’ to continue to registration.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17" y="2310070"/>
            <a:ext cx="4068648" cy="3435747"/>
          </a:xfrm>
          <a:prstGeom prst="rect">
            <a:avLst/>
          </a:prstGeom>
          <a:ln>
            <a:solidFill>
              <a:schemeClr val="accent1"/>
            </a:solidFill>
          </a:ln>
        </p:spPr>
      </p:pic>
      <p:pic>
        <p:nvPicPr>
          <p:cNvPr id="32"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0226" r="17425"/>
          <a:stretch/>
        </p:blipFill>
        <p:spPr>
          <a:xfrm>
            <a:off x="8090880" y="3650115"/>
            <a:ext cx="3453142" cy="2439231"/>
          </a:xfrm>
          <a:ln>
            <a:solidFill>
              <a:schemeClr val="accent1"/>
            </a:solidFill>
          </a:ln>
        </p:spPr>
      </p:pic>
      <p:sp>
        <p:nvSpPr>
          <p:cNvPr id="34" name="Oval 33"/>
          <p:cNvSpPr>
            <a:spLocks noChangeAspect="1"/>
          </p:cNvSpPr>
          <p:nvPr/>
        </p:nvSpPr>
        <p:spPr>
          <a:xfrm>
            <a:off x="395617" y="2230325"/>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a:t>
            </a:r>
          </a:p>
        </p:txBody>
      </p:sp>
      <p:sp>
        <p:nvSpPr>
          <p:cNvPr id="35" name="Left-Right Arrow 11">
            <a:extLst>
              <a:ext uri="{FF2B5EF4-FFF2-40B4-BE49-F238E27FC236}">
                <a16:creationId xmlns:a16="http://schemas.microsoft.com/office/drawing/2014/main" id="{26F8F88D-72C3-4782-9C30-CC2C50FC1D8E}"/>
              </a:ext>
            </a:extLst>
          </p:cNvPr>
          <p:cNvSpPr/>
          <p:nvPr/>
        </p:nvSpPr>
        <p:spPr>
          <a:xfrm>
            <a:off x="4814372" y="4913523"/>
            <a:ext cx="2743202" cy="1226252"/>
          </a:xfrm>
          <a:prstGeom prst="roundRect">
            <a:avLst/>
          </a:prstGeom>
          <a:solidFill>
            <a:schemeClr val="accent1">
              <a:alpha val="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2203" rIns="36000" bIns="42203" numCol="1" spcCol="0" rtlCol="0" fromWordArt="0" anchor="ctr" anchorCtr="0" forceAA="0" compatLnSpc="1">
            <a:prstTxWarp prst="textNoShape">
              <a:avLst/>
            </a:prstTxWarp>
            <a:noAutofit/>
          </a:bodyPr>
          <a:lstStyle/>
          <a:p>
            <a:pPr defTabSz="1219170"/>
            <a:r>
              <a:rPr lang="en-GB" sz="1200" b="1" dirty="0">
                <a:solidFill>
                  <a:schemeClr val="tx1"/>
                </a:solidFill>
                <a:latin typeface="Arial" panose="020B0604020202020204" pitchFamily="34" charset="0"/>
                <a:cs typeface="Arial" panose="020B0604020202020204" pitchFamily="34" charset="0"/>
              </a:rPr>
              <a:t>Check to see if you or your household member(s) are eligible for taking a coronavirus test. </a:t>
            </a:r>
          </a:p>
          <a:p>
            <a:pPr defTabSz="1219170"/>
            <a:endParaRPr lang="en-GB" sz="1200" b="1" dirty="0">
              <a:solidFill>
                <a:schemeClr val="tx1"/>
              </a:solidFill>
              <a:latin typeface="Arial" panose="020B0604020202020204" pitchFamily="34" charset="0"/>
              <a:cs typeface="Arial" panose="020B0604020202020204" pitchFamily="34" charset="0"/>
            </a:endParaRPr>
          </a:p>
          <a:p>
            <a:pPr defTabSz="1219170"/>
            <a:r>
              <a:rPr lang="en-GB" sz="1200" b="1" dirty="0">
                <a:solidFill>
                  <a:schemeClr val="tx1"/>
                </a:solidFill>
                <a:latin typeface="Arial" panose="020B0604020202020204" pitchFamily="34" charset="0"/>
                <a:cs typeface="Arial" panose="020B0604020202020204" pitchFamily="34" charset="0"/>
              </a:rPr>
              <a:t>Click ‘Ok, I qualify’ to continue to registration.</a:t>
            </a:r>
          </a:p>
        </p:txBody>
      </p:sp>
      <p:sp>
        <p:nvSpPr>
          <p:cNvPr id="37" name="Oval 36"/>
          <p:cNvSpPr>
            <a:spLocks noChangeAspect="1"/>
          </p:cNvSpPr>
          <p:nvPr/>
        </p:nvSpPr>
        <p:spPr>
          <a:xfrm>
            <a:off x="7882571" y="3563686"/>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a:t>
            </a:r>
          </a:p>
        </p:txBody>
      </p:sp>
      <p:sp>
        <p:nvSpPr>
          <p:cNvPr id="45" name="Oval 44"/>
          <p:cNvSpPr/>
          <p:nvPr/>
        </p:nvSpPr>
        <p:spPr>
          <a:xfrm>
            <a:off x="969485" y="5404294"/>
            <a:ext cx="804231" cy="3415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8442342" y="5718795"/>
            <a:ext cx="804231" cy="3415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a:spLocks noChangeAspect="1"/>
          </p:cNvSpPr>
          <p:nvPr/>
        </p:nvSpPr>
        <p:spPr>
          <a:xfrm>
            <a:off x="179617" y="1111100"/>
            <a:ext cx="432000" cy="432000"/>
          </a:xfrm>
          <a:prstGeom prst="ellipse">
            <a:avLst/>
          </a:prstGeom>
          <a:solidFill>
            <a:srgbClr val="01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a:t>
            </a:r>
          </a:p>
        </p:txBody>
      </p:sp>
      <p:sp>
        <p:nvSpPr>
          <p:cNvPr id="15" name="Slide Number Placeholder 3">
            <a:extLst>
              <a:ext uri="{FF2B5EF4-FFF2-40B4-BE49-F238E27FC236}">
                <a16:creationId xmlns:a16="http://schemas.microsoft.com/office/drawing/2014/main" id="{98B55D43-0852-4F21-8339-8C018CF334FB}"/>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9</a:t>
            </a:fld>
            <a:endParaRPr lang="en-GB" dirty="0"/>
          </a:p>
        </p:txBody>
      </p:sp>
    </p:spTree>
    <p:extLst>
      <p:ext uri="{BB962C8B-B14F-4D97-AF65-F5344CB8AC3E}">
        <p14:creationId xmlns:p14="http://schemas.microsoft.com/office/powerpoint/2010/main" val="2180768451"/>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DHSC PPT</Template>
  <TotalTime>2455</TotalTime>
  <Words>3344</Words>
  <Application>Microsoft Office PowerPoint</Application>
  <PresentationFormat>Widescreen</PresentationFormat>
  <Paragraphs>452</Paragraphs>
  <Slides>39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Open Sans</vt:lpstr>
      <vt:lpstr>Office Theme</vt:lpstr>
      <vt:lpstr>Self referral portal</vt:lpstr>
      <vt:lpstr>PowerPoint Presentation</vt:lpstr>
      <vt:lpstr>The Coronavirus National Testing Programme</vt:lpstr>
      <vt:lpstr>What is the self referral portal?</vt:lpstr>
      <vt:lpstr>How will self referral work for regional testing sites? </vt:lpstr>
      <vt:lpstr>How will self referral work for home testing? </vt:lpstr>
      <vt:lpstr>How to choose a testing route</vt:lpstr>
      <vt:lpstr>Process overview for choosing a testing route</vt:lpstr>
      <vt:lpstr>1. Enter the self referral portal and check eligibility</vt:lpstr>
      <vt:lpstr>2. Confirm who is being tested and how</vt:lpstr>
      <vt:lpstr>If you choose the regional testing site route go to slide 12  If you choose the home testing route go to slide 28</vt:lpstr>
      <vt:lpstr>PowerPoint Presentation</vt:lpstr>
      <vt:lpstr>How to register for a test at a regional testing site</vt:lpstr>
      <vt:lpstr>Process overview for regional testing site registration</vt:lpstr>
      <vt:lpstr>1. Register personal details (for the individual being tested) </vt:lpstr>
      <vt:lpstr>2. Verify details and submit registration</vt:lpstr>
      <vt:lpstr>3. Receive an invitation to book an appointment</vt:lpstr>
      <vt:lpstr>How to book an appointment at a regional testing site</vt:lpstr>
      <vt:lpstr>Process overview for booking an appointment</vt:lpstr>
      <vt:lpstr>1. Access the appointment booking portal</vt:lpstr>
      <vt:lpstr>2. Enter personal details for the individual being tested</vt:lpstr>
      <vt:lpstr>3. Enter NHS number, if applicable </vt:lpstr>
      <vt:lpstr>4. Add household member(s) to the booking </vt:lpstr>
      <vt:lpstr>5. Choose a regional testing site and time to be tested </vt:lpstr>
      <vt:lpstr>6. Verify details and submit appointment booking </vt:lpstr>
      <vt:lpstr>7. Receive appointment confirmation email and text message</vt:lpstr>
      <vt:lpstr>PowerPoint Presentation</vt:lpstr>
      <vt:lpstr>How to order a home test kit</vt:lpstr>
      <vt:lpstr>How to order a home test kit </vt:lpstr>
      <vt:lpstr>1. Access the home kit ordering portal</vt:lpstr>
      <vt:lpstr>2. Enter essential worker personal details  </vt:lpstr>
      <vt:lpstr>3. Verify essential worker email address </vt:lpstr>
      <vt:lpstr>4. Verify critical worker identity</vt:lpstr>
      <vt:lpstr>5. Provide details for ordering home testing kit(s)</vt:lpstr>
      <vt:lpstr>6. Receive order confirmation details</vt:lpstr>
      <vt:lpstr>Frequently asked questions</vt:lpstr>
      <vt:lpstr>Frequently asked questions (FAQs)</vt:lpstr>
      <vt:lpstr>FAQs continued</vt:lpstr>
      <vt:lpstr>Additional FAQs for PAs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Owen, Gareth</cp:lastModifiedBy>
  <cp:revision>148</cp:revision>
  <dcterms:created xsi:type="dcterms:W3CDTF">2018-09-10T12:23:38Z</dcterms:created>
  <dcterms:modified xsi:type="dcterms:W3CDTF">2020-04-28T09:56:53Z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2020-04-23T14:44:50Z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c33475bc-c40e-4fb6-9136-0000fce4c842</vt:lpwstr>
  </property>
  <property fmtid="{D5CDD505-2E9C-101B-9397-08002B2CF9AE}" pid="8" name="MSIP_Label_ba62f585-b40f-4ab9-bafe-39150f03d124_ContentBits">
    <vt:lpwstr>0</vt:lpwstr>
  </property>
</Properties>
</file>