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81" r:id="rId2"/>
    <p:sldId id="465" r:id="rId3"/>
    <p:sldId id="517" r:id="rId4"/>
    <p:sldId id="470" r:id="rId5"/>
    <p:sldId id="538" r:id="rId6"/>
    <p:sldId id="483" r:id="rId7"/>
    <p:sldId id="566" r:id="rId8"/>
    <p:sldId id="565" r:id="rId9"/>
    <p:sldId id="503" r:id="rId10"/>
    <p:sldId id="532" r:id="rId11"/>
    <p:sldId id="567" r:id="rId12"/>
    <p:sldId id="535" r:id="rId13"/>
    <p:sldId id="527" r:id="rId14"/>
    <p:sldId id="563" r:id="rId15"/>
    <p:sldId id="564" r:id="rId16"/>
    <p:sldId id="431" r:id="rId17"/>
    <p:sldId id="554" r:id="rId18"/>
    <p:sldId id="455" r:id="rId19"/>
    <p:sldId id="462" r:id="rId20"/>
    <p:sldId id="557" r:id="rId21"/>
    <p:sldId id="285" r:id="rId22"/>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80" autoAdjust="0"/>
    <p:restoredTop sz="87097" autoAdjust="0"/>
  </p:normalViewPr>
  <p:slideViewPr>
    <p:cSldViewPr snapToGrid="0" snapToObjects="1">
      <p:cViewPr varScale="1">
        <p:scale>
          <a:sx n="113" d="100"/>
          <a:sy n="113" d="100"/>
        </p:scale>
        <p:origin x="1242" y="96"/>
      </p:cViewPr>
      <p:guideLst>
        <p:guide orient="horz" pos="2160"/>
        <p:guide pos="2880"/>
      </p:guideLst>
    </p:cSldViewPr>
  </p:slideViewPr>
  <p:notesTextViewPr>
    <p:cViewPr>
      <p:scale>
        <a:sx n="3" d="2"/>
        <a:sy n="3" d="2"/>
      </p:scale>
      <p:origin x="0" y="0"/>
    </p:cViewPr>
  </p:notesTextViewPr>
  <p:sorterViewPr>
    <p:cViewPr>
      <p:scale>
        <a:sx n="50" d="100"/>
        <a:sy n="50" d="100"/>
      </p:scale>
      <p:origin x="0" y="-643"/>
    </p:cViewPr>
  </p:sorterViewPr>
  <p:notesViewPr>
    <p:cSldViewPr snapToGrid="0" snapToObjects="1">
      <p:cViewPr varScale="1">
        <p:scale>
          <a:sx n="55" d="100"/>
          <a:sy n="55" d="100"/>
        </p:scale>
        <p:origin x="2611" y="4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a:defRPr sz="1200"/>
            </a:lvl1pPr>
          </a:lstStyle>
          <a:p>
            <a:fld id="{B7FA3F03-55B6-4B6B-A1DB-DBCFB24BF9C9}" type="datetimeFigureOut">
              <a:rPr lang="en-GB" smtClean="0"/>
              <a:pPr/>
              <a:t>11/09/2017</a:t>
            </a:fld>
            <a:endParaRPr lang="en-GB"/>
          </a:p>
        </p:txBody>
      </p:sp>
      <p:sp>
        <p:nvSpPr>
          <p:cNvPr id="4" name="Footer Placeholder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378950"/>
            <a:ext cx="2946400" cy="493713"/>
          </a:xfrm>
          <a:prstGeom prst="rect">
            <a:avLst/>
          </a:prstGeom>
        </p:spPr>
        <p:txBody>
          <a:bodyPr vert="horz" lIns="91440" tIns="45720" rIns="91440" bIns="45720" rtlCol="0" anchor="b"/>
          <a:lstStyle>
            <a:lvl1pPr algn="r">
              <a:defRPr sz="1200"/>
            </a:lvl1pPr>
          </a:lstStyle>
          <a:p>
            <a:fld id="{9BBF4662-9228-49AC-925F-0C6FE26E0820}" type="slidenum">
              <a:rPr lang="en-GB" smtClean="0"/>
              <a:pPr/>
              <a:t>‹#›</a:t>
            </a:fld>
            <a:endParaRPr lang="en-GB"/>
          </a:p>
        </p:txBody>
      </p:sp>
    </p:spTree>
    <p:extLst>
      <p:ext uri="{BB962C8B-B14F-4D97-AF65-F5344CB8AC3E}">
        <p14:creationId xmlns:p14="http://schemas.microsoft.com/office/powerpoint/2010/main" val="454063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009418D5-805F-E44B-965C-F6B4112E80A3}" type="datetimeFigureOut">
              <a:rPr lang="en-US" smtClean="0"/>
              <a:pPr/>
              <a:t>9/11/2017</a:t>
            </a:fld>
            <a:endParaRPr lang="en-U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91F11358-9F53-3644-981B-32716AE5769E}" type="slidenum">
              <a:rPr lang="en-US" smtClean="0"/>
              <a:pPr/>
              <a:t>‹#›</a:t>
            </a:fld>
            <a:endParaRPr lang="en-US"/>
          </a:p>
        </p:txBody>
      </p:sp>
    </p:spTree>
    <p:extLst>
      <p:ext uri="{BB962C8B-B14F-4D97-AF65-F5344CB8AC3E}">
        <p14:creationId xmlns:p14="http://schemas.microsoft.com/office/powerpoint/2010/main" val="22959183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Thanks </a:t>
            </a:r>
          </a:p>
        </p:txBody>
      </p:sp>
      <p:sp>
        <p:nvSpPr>
          <p:cNvPr id="4" name="Slide Number Placeholder 3"/>
          <p:cNvSpPr>
            <a:spLocks noGrp="1"/>
          </p:cNvSpPr>
          <p:nvPr>
            <p:ph type="sldNum" sz="quarter" idx="10"/>
          </p:nvPr>
        </p:nvSpPr>
        <p:spPr/>
        <p:txBody>
          <a:bodyPr/>
          <a:lstStyle/>
          <a:p>
            <a:fld id="{91F11358-9F53-3644-981B-32716AE5769E}" type="slidenum">
              <a:rPr lang="en-US" smtClean="0"/>
              <a:pPr/>
              <a:t>1</a:t>
            </a:fld>
            <a:endParaRPr lang="en-US"/>
          </a:p>
        </p:txBody>
      </p:sp>
    </p:spTree>
    <p:extLst>
      <p:ext uri="{BB962C8B-B14F-4D97-AF65-F5344CB8AC3E}">
        <p14:creationId xmlns:p14="http://schemas.microsoft.com/office/powerpoint/2010/main" val="2090278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CAD040F-1535-8D45-9A59-7D1E9AD29E56}" type="slidenum">
              <a:rPr lang="en-US" smtClean="0"/>
              <a:t>18</a:t>
            </a:fld>
            <a:endParaRPr lang="en-US"/>
          </a:p>
        </p:txBody>
      </p:sp>
    </p:spTree>
    <p:extLst>
      <p:ext uri="{BB962C8B-B14F-4D97-AF65-F5344CB8AC3E}">
        <p14:creationId xmlns:p14="http://schemas.microsoft.com/office/powerpoint/2010/main" val="4140647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9"/>
          <p:cNvSpPr>
            <a:spLocks noGrp="1" noChangeArrowheads="1"/>
          </p:cNvSpPr>
          <p:nvPr>
            <p:ph type="sldNum" sz="quarter"/>
          </p:nvPr>
        </p:nvSpPr>
        <p:spPr>
          <a:noFill/>
        </p:spPr>
        <p:txBody>
          <a:bodyPr/>
          <a:lstStyle/>
          <a:p>
            <a:pPr>
              <a:buFont typeface="Times New Roman" pitchFamily="18" charset="0"/>
              <a:buNone/>
            </a:pPr>
            <a:fld id="{D2B1FE0C-823A-4508-A7F1-9D659163804F}" type="slidenum">
              <a:rPr lang="en-US" smtClean="0">
                <a:latin typeface="Times New Roman" pitchFamily="18" charset="0"/>
                <a:ea typeface="Arial Unicode MS" pitchFamily="34" charset="-128"/>
                <a:cs typeface="Arial Unicode MS" pitchFamily="34" charset="-128"/>
              </a:rPr>
              <a:pPr>
                <a:buFont typeface="Times New Roman" pitchFamily="18" charset="0"/>
                <a:buNone/>
              </a:pPr>
              <a:t>21</a:t>
            </a:fld>
            <a:endParaRPr lang="en-US">
              <a:latin typeface="Times New Roman" pitchFamily="18" charset="0"/>
              <a:ea typeface="Arial Unicode MS" pitchFamily="34" charset="-128"/>
              <a:cs typeface="Arial Unicode MS" pitchFamily="34" charset="-128"/>
            </a:endParaRPr>
          </a:p>
        </p:txBody>
      </p:sp>
      <p:sp>
        <p:nvSpPr>
          <p:cNvPr id="78851" name="Text Box 1"/>
          <p:cNvSpPr txBox="1">
            <a:spLocks noChangeArrowheads="1"/>
          </p:cNvSpPr>
          <p:nvPr/>
        </p:nvSpPr>
        <p:spPr bwMode="auto">
          <a:xfrm>
            <a:off x="1132946" y="740569"/>
            <a:ext cx="4531783" cy="3702844"/>
          </a:xfrm>
          <a:prstGeom prst="rect">
            <a:avLst/>
          </a:prstGeom>
          <a:solidFill>
            <a:srgbClr val="FFFFFF"/>
          </a:solidFill>
          <a:ln w="9360">
            <a:solidFill>
              <a:srgbClr val="000000"/>
            </a:solidFill>
            <a:miter lim="800000"/>
            <a:headEnd/>
            <a:tailEnd/>
          </a:ln>
        </p:spPr>
        <p:txBody>
          <a:bodyPr wrap="none" anchor="ctr"/>
          <a:lstStyle/>
          <a:p>
            <a:endParaRPr lang="nl-BE"/>
          </a:p>
        </p:txBody>
      </p:sp>
      <p:sp>
        <p:nvSpPr>
          <p:cNvPr id="78852" name="Rectangle 2"/>
          <p:cNvSpPr>
            <a:spLocks noGrp="1" noChangeArrowheads="1"/>
          </p:cNvSpPr>
          <p:nvPr>
            <p:ph type="body"/>
          </p:nvPr>
        </p:nvSpPr>
        <p:spPr>
          <a:xfrm>
            <a:off x="906357" y="4690269"/>
            <a:ext cx="4981815" cy="4439984"/>
          </a:xfrm>
          <a:noFill/>
          <a:ln/>
        </p:spPr>
        <p:txBody>
          <a:bodyPr wrap="none" anchor="ctr"/>
          <a:lstStyle/>
          <a:p>
            <a:endParaRPr lang="nl-BE" dirty="0">
              <a:latin typeface="Times New Roman" pitchFamily="18" charset="0"/>
            </a:endParaRPr>
          </a:p>
        </p:txBody>
      </p:sp>
    </p:spTree>
    <p:extLst>
      <p:ext uri="{BB962C8B-B14F-4D97-AF65-F5344CB8AC3E}">
        <p14:creationId xmlns:p14="http://schemas.microsoft.com/office/powerpoint/2010/main" val="1153587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79768" y="4690269"/>
            <a:ext cx="5438140" cy="4443411"/>
          </a:xfrm>
          <a:prstGeom prst="rect">
            <a:avLst/>
          </a:prstGeom>
          <a:noFill/>
          <a:ln>
            <a:noFill/>
          </a:ln>
        </p:spPr>
        <p:txBody>
          <a:bodyPr lIns="91425" tIns="91425" rIns="91425" bIns="91425" anchor="ctr" anchorCtr="0">
            <a:noAutofit/>
          </a:bodyPr>
          <a:lstStyle/>
          <a:p>
            <a:r>
              <a:rPr lang="en-GB" dirty="0"/>
              <a:t> </a:t>
            </a:r>
            <a:endParaRPr dirty="0"/>
          </a:p>
        </p:txBody>
      </p:sp>
      <p:sp>
        <p:nvSpPr>
          <p:cNvPr id="98" name="Shape 98"/>
          <p:cNvSpPr>
            <a:spLocks noGrp="1" noRot="1" noChangeAspect="1"/>
          </p:cNvSpPr>
          <p:nvPr>
            <p:ph type="sldImg" idx="2"/>
          </p:nvPr>
        </p:nvSpPr>
        <p:spPr>
          <a:xfrm>
            <a:off x="931863" y="741363"/>
            <a:ext cx="4933950" cy="37020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00963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360 approach people live in communities with families  approach which is silo break the silo  </a:t>
            </a:r>
          </a:p>
        </p:txBody>
      </p:sp>
      <p:sp>
        <p:nvSpPr>
          <p:cNvPr id="4" name="Slide Number Placeholder 3"/>
          <p:cNvSpPr>
            <a:spLocks noGrp="1"/>
          </p:cNvSpPr>
          <p:nvPr>
            <p:ph type="sldNum" sz="quarter" idx="10"/>
          </p:nvPr>
        </p:nvSpPr>
        <p:spPr/>
        <p:txBody>
          <a:bodyPr/>
          <a:lstStyle/>
          <a:p>
            <a:fld id="{91F11358-9F53-3644-981B-32716AE5769E}" type="slidenum">
              <a:rPr lang="en-US" smtClean="0"/>
              <a:pPr/>
              <a:t>4</a:t>
            </a:fld>
            <a:endParaRPr lang="en-US"/>
          </a:p>
        </p:txBody>
      </p:sp>
    </p:spTree>
    <p:extLst>
      <p:ext uri="{BB962C8B-B14F-4D97-AF65-F5344CB8AC3E}">
        <p14:creationId xmlns:p14="http://schemas.microsoft.com/office/powerpoint/2010/main" val="1967666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Stated in 2007 </a:t>
            </a:r>
            <a:r>
              <a:rPr lang="en-GB" sz="1200" b="0" i="0" kern="1200" dirty="0">
                <a:solidFill>
                  <a:schemeClr val="tx1"/>
                </a:solidFill>
                <a:effectLst/>
                <a:latin typeface="+mn-lt"/>
                <a:ea typeface="+mn-ea"/>
                <a:cs typeface="+mn-cs"/>
              </a:rPr>
              <a:t>Central to Community Reporting is the belief that people telling authentic stories about their own lived experience offers a valuable understanding and insight  of their lives and supports people to have a voice to challenge perceptions and describe their own reality.</a:t>
            </a:r>
            <a:endParaRPr lang="en-GB" dirty="0"/>
          </a:p>
        </p:txBody>
      </p:sp>
      <p:sp>
        <p:nvSpPr>
          <p:cNvPr id="4" name="Slide Number Placeholder 3"/>
          <p:cNvSpPr>
            <a:spLocks noGrp="1"/>
          </p:cNvSpPr>
          <p:nvPr>
            <p:ph type="sldNum" sz="quarter" idx="10"/>
          </p:nvPr>
        </p:nvSpPr>
        <p:spPr/>
        <p:txBody>
          <a:bodyPr/>
          <a:lstStyle/>
          <a:p>
            <a:fld id="{91F11358-9F53-3644-981B-32716AE5769E}" type="slidenum">
              <a:rPr lang="en-US" smtClean="0"/>
              <a:pPr/>
              <a:t>5</a:t>
            </a:fld>
            <a:endParaRPr lang="en-US"/>
          </a:p>
        </p:txBody>
      </p:sp>
    </p:spTree>
    <p:extLst>
      <p:ext uri="{BB962C8B-B14F-4D97-AF65-F5344CB8AC3E}">
        <p14:creationId xmlns:p14="http://schemas.microsoft.com/office/powerpoint/2010/main" val="316153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 2/3 day programmes responsible story telling, and story telling practice your own and others receive digital confidence – technology in the pocket devices </a:t>
            </a:r>
          </a:p>
          <a:p>
            <a:r>
              <a:rPr lang="en-GB" dirty="0"/>
              <a:t>Capture ask about who has mobiles video/audio/written and photo appear on </a:t>
            </a:r>
            <a:r>
              <a:rPr lang="en-GB" dirty="0" err="1"/>
              <a:t>cr</a:t>
            </a:r>
            <a:r>
              <a:rPr lang="en-GB" dirty="0"/>
              <a:t> site </a:t>
            </a:r>
          </a:p>
          <a:p>
            <a:r>
              <a:rPr lang="en-GB" dirty="0"/>
              <a:t>Replicate local </a:t>
            </a:r>
            <a:r>
              <a:rPr lang="en-GB" dirty="0" err="1"/>
              <a:t>provison</a:t>
            </a:r>
            <a:r>
              <a:rPr lang="en-GB" dirty="0"/>
              <a:t> feeding local network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Curate reporters look at all stories collected and say </a:t>
            </a:r>
            <a:r>
              <a:rPr lang="en-GB" dirty="0" err="1"/>
              <a:t>whats</a:t>
            </a:r>
            <a:r>
              <a:rPr lang="en-GB" dirty="0"/>
              <a:t> authentic and feed back to </a:t>
            </a:r>
            <a:r>
              <a:rPr lang="en-GB" dirty="0" err="1"/>
              <a:t>commisionier</a:t>
            </a:r>
            <a:r>
              <a:rPr lang="en-GB" dirty="0"/>
              <a:t> or to create a </a:t>
            </a:r>
            <a:r>
              <a:rPr lang="en-GB" dirty="0" err="1"/>
              <a:t>feture</a:t>
            </a:r>
            <a:r>
              <a:rPr lang="en-GB" dirty="0"/>
              <a:t> on </a:t>
            </a:r>
            <a:r>
              <a:rPr lang="en-GB" dirty="0" err="1"/>
              <a:t>cr</a:t>
            </a:r>
            <a:r>
              <a:rPr lang="en-GB" dirty="0"/>
              <a:t> web site unsolicited. </a:t>
            </a:r>
          </a:p>
          <a:p>
            <a:r>
              <a:rPr lang="en-GB" dirty="0"/>
              <a:t>Network mixed </a:t>
            </a:r>
            <a:r>
              <a:rPr lang="en-GB" dirty="0" err="1"/>
              <a:t>peol</a:t>
            </a:r>
            <a:r>
              <a:rPr lang="en-GB" dirty="0"/>
              <a:t> 11- 90 across us and Europe </a:t>
            </a:r>
            <a:r>
              <a:rPr lang="en-GB" dirty="0" err="1"/>
              <a:t>mainlt</a:t>
            </a:r>
            <a:r>
              <a:rPr lang="en-GB" dirty="0"/>
              <a:t> c2,d and E</a:t>
            </a:r>
          </a:p>
          <a:p>
            <a:endParaRPr lang="en-GB" dirty="0"/>
          </a:p>
        </p:txBody>
      </p:sp>
      <p:sp>
        <p:nvSpPr>
          <p:cNvPr id="4" name="Slide Number Placeholder 3"/>
          <p:cNvSpPr>
            <a:spLocks noGrp="1"/>
          </p:cNvSpPr>
          <p:nvPr>
            <p:ph type="sldNum" sz="quarter" idx="10"/>
          </p:nvPr>
        </p:nvSpPr>
        <p:spPr/>
        <p:txBody>
          <a:bodyPr/>
          <a:lstStyle/>
          <a:p>
            <a:fld id="{91F11358-9F53-3644-981B-32716AE5769E}" type="slidenum">
              <a:rPr lang="en-US" smtClean="0"/>
              <a:pPr/>
              <a:t>6</a:t>
            </a:fld>
            <a:endParaRPr lang="en-US"/>
          </a:p>
        </p:txBody>
      </p:sp>
    </p:spTree>
    <p:extLst>
      <p:ext uri="{BB962C8B-B14F-4D97-AF65-F5344CB8AC3E}">
        <p14:creationId xmlns:p14="http://schemas.microsoft.com/office/powerpoint/2010/main" val="1532461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kern="1200" dirty="0">
                <a:solidFill>
                  <a:schemeClr val="tx1"/>
                </a:solidFill>
                <a:effectLst/>
                <a:latin typeface="+mn-lt"/>
                <a:ea typeface="+mn-ea"/>
                <a:cs typeface="+mn-cs"/>
              </a:rPr>
              <a:t>Snapshot Stories: </a:t>
            </a:r>
            <a:r>
              <a:rPr lang="en-GB" sz="1200" b="0" i="0" kern="1200" dirty="0">
                <a:solidFill>
                  <a:schemeClr val="tx1"/>
                </a:solidFill>
                <a:effectLst/>
                <a:latin typeface="+mn-lt"/>
                <a:ea typeface="+mn-ea"/>
                <a:cs typeface="+mn-cs"/>
              </a:rPr>
              <a:t>These stories engage people in talking about their opinions on a particular topic. </a:t>
            </a:r>
          </a:p>
          <a:p>
            <a:pPr fontAlgn="base"/>
            <a:r>
              <a:rPr lang="en-GB" sz="1200" b="1" i="0" kern="1200" dirty="0">
                <a:solidFill>
                  <a:schemeClr val="tx1"/>
                </a:solidFill>
                <a:effectLst/>
                <a:latin typeface="+mn-lt"/>
                <a:ea typeface="+mn-ea"/>
                <a:cs typeface="+mn-cs"/>
              </a:rPr>
              <a:t>Dialogue Interviews: </a:t>
            </a:r>
            <a:r>
              <a:rPr lang="en-GB" sz="1200" b="0" i="0" kern="1200" dirty="0">
                <a:solidFill>
                  <a:schemeClr val="tx1"/>
                </a:solidFill>
                <a:effectLst/>
                <a:latin typeface="+mn-lt"/>
                <a:ea typeface="+mn-ea"/>
                <a:cs typeface="+mn-cs"/>
              </a:rPr>
              <a:t>These are peer-to-peer ‘interviews’ that do not have pre-determined </a:t>
            </a:r>
            <a:r>
              <a:rPr lang="en-GB" sz="1200" b="0" i="0" kern="1200" dirty="0" err="1">
                <a:solidFill>
                  <a:schemeClr val="tx1"/>
                </a:solidFill>
                <a:effectLst/>
                <a:latin typeface="+mn-lt"/>
                <a:ea typeface="+mn-ea"/>
                <a:cs typeface="+mn-cs"/>
              </a:rPr>
              <a:t>questions.open</a:t>
            </a:r>
            <a:r>
              <a:rPr lang="en-GB" sz="1200" b="0" i="0" kern="1200" dirty="0">
                <a:solidFill>
                  <a:schemeClr val="tx1"/>
                </a:solidFill>
                <a:effectLst/>
                <a:latin typeface="+mn-lt"/>
                <a:ea typeface="+mn-ea"/>
                <a:cs typeface="+mn-cs"/>
              </a:rPr>
              <a:t> question enables the storyteller to start Community Reporter recording the story</a:t>
            </a:r>
          </a:p>
          <a:p>
            <a:pPr fontAlgn="base"/>
            <a:r>
              <a:rPr lang="en-GB" sz="1200" b="1" i="0" kern="1200" dirty="0">
                <a:solidFill>
                  <a:schemeClr val="tx1"/>
                </a:solidFill>
                <a:effectLst/>
                <a:latin typeface="+mn-lt"/>
                <a:ea typeface="+mn-ea"/>
                <a:cs typeface="+mn-cs"/>
              </a:rPr>
              <a:t> Personal Monologues</a:t>
            </a:r>
            <a:r>
              <a:rPr lang="en-GB" sz="1200" b="0" i="0" kern="1200" dirty="0">
                <a:solidFill>
                  <a:schemeClr val="tx1"/>
                </a:solidFill>
                <a:effectLst/>
                <a:latin typeface="+mn-lt"/>
                <a:ea typeface="+mn-ea"/>
                <a:cs typeface="+mn-cs"/>
              </a:rPr>
              <a:t>: people record themselves talking about a particular topic, experience, life journey etc. planned mind-mapping exercises, journey story maps, story and ideas boards, and story element planning sheets.</a:t>
            </a:r>
          </a:p>
          <a:p>
            <a:endParaRPr lang="en-GB" dirty="0"/>
          </a:p>
        </p:txBody>
      </p:sp>
      <p:sp>
        <p:nvSpPr>
          <p:cNvPr id="4" name="Slide Number Placeholder 3"/>
          <p:cNvSpPr>
            <a:spLocks noGrp="1"/>
          </p:cNvSpPr>
          <p:nvPr>
            <p:ph type="sldNum" sz="quarter" idx="10"/>
          </p:nvPr>
        </p:nvSpPr>
        <p:spPr/>
        <p:txBody>
          <a:bodyPr/>
          <a:lstStyle/>
          <a:p>
            <a:fld id="{91F11358-9F53-3644-981B-32716AE5769E}" type="slidenum">
              <a:rPr lang="en-US" smtClean="0"/>
              <a:pPr/>
              <a:t>10</a:t>
            </a:fld>
            <a:endParaRPr lang="en-US"/>
          </a:p>
        </p:txBody>
      </p:sp>
    </p:spTree>
    <p:extLst>
      <p:ext uri="{BB962C8B-B14F-4D97-AF65-F5344CB8AC3E}">
        <p14:creationId xmlns:p14="http://schemas.microsoft.com/office/powerpoint/2010/main" val="904722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Snapshot public </a:t>
            </a:r>
            <a:r>
              <a:rPr lang="en-GB" dirty="0" err="1"/>
              <a:t>servce</a:t>
            </a:r>
            <a:r>
              <a:rPr lang="en-GB" dirty="0"/>
              <a:t> </a:t>
            </a:r>
            <a:r>
              <a:rPr lang="en-GB" dirty="0" err="1"/>
              <a:t>refoms</a:t>
            </a:r>
            <a:r>
              <a:rPr lang="en-GB" dirty="0"/>
              <a:t> </a:t>
            </a:r>
          </a:p>
        </p:txBody>
      </p:sp>
      <p:sp>
        <p:nvSpPr>
          <p:cNvPr id="4" name="Slide Number Placeholder 3"/>
          <p:cNvSpPr>
            <a:spLocks noGrp="1"/>
          </p:cNvSpPr>
          <p:nvPr>
            <p:ph type="sldNum" sz="quarter" idx="10"/>
          </p:nvPr>
        </p:nvSpPr>
        <p:spPr/>
        <p:txBody>
          <a:bodyPr/>
          <a:lstStyle/>
          <a:p>
            <a:fld id="{91F11358-9F53-3644-981B-32716AE5769E}" type="slidenum">
              <a:rPr lang="en-US" smtClean="0"/>
              <a:pPr/>
              <a:t>12</a:t>
            </a:fld>
            <a:endParaRPr lang="en-US"/>
          </a:p>
        </p:txBody>
      </p:sp>
    </p:spTree>
    <p:extLst>
      <p:ext uri="{BB962C8B-B14F-4D97-AF65-F5344CB8AC3E}">
        <p14:creationId xmlns:p14="http://schemas.microsoft.com/office/powerpoint/2010/main" val="1802340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story of other people his mother workers involved in order to give 360 story curated and will be sent to public service reform  Peer to peer reporter did dialogue not researcher  asking questions </a:t>
            </a:r>
          </a:p>
        </p:txBody>
      </p:sp>
      <p:sp>
        <p:nvSpPr>
          <p:cNvPr id="4" name="Slide Number Placeholder 3"/>
          <p:cNvSpPr>
            <a:spLocks noGrp="1"/>
          </p:cNvSpPr>
          <p:nvPr>
            <p:ph type="sldNum" sz="quarter" idx="10"/>
          </p:nvPr>
        </p:nvSpPr>
        <p:spPr/>
        <p:txBody>
          <a:bodyPr/>
          <a:lstStyle/>
          <a:p>
            <a:fld id="{91F11358-9F53-3644-981B-32716AE5769E}" type="slidenum">
              <a:rPr lang="en-US" smtClean="0"/>
              <a:pPr/>
              <a:t>13</a:t>
            </a:fld>
            <a:endParaRPr lang="en-US"/>
          </a:p>
        </p:txBody>
      </p:sp>
    </p:spTree>
    <p:extLst>
      <p:ext uri="{BB962C8B-B14F-4D97-AF65-F5344CB8AC3E}">
        <p14:creationId xmlns:p14="http://schemas.microsoft.com/office/powerpoint/2010/main" val="73754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done this across greater Manchester collected x no of stories from x number of people across 10 </a:t>
            </a:r>
            <a:r>
              <a:rPr lang="en-GB" dirty="0" err="1"/>
              <a:t>borughs</a:t>
            </a:r>
            <a:r>
              <a:rPr lang="en-GB" dirty="0"/>
              <a:t> user </a:t>
            </a:r>
            <a:r>
              <a:rPr lang="en-GB" dirty="0" err="1"/>
              <a:t>persectve</a:t>
            </a:r>
            <a:r>
              <a:rPr lang="en-GB" dirty="0"/>
              <a:t> to inform public service teams  findings still In draft change is often at local level and idea to be disruptor</a:t>
            </a:r>
          </a:p>
        </p:txBody>
      </p:sp>
      <p:sp>
        <p:nvSpPr>
          <p:cNvPr id="4" name="Slide Number Placeholder 3"/>
          <p:cNvSpPr>
            <a:spLocks noGrp="1"/>
          </p:cNvSpPr>
          <p:nvPr>
            <p:ph type="sldNum" sz="quarter" idx="10"/>
          </p:nvPr>
        </p:nvSpPr>
        <p:spPr/>
        <p:txBody>
          <a:bodyPr/>
          <a:lstStyle/>
          <a:p>
            <a:fld id="{91F11358-9F53-3644-981B-32716AE5769E}" type="slidenum">
              <a:rPr lang="en-US" smtClean="0"/>
              <a:pPr/>
              <a:t>15</a:t>
            </a:fld>
            <a:endParaRPr lang="en-US"/>
          </a:p>
        </p:txBody>
      </p:sp>
    </p:spTree>
    <p:extLst>
      <p:ext uri="{BB962C8B-B14F-4D97-AF65-F5344CB8AC3E}">
        <p14:creationId xmlns:p14="http://schemas.microsoft.com/office/powerpoint/2010/main" val="2015087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F674C3-C4B9-6240-9BEA-39BFE51317B4}" type="datetimeFigureOut">
              <a:rPr lang="en-US" smtClean="0"/>
              <a:pPr/>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515F7-8944-D440-8732-8764F55798DE}" type="slidenum">
              <a:rPr lang="en-US" smtClean="0"/>
              <a:pPr/>
              <a:t>‹#›</a:t>
            </a:fld>
            <a:endParaRPr lang="en-US"/>
          </a:p>
        </p:txBody>
      </p:sp>
    </p:spTree>
    <p:extLst>
      <p:ext uri="{BB962C8B-B14F-4D97-AF65-F5344CB8AC3E}">
        <p14:creationId xmlns:p14="http://schemas.microsoft.com/office/powerpoint/2010/main" val="3508605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F674C3-C4B9-6240-9BEA-39BFE51317B4}" type="datetimeFigureOut">
              <a:rPr lang="en-US" smtClean="0"/>
              <a:pPr/>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515F7-8944-D440-8732-8764F55798DE}" type="slidenum">
              <a:rPr lang="en-US" smtClean="0"/>
              <a:pPr/>
              <a:t>‹#›</a:t>
            </a:fld>
            <a:endParaRPr lang="en-US"/>
          </a:p>
        </p:txBody>
      </p:sp>
    </p:spTree>
    <p:extLst>
      <p:ext uri="{BB962C8B-B14F-4D97-AF65-F5344CB8AC3E}">
        <p14:creationId xmlns:p14="http://schemas.microsoft.com/office/powerpoint/2010/main" val="3090067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F674C3-C4B9-6240-9BEA-39BFE51317B4}" type="datetimeFigureOut">
              <a:rPr lang="en-US" smtClean="0"/>
              <a:pPr/>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515F7-8944-D440-8732-8764F55798DE}" type="slidenum">
              <a:rPr lang="en-US" smtClean="0"/>
              <a:pPr/>
              <a:t>‹#›</a:t>
            </a:fld>
            <a:endParaRPr lang="en-US"/>
          </a:p>
        </p:txBody>
      </p:sp>
    </p:spTree>
    <p:extLst>
      <p:ext uri="{BB962C8B-B14F-4D97-AF65-F5344CB8AC3E}">
        <p14:creationId xmlns:p14="http://schemas.microsoft.com/office/powerpoint/2010/main" val="1939392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F674C3-C4B9-6240-9BEA-39BFE51317B4}" type="datetimeFigureOut">
              <a:rPr lang="en-US" smtClean="0"/>
              <a:pPr/>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515F7-8944-D440-8732-8764F55798DE}" type="slidenum">
              <a:rPr lang="en-US" smtClean="0"/>
              <a:pPr/>
              <a:t>‹#›</a:t>
            </a:fld>
            <a:endParaRPr lang="en-US"/>
          </a:p>
        </p:txBody>
      </p:sp>
    </p:spTree>
    <p:extLst>
      <p:ext uri="{BB962C8B-B14F-4D97-AF65-F5344CB8AC3E}">
        <p14:creationId xmlns:p14="http://schemas.microsoft.com/office/powerpoint/2010/main" val="3741909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F674C3-C4B9-6240-9BEA-39BFE51317B4}" type="datetimeFigureOut">
              <a:rPr lang="en-US" smtClean="0"/>
              <a:pPr/>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515F7-8944-D440-8732-8764F55798DE}" type="slidenum">
              <a:rPr lang="en-US" smtClean="0"/>
              <a:pPr/>
              <a:t>‹#›</a:t>
            </a:fld>
            <a:endParaRPr lang="en-US"/>
          </a:p>
        </p:txBody>
      </p:sp>
    </p:spTree>
    <p:extLst>
      <p:ext uri="{BB962C8B-B14F-4D97-AF65-F5344CB8AC3E}">
        <p14:creationId xmlns:p14="http://schemas.microsoft.com/office/powerpoint/2010/main" val="3370312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F674C3-C4B9-6240-9BEA-39BFE51317B4}" type="datetimeFigureOut">
              <a:rPr lang="en-US" smtClean="0"/>
              <a:pPr/>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9515F7-8944-D440-8732-8764F55798DE}" type="slidenum">
              <a:rPr lang="en-US" smtClean="0"/>
              <a:pPr/>
              <a:t>‹#›</a:t>
            </a:fld>
            <a:endParaRPr lang="en-US"/>
          </a:p>
        </p:txBody>
      </p:sp>
    </p:spTree>
    <p:extLst>
      <p:ext uri="{BB962C8B-B14F-4D97-AF65-F5344CB8AC3E}">
        <p14:creationId xmlns:p14="http://schemas.microsoft.com/office/powerpoint/2010/main" val="383558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F674C3-C4B9-6240-9BEA-39BFE51317B4}" type="datetimeFigureOut">
              <a:rPr lang="en-US" smtClean="0"/>
              <a:pPr/>
              <a:t>9/11/2017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9515F7-8944-D440-8732-8764F55798DE}" type="slidenum">
              <a:rPr lang="en-US" smtClean="0"/>
              <a:pPr/>
              <a:t>‹#›</a:t>
            </a:fld>
            <a:endParaRPr lang="en-US"/>
          </a:p>
        </p:txBody>
      </p:sp>
    </p:spTree>
    <p:extLst>
      <p:ext uri="{BB962C8B-B14F-4D97-AF65-F5344CB8AC3E}">
        <p14:creationId xmlns:p14="http://schemas.microsoft.com/office/powerpoint/2010/main" val="4251381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F674C3-C4B9-6240-9BEA-39BFE51317B4}" type="datetimeFigureOut">
              <a:rPr lang="en-US" smtClean="0"/>
              <a:pPr/>
              <a:t>9/11/2017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9515F7-8944-D440-8732-8764F55798DE}" type="slidenum">
              <a:rPr lang="en-US" smtClean="0"/>
              <a:pPr/>
              <a:t>‹#›</a:t>
            </a:fld>
            <a:endParaRPr lang="en-US"/>
          </a:p>
        </p:txBody>
      </p:sp>
    </p:spTree>
    <p:extLst>
      <p:ext uri="{BB962C8B-B14F-4D97-AF65-F5344CB8AC3E}">
        <p14:creationId xmlns:p14="http://schemas.microsoft.com/office/powerpoint/2010/main" val="3709518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F674C3-C4B9-6240-9BEA-39BFE51317B4}" type="datetimeFigureOut">
              <a:rPr lang="en-US" smtClean="0"/>
              <a:pPr/>
              <a:t>9/11/2017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9515F7-8944-D440-8732-8764F55798DE}" type="slidenum">
              <a:rPr lang="en-US" smtClean="0"/>
              <a:pPr/>
              <a:t>‹#›</a:t>
            </a:fld>
            <a:endParaRPr lang="en-US"/>
          </a:p>
        </p:txBody>
      </p:sp>
    </p:spTree>
    <p:extLst>
      <p:ext uri="{BB962C8B-B14F-4D97-AF65-F5344CB8AC3E}">
        <p14:creationId xmlns:p14="http://schemas.microsoft.com/office/powerpoint/2010/main" val="374038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F674C3-C4B9-6240-9BEA-39BFE51317B4}" type="datetimeFigureOut">
              <a:rPr lang="en-US" smtClean="0"/>
              <a:pPr/>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9515F7-8944-D440-8732-8764F55798DE}" type="slidenum">
              <a:rPr lang="en-US" smtClean="0"/>
              <a:pPr/>
              <a:t>‹#›</a:t>
            </a:fld>
            <a:endParaRPr lang="en-US"/>
          </a:p>
        </p:txBody>
      </p:sp>
    </p:spTree>
    <p:extLst>
      <p:ext uri="{BB962C8B-B14F-4D97-AF65-F5344CB8AC3E}">
        <p14:creationId xmlns:p14="http://schemas.microsoft.com/office/powerpoint/2010/main" val="867947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F674C3-C4B9-6240-9BEA-39BFE51317B4}" type="datetimeFigureOut">
              <a:rPr lang="en-US" smtClean="0"/>
              <a:pPr/>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9515F7-8944-D440-8732-8764F55798DE}" type="slidenum">
              <a:rPr lang="en-US" smtClean="0"/>
              <a:pPr/>
              <a:t>‹#›</a:t>
            </a:fld>
            <a:endParaRPr lang="en-US"/>
          </a:p>
        </p:txBody>
      </p:sp>
    </p:spTree>
    <p:extLst>
      <p:ext uri="{BB962C8B-B14F-4D97-AF65-F5344CB8AC3E}">
        <p14:creationId xmlns:p14="http://schemas.microsoft.com/office/powerpoint/2010/main" val="3650179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F674C3-C4B9-6240-9BEA-39BFE51317B4}" type="datetimeFigureOut">
              <a:rPr lang="en-US" smtClean="0"/>
              <a:pPr/>
              <a:t>9/11/2017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9515F7-8944-D440-8732-8764F55798DE}" type="slidenum">
              <a:rPr lang="en-US" smtClean="0"/>
              <a:pPr/>
              <a:t>‹#›</a:t>
            </a:fld>
            <a:endParaRPr lang="en-US"/>
          </a:p>
        </p:txBody>
      </p:sp>
    </p:spTree>
    <p:extLst>
      <p:ext uri="{BB962C8B-B14F-4D97-AF65-F5344CB8AC3E}">
        <p14:creationId xmlns:p14="http://schemas.microsoft.com/office/powerpoint/2010/main" val="1019141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Gary@peoplesvoicemedia.co.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0.jpeg"/><Relationship Id="rId7"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1.jpeg"/><Relationship Id="rId4" Type="http://schemas.microsoft.com/office/2007/relationships/hdphoto" Target="../media/hdphoto2.wdp"/><Relationship Id="rId9" Type="http://schemas.openxmlformats.org/officeDocument/2006/relationships/image" Target="../media/image33.jp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jpeg"/><Relationship Id="rId3" Type="http://schemas.openxmlformats.org/officeDocument/2006/relationships/hyperlink" Target="https://www.youtube.com/watch?v=LH2eQLkJ1C8&amp;list=PL1vtHOjD7gN3Yy1nwN_5LEU9Z8sb6ZJI0&amp;index=1" TargetMode="External"/><Relationship Id="rId7" Type="http://schemas.openxmlformats.org/officeDocument/2006/relationships/hyperlink" Target="https://www.google.com/maps/d/u/1/viewer?mid=1lwSE3H2Y3LYxG1JAR2mQ9kYbggc&amp;hl=en&amp;authuser=1" TargetMode="External"/><Relationship Id="rId12"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hyperlink" Target="https://www.youtube.com/playlist?list=PL1vtHOjD7gN1JRo2ekUubvq3MZzgEy1ZE" TargetMode="External"/><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mailto:gary@peoplesvoicemedia.co.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2.jpe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png"/>
          <p:cNvPicPr>
            <a:picLocks noChangeAspect="1"/>
          </p:cNvPicPr>
          <p:nvPr/>
        </p:nvPicPr>
        <p:blipFill>
          <a:blip r:embed="rId3" cstate="print"/>
          <a:stretch>
            <a:fillRect/>
          </a:stretch>
        </p:blipFill>
        <p:spPr>
          <a:xfrm>
            <a:off x="6012872" y="111019"/>
            <a:ext cx="2948247" cy="1518879"/>
          </a:xfrm>
          <a:prstGeom prst="rect">
            <a:avLst/>
          </a:prstGeom>
        </p:spPr>
      </p:pic>
      <p:sp>
        <p:nvSpPr>
          <p:cNvPr id="3" name="TextBox 2"/>
          <p:cNvSpPr txBox="1"/>
          <p:nvPr/>
        </p:nvSpPr>
        <p:spPr>
          <a:xfrm>
            <a:off x="1974776" y="4797088"/>
            <a:ext cx="4873065" cy="1384995"/>
          </a:xfrm>
          <a:prstGeom prst="rect">
            <a:avLst/>
          </a:prstGeom>
          <a:noFill/>
        </p:spPr>
        <p:txBody>
          <a:bodyPr wrap="none" rtlCol="0">
            <a:spAutoFit/>
          </a:bodyPr>
          <a:lstStyle/>
          <a:p>
            <a:r>
              <a:rPr lang="en-GB" sz="2800" dirty="0">
                <a:solidFill>
                  <a:schemeClr val="accent2">
                    <a:lumMod val="75000"/>
                  </a:schemeClr>
                </a:solidFill>
              </a:rPr>
              <a:t>Gary </a:t>
            </a:r>
            <a:r>
              <a:rPr lang="en-GB" sz="2800" dirty="0" err="1">
                <a:solidFill>
                  <a:schemeClr val="accent2">
                    <a:lumMod val="75000"/>
                  </a:schemeClr>
                </a:solidFill>
              </a:rPr>
              <a:t>Copitch</a:t>
            </a:r>
            <a:r>
              <a:rPr lang="en-GB" sz="2800" dirty="0">
                <a:solidFill>
                  <a:schemeClr val="accent2">
                    <a:lumMod val="75000"/>
                  </a:schemeClr>
                </a:solidFill>
              </a:rPr>
              <a:t> Chief Executive </a:t>
            </a:r>
          </a:p>
          <a:p>
            <a:r>
              <a:rPr lang="en-GB" sz="2800" dirty="0">
                <a:solidFill>
                  <a:schemeClr val="accent2">
                    <a:lumMod val="75000"/>
                  </a:schemeClr>
                </a:solidFill>
                <a:hlinkClick r:id="rId4"/>
              </a:rPr>
              <a:t>Gary@peoplesvoicemedia.co.uk</a:t>
            </a:r>
            <a:endParaRPr lang="en-GB" sz="2800" dirty="0">
              <a:solidFill>
                <a:schemeClr val="accent2">
                  <a:lumMod val="75000"/>
                </a:schemeClr>
              </a:solidFill>
            </a:endParaRPr>
          </a:p>
          <a:p>
            <a:r>
              <a:rPr lang="en-GB" sz="2800" dirty="0">
                <a:solidFill>
                  <a:schemeClr val="accent2">
                    <a:lumMod val="75000"/>
                  </a:schemeClr>
                </a:solidFill>
              </a:rPr>
              <a:t>Peoplesvoicemedia.co.uk </a:t>
            </a:r>
          </a:p>
        </p:txBody>
      </p:sp>
      <p:sp>
        <p:nvSpPr>
          <p:cNvPr id="4" name="Rectangle 3"/>
          <p:cNvSpPr/>
          <p:nvPr/>
        </p:nvSpPr>
        <p:spPr>
          <a:xfrm>
            <a:off x="1055374" y="2416378"/>
            <a:ext cx="6599884" cy="769441"/>
          </a:xfrm>
          <a:prstGeom prst="rect">
            <a:avLst/>
          </a:prstGeom>
        </p:spPr>
        <p:txBody>
          <a:bodyPr wrap="none">
            <a:spAutoFit/>
          </a:bodyPr>
          <a:lstStyle/>
          <a:p>
            <a:r>
              <a:rPr lang="en-GB" sz="4400" dirty="0">
                <a:solidFill>
                  <a:schemeClr val="tx2"/>
                </a:solidFill>
                <a:latin typeface="Verdana" panose="020B0604030504040204" pitchFamily="34" charset="0"/>
              </a:rPr>
              <a:t>Storytelling for Insight</a:t>
            </a:r>
            <a:endParaRPr lang="en-GB" sz="4400" dirty="0">
              <a:solidFill>
                <a:schemeClr val="tx2"/>
              </a:solidFill>
            </a:endParaRPr>
          </a:p>
        </p:txBody>
      </p:sp>
      <p:sp>
        <p:nvSpPr>
          <p:cNvPr id="7" name="TextBox 6"/>
          <p:cNvSpPr txBox="1"/>
          <p:nvPr/>
        </p:nvSpPr>
        <p:spPr>
          <a:xfrm>
            <a:off x="3341717" y="3541221"/>
            <a:ext cx="2361672" cy="707886"/>
          </a:xfrm>
          <a:prstGeom prst="rect">
            <a:avLst/>
          </a:prstGeom>
          <a:noFill/>
        </p:spPr>
        <p:txBody>
          <a:bodyPr wrap="none" rtlCol="0">
            <a:spAutoFit/>
          </a:bodyPr>
          <a:lstStyle/>
          <a:p>
            <a:r>
              <a:rPr lang="en-GB" sz="4000" dirty="0">
                <a:solidFill>
                  <a:schemeClr val="tx2"/>
                </a:solidFill>
              </a:rPr>
              <a:t>May 2017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4j19JU4AE7rxs.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0141" t="12839" r="16793"/>
          <a:stretch/>
        </p:blipFill>
        <p:spPr>
          <a:xfrm>
            <a:off x="-2" y="4144537"/>
            <a:ext cx="2504856" cy="2241100"/>
          </a:xfrm>
          <a:prstGeom prst="rect">
            <a:avLst/>
          </a:prstGeom>
        </p:spPr>
      </p:pic>
      <p:sp>
        <p:nvSpPr>
          <p:cNvPr id="13" name="Text Box 9"/>
          <p:cNvSpPr txBox="1"/>
          <p:nvPr/>
        </p:nvSpPr>
        <p:spPr>
          <a:xfrm>
            <a:off x="251654" y="238044"/>
            <a:ext cx="8245250" cy="14775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4400" b="1" dirty="0">
                <a:solidFill>
                  <a:srgbClr val="DB203A"/>
                </a:solidFill>
                <a:latin typeface="Arial"/>
                <a:ea typeface="ＭＳ 明朝"/>
                <a:cs typeface="Arial"/>
              </a:rPr>
              <a:t>Storytelling approach </a:t>
            </a:r>
            <a:endParaRPr lang="en-GB" sz="4400" dirty="0">
              <a:effectLst/>
              <a:latin typeface="Arial"/>
              <a:ea typeface="ＭＳ 明朝"/>
              <a:cs typeface="Arial"/>
            </a:endParaRPr>
          </a:p>
        </p:txBody>
      </p:sp>
      <p:pic>
        <p:nvPicPr>
          <p:cNvPr id="3" name="Picture 2" descr="Untitled4.png"/>
          <p:cNvPicPr>
            <a:picLocks noChangeAspect="1"/>
          </p:cNvPicPr>
          <p:nvPr/>
        </p:nvPicPr>
        <p:blipFill rotWithShape="1">
          <a:blip r:embed="rId5">
            <a:extLst>
              <a:ext uri="{28A0092B-C50C-407E-A947-70E740481C1C}">
                <a14:useLocalDpi xmlns:a14="http://schemas.microsoft.com/office/drawing/2010/main" val="0"/>
              </a:ext>
            </a:extLst>
          </a:blip>
          <a:srcRect b="25342"/>
          <a:stretch/>
        </p:blipFill>
        <p:spPr>
          <a:xfrm>
            <a:off x="2769439" y="4144536"/>
            <a:ext cx="6409841" cy="2223459"/>
          </a:xfrm>
          <a:prstGeom prst="rect">
            <a:avLst/>
          </a:prstGeom>
        </p:spPr>
      </p:pic>
      <p:pic>
        <p:nvPicPr>
          <p:cNvPr id="7" name="Picture 6" descr="Circl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322" y="1674951"/>
            <a:ext cx="2222611" cy="2222611"/>
          </a:xfrm>
          <a:prstGeom prst="rect">
            <a:avLst/>
          </a:prstGeom>
        </p:spPr>
      </p:pic>
      <p:sp>
        <p:nvSpPr>
          <p:cNvPr id="8" name="Text Box 10"/>
          <p:cNvSpPr txBox="1"/>
          <p:nvPr/>
        </p:nvSpPr>
        <p:spPr>
          <a:xfrm>
            <a:off x="333795" y="2287571"/>
            <a:ext cx="2925663" cy="1417073"/>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2400" dirty="0">
                <a:solidFill>
                  <a:schemeClr val="bg1"/>
                </a:solidFill>
                <a:latin typeface="Arial"/>
                <a:ea typeface="ＭＳ 明朝"/>
                <a:cs typeface="Arial"/>
              </a:rPr>
              <a:t>Snapshot </a:t>
            </a:r>
          </a:p>
          <a:p>
            <a:pPr algn="ctr">
              <a:spcAft>
                <a:spcPts val="0"/>
              </a:spcAft>
            </a:pPr>
            <a:r>
              <a:rPr lang="en-GB" sz="2400" dirty="0">
                <a:solidFill>
                  <a:schemeClr val="bg1"/>
                </a:solidFill>
                <a:latin typeface="Arial"/>
                <a:ea typeface="ＭＳ 明朝"/>
                <a:cs typeface="Arial"/>
              </a:rPr>
              <a:t>Stories</a:t>
            </a:r>
          </a:p>
          <a:p>
            <a:pPr algn="ctr">
              <a:spcAft>
                <a:spcPts val="0"/>
              </a:spcAft>
            </a:pPr>
            <a:endParaRPr lang="en-GB" sz="2400" dirty="0">
              <a:solidFill>
                <a:schemeClr val="bg1"/>
              </a:solidFill>
              <a:effectLst/>
              <a:latin typeface="Arial"/>
              <a:ea typeface="ＭＳ 明朝"/>
              <a:cs typeface="Arial"/>
            </a:endParaRPr>
          </a:p>
          <a:p>
            <a:pPr algn="ctr">
              <a:spcAft>
                <a:spcPts val="0"/>
              </a:spcAft>
            </a:pPr>
            <a:endParaRPr lang="en-GB" sz="2400" dirty="0">
              <a:solidFill>
                <a:schemeClr val="bg1"/>
              </a:solidFill>
              <a:effectLst/>
              <a:latin typeface="Arial"/>
              <a:ea typeface="ＭＳ 明朝"/>
              <a:cs typeface="Arial"/>
            </a:endParaRPr>
          </a:p>
        </p:txBody>
      </p:sp>
      <p:grpSp>
        <p:nvGrpSpPr>
          <p:cNvPr id="5" name="Group 4"/>
          <p:cNvGrpSpPr/>
          <p:nvPr/>
        </p:nvGrpSpPr>
        <p:grpSpPr>
          <a:xfrm>
            <a:off x="2874439" y="1615711"/>
            <a:ext cx="2925663" cy="2222611"/>
            <a:chOff x="3025590" y="1657310"/>
            <a:chExt cx="2925663" cy="2222611"/>
          </a:xfrm>
        </p:grpSpPr>
        <p:pic>
          <p:nvPicPr>
            <p:cNvPr id="10" name="Picture 9" descr="Circl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7117" y="1657310"/>
              <a:ext cx="2222611" cy="2222611"/>
            </a:xfrm>
            <a:prstGeom prst="rect">
              <a:avLst/>
            </a:prstGeom>
          </p:spPr>
        </p:pic>
        <p:sp>
          <p:nvSpPr>
            <p:cNvPr id="11" name="Text Box 10"/>
            <p:cNvSpPr txBox="1"/>
            <p:nvPr/>
          </p:nvSpPr>
          <p:spPr>
            <a:xfrm>
              <a:off x="3025590" y="2357399"/>
              <a:ext cx="2925663" cy="1417073"/>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2400" dirty="0">
                  <a:solidFill>
                    <a:schemeClr val="bg1"/>
                  </a:solidFill>
                  <a:latin typeface="Arial"/>
                  <a:ea typeface="ＭＳ 明朝"/>
                  <a:cs typeface="Arial"/>
                </a:rPr>
                <a:t>Dialogue </a:t>
              </a:r>
            </a:p>
            <a:p>
              <a:pPr algn="ctr">
                <a:spcAft>
                  <a:spcPts val="0"/>
                </a:spcAft>
              </a:pPr>
              <a:r>
                <a:rPr lang="en-GB" sz="2400" dirty="0">
                  <a:solidFill>
                    <a:schemeClr val="bg1"/>
                  </a:solidFill>
                  <a:latin typeface="Arial"/>
                  <a:ea typeface="ＭＳ 明朝"/>
                  <a:cs typeface="Arial"/>
                </a:rPr>
                <a:t>Story</a:t>
              </a:r>
            </a:p>
            <a:p>
              <a:pPr algn="ctr">
                <a:spcAft>
                  <a:spcPts val="0"/>
                </a:spcAft>
              </a:pPr>
              <a:endParaRPr lang="en-GB" sz="2400" dirty="0">
                <a:solidFill>
                  <a:schemeClr val="bg1"/>
                </a:solidFill>
                <a:effectLst/>
                <a:latin typeface="Arial"/>
                <a:ea typeface="ＭＳ 明朝"/>
                <a:cs typeface="Arial"/>
              </a:endParaRPr>
            </a:p>
            <a:p>
              <a:pPr algn="ctr">
                <a:spcAft>
                  <a:spcPts val="0"/>
                </a:spcAft>
              </a:pPr>
              <a:endParaRPr lang="en-GB" sz="2400" dirty="0">
                <a:solidFill>
                  <a:schemeClr val="bg1"/>
                </a:solidFill>
                <a:effectLst/>
                <a:latin typeface="Arial"/>
                <a:ea typeface="ＭＳ 明朝"/>
                <a:cs typeface="Arial"/>
              </a:endParaRPr>
            </a:p>
          </p:txBody>
        </p:sp>
      </p:grpSp>
      <p:grpSp>
        <p:nvGrpSpPr>
          <p:cNvPr id="2" name="Group 1"/>
          <p:cNvGrpSpPr/>
          <p:nvPr/>
        </p:nvGrpSpPr>
        <p:grpSpPr>
          <a:xfrm>
            <a:off x="5277232" y="1615711"/>
            <a:ext cx="2925663" cy="2222611"/>
            <a:chOff x="5564463" y="1674951"/>
            <a:chExt cx="2925663" cy="2222611"/>
          </a:xfrm>
        </p:grpSpPr>
        <p:pic>
          <p:nvPicPr>
            <p:cNvPr id="12" name="Picture 11" descr="Circl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3910" y="1674951"/>
              <a:ext cx="2222611" cy="2222611"/>
            </a:xfrm>
            <a:prstGeom prst="rect">
              <a:avLst/>
            </a:prstGeom>
          </p:spPr>
        </p:pic>
        <p:sp>
          <p:nvSpPr>
            <p:cNvPr id="15" name="Text Box 10"/>
            <p:cNvSpPr txBox="1"/>
            <p:nvPr/>
          </p:nvSpPr>
          <p:spPr>
            <a:xfrm>
              <a:off x="5564463" y="2287571"/>
              <a:ext cx="2925663" cy="1417073"/>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2400" dirty="0">
                  <a:solidFill>
                    <a:schemeClr val="bg1"/>
                  </a:solidFill>
                  <a:latin typeface="Arial"/>
                  <a:ea typeface="ＭＳ 明朝"/>
                  <a:cs typeface="Arial"/>
                </a:rPr>
                <a:t>Personal Monologues</a:t>
              </a:r>
            </a:p>
            <a:p>
              <a:pPr algn="ctr">
                <a:spcAft>
                  <a:spcPts val="0"/>
                </a:spcAft>
              </a:pPr>
              <a:endParaRPr lang="en-GB" sz="2400" dirty="0">
                <a:solidFill>
                  <a:schemeClr val="bg1"/>
                </a:solidFill>
                <a:effectLst/>
                <a:latin typeface="Arial"/>
                <a:ea typeface="ＭＳ 明朝"/>
                <a:cs typeface="Arial"/>
              </a:endParaRPr>
            </a:p>
            <a:p>
              <a:pPr algn="ctr">
                <a:spcAft>
                  <a:spcPts val="0"/>
                </a:spcAft>
              </a:pPr>
              <a:endParaRPr lang="en-GB" sz="2400" dirty="0">
                <a:solidFill>
                  <a:schemeClr val="bg1"/>
                </a:solidFill>
                <a:effectLst/>
                <a:latin typeface="Arial"/>
                <a:ea typeface="ＭＳ 明朝"/>
                <a:cs typeface="Arial"/>
              </a:endParaRPr>
            </a:p>
          </p:txBody>
        </p:sp>
      </p:gr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2995" y="337518"/>
            <a:ext cx="1728192" cy="991136"/>
          </a:xfrm>
          <a:prstGeom prst="rect">
            <a:avLst/>
          </a:prstGeom>
        </p:spPr>
      </p:pic>
    </p:spTree>
    <p:extLst>
      <p:ext uri="{BB962C8B-B14F-4D97-AF65-F5344CB8AC3E}">
        <p14:creationId xmlns:p14="http://schemas.microsoft.com/office/powerpoint/2010/main" val="420040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2567E8-A559-4E15-9F0D-6EC9169FCA63}"/>
              </a:ext>
            </a:extLst>
          </p:cNvPr>
          <p:cNvSpPr>
            <a:spLocks noGrp="1"/>
          </p:cNvSpPr>
          <p:nvPr>
            <p:ph type="ctrTitle"/>
          </p:nvPr>
        </p:nvSpPr>
        <p:spPr/>
        <p:txBody>
          <a:bodyPr>
            <a:noAutofit/>
          </a:bodyPr>
          <a:lstStyle/>
          <a:p>
            <a:r>
              <a:rPr lang="en-GB" sz="7200" dirty="0">
                <a:solidFill>
                  <a:srgbClr val="C00000"/>
                </a:solidFill>
              </a:rPr>
              <a:t>Greater Manchester </a:t>
            </a:r>
            <a:br>
              <a:rPr lang="en-GB" sz="7200" dirty="0">
                <a:solidFill>
                  <a:srgbClr val="C00000"/>
                </a:solidFill>
              </a:rPr>
            </a:br>
            <a:r>
              <a:rPr lang="en-GB" sz="7200" dirty="0">
                <a:solidFill>
                  <a:srgbClr val="C00000"/>
                </a:solidFill>
              </a:rPr>
              <a:t>Public service</a:t>
            </a:r>
            <a:br>
              <a:rPr lang="en-GB" sz="7200" dirty="0">
                <a:solidFill>
                  <a:srgbClr val="C00000"/>
                </a:solidFill>
              </a:rPr>
            </a:br>
            <a:r>
              <a:rPr lang="en-GB" sz="7200" dirty="0">
                <a:solidFill>
                  <a:srgbClr val="C00000"/>
                </a:solidFill>
              </a:rPr>
              <a:t>Reform </a:t>
            </a:r>
          </a:p>
        </p:txBody>
      </p:sp>
      <p:sp>
        <p:nvSpPr>
          <p:cNvPr id="3" name="Subtitle 2">
            <a:extLst>
              <a:ext uri="{FF2B5EF4-FFF2-40B4-BE49-F238E27FC236}">
                <a16:creationId xmlns:a16="http://schemas.microsoft.com/office/drawing/2014/main" xmlns="" id="{968B47C4-7B2F-4240-B6DD-53A55B5935E6}"/>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788265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25"/>
          <p:cNvSpPr txBox="1">
            <a:spLocks/>
          </p:cNvSpPr>
          <p:nvPr/>
        </p:nvSpPr>
        <p:spPr>
          <a:xfrm>
            <a:off x="-82214" y="274637"/>
            <a:ext cx="8458199" cy="1143000"/>
          </a:xfrm>
          <a:prstGeom prst="rect">
            <a:avLst/>
          </a:prstGeom>
          <a:noFill/>
          <a:ln>
            <a:noFill/>
          </a:ln>
        </p:spPr>
        <p:txBody>
          <a:bodyPr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C00000"/>
              </a:buClr>
              <a:buSzPct val="25000"/>
              <a:buFont typeface="Calibri"/>
              <a:buNone/>
              <a:tabLst/>
              <a:defRPr/>
            </a:pPr>
            <a:r>
              <a:rPr lang="en-GB" sz="4400" dirty="0">
                <a:solidFill>
                  <a:srgbClr val="C00000"/>
                </a:solidFill>
                <a:latin typeface="Calibri"/>
                <a:ea typeface="Calibri"/>
                <a:cs typeface="Calibri"/>
                <a:sym typeface="Calibri"/>
              </a:rPr>
              <a:t>Snapshot story</a:t>
            </a:r>
          </a:p>
          <a:p>
            <a:pPr marL="0" marR="0" lvl="0" indent="0" algn="ctr" defTabSz="457200" rtl="0" eaLnBrk="1" fontAlgn="auto" latinLnBrk="0" hangingPunct="1">
              <a:lnSpc>
                <a:spcPct val="100000"/>
              </a:lnSpc>
              <a:spcBef>
                <a:spcPts val="0"/>
              </a:spcBef>
              <a:spcAft>
                <a:spcPts val="0"/>
              </a:spcAft>
              <a:buClr>
                <a:srgbClr val="C00000"/>
              </a:buClr>
              <a:buSzPct val="25000"/>
              <a:buFont typeface="Calibri"/>
              <a:buNone/>
              <a:tabLst/>
              <a:defRPr/>
            </a:pPr>
            <a:r>
              <a:rPr kumimoji="0" lang="en-GB" sz="4400" b="0" i="0" u="none" strike="noStrike" kern="1200" cap="none" spc="0" normalizeH="0" baseline="0" noProof="0" dirty="0">
                <a:ln>
                  <a:noFill/>
                </a:ln>
                <a:solidFill>
                  <a:srgbClr val="C00000"/>
                </a:solidFill>
                <a:effectLst/>
                <a:uLnTx/>
                <a:uFillTx/>
                <a:latin typeface="Calibri"/>
                <a:ea typeface="Calibri"/>
                <a:cs typeface="Calibri"/>
                <a:sym typeface="Calibri"/>
              </a:rPr>
              <a:t>Challenging Perceptions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995" y="337518"/>
            <a:ext cx="1728192" cy="991136"/>
          </a:xfrm>
          <a:prstGeom prst="rect">
            <a:avLst/>
          </a:prstGeom>
        </p:spPr>
      </p:pic>
      <p:pic>
        <p:nvPicPr>
          <p:cNvPr id="7" name="Picture 6" descr="A person standing in front of a building&#10;&#10;Description generated with high confidence">
            <a:extLst>
              <a:ext uri="{FF2B5EF4-FFF2-40B4-BE49-F238E27FC236}">
                <a16:creationId xmlns:a16="http://schemas.microsoft.com/office/drawing/2014/main" xmlns="" id="{9B0687B0-D06E-4A97-AB90-91D93CCFB700}"/>
              </a:ext>
            </a:extLst>
          </p:cNvPr>
          <p:cNvPicPr>
            <a:picLocks noChangeAspect="1"/>
          </p:cNvPicPr>
          <p:nvPr/>
        </p:nvPicPr>
        <p:blipFill>
          <a:blip r:embed="rId4"/>
          <a:stretch>
            <a:fillRect/>
          </a:stretch>
        </p:blipFill>
        <p:spPr>
          <a:xfrm>
            <a:off x="1083031" y="2114102"/>
            <a:ext cx="6965034" cy="3913774"/>
          </a:xfrm>
          <a:prstGeom prst="rect">
            <a:avLst/>
          </a:prstGeom>
        </p:spPr>
      </p:pic>
    </p:spTree>
    <p:extLst>
      <p:ext uri="{BB962C8B-B14F-4D97-AF65-F5344CB8AC3E}">
        <p14:creationId xmlns:p14="http://schemas.microsoft.com/office/powerpoint/2010/main" val="689359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91"/>
          <p:cNvSpPr txBox="1">
            <a:spLocks/>
          </p:cNvSpPr>
          <p:nvPr/>
        </p:nvSpPr>
        <p:spPr>
          <a:xfrm>
            <a:off x="472738" y="68908"/>
            <a:ext cx="6499344" cy="1198786"/>
          </a:xfrm>
          <a:prstGeom prst="rect">
            <a:avLst/>
          </a:prstGeom>
          <a:noFill/>
          <a:ln>
            <a:noFill/>
          </a:ln>
        </p:spPr>
        <p:txBody>
          <a:bodyPr lIns="91425" tIns="45700" rIns="91425" bIns="45700" anchor="ctr" anchorCtr="0">
            <a:noAutofit/>
          </a:bodyPr>
          <a:lstStyle/>
          <a:p>
            <a:pPr marL="0" marR="0" lvl="0" indent="0" defTabSz="914400" rtl="0" eaLnBrk="1" fontAlgn="auto" latinLnBrk="0" hangingPunct="1">
              <a:lnSpc>
                <a:spcPct val="100000"/>
              </a:lnSpc>
              <a:spcBef>
                <a:spcPts val="0"/>
              </a:spcBef>
              <a:spcAft>
                <a:spcPts val="0"/>
              </a:spcAft>
              <a:buClr>
                <a:schemeClr val="accent2"/>
              </a:buClr>
              <a:buSzPct val="25000"/>
              <a:buFont typeface="Calibri"/>
              <a:buNone/>
              <a:tabLst/>
              <a:defRPr/>
            </a:pPr>
            <a:r>
              <a:rPr lang="en-GB" sz="4400" kern="0" dirty="0">
                <a:solidFill>
                  <a:schemeClr val="accent2"/>
                </a:solidFill>
                <a:latin typeface="Calibri"/>
                <a:ea typeface="Calibri"/>
                <a:cs typeface="Calibri"/>
                <a:sym typeface="Calibri"/>
              </a:rPr>
              <a:t>Dialogue story </a:t>
            </a:r>
          </a:p>
          <a:p>
            <a:pPr marL="0" marR="0" lvl="0" indent="0" defTabSz="914400" rtl="0" eaLnBrk="1" fontAlgn="auto" latinLnBrk="0" hangingPunct="1">
              <a:lnSpc>
                <a:spcPct val="100000"/>
              </a:lnSpc>
              <a:spcBef>
                <a:spcPts val="0"/>
              </a:spcBef>
              <a:spcAft>
                <a:spcPts val="0"/>
              </a:spcAft>
              <a:buClr>
                <a:schemeClr val="accent2"/>
              </a:buClr>
              <a:buSzPct val="25000"/>
              <a:buFont typeface="Calibri"/>
              <a:buNone/>
              <a:tabLst/>
              <a:defRPr/>
            </a:pPr>
            <a:r>
              <a:rPr lang="en-GB" sz="4400" kern="0" dirty="0">
                <a:solidFill>
                  <a:schemeClr val="accent2"/>
                </a:solidFill>
                <a:latin typeface="Calibri"/>
                <a:ea typeface="Calibri"/>
                <a:cs typeface="Calibri"/>
                <a:sym typeface="Calibri"/>
              </a:rPr>
              <a:t>Describing their own reality </a:t>
            </a:r>
            <a:endParaRPr kumimoji="0" lang="en-GB" sz="4400" b="0" i="0" u="none" strike="noStrike" kern="0" cap="none" spc="0" normalizeH="0" baseline="0" noProof="0" dirty="0">
              <a:ln>
                <a:noFill/>
              </a:ln>
              <a:solidFill>
                <a:schemeClr val="accent2"/>
              </a:solidFill>
              <a:effectLst/>
              <a:uLnTx/>
              <a:uFillTx/>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995" y="337518"/>
            <a:ext cx="1728192" cy="991136"/>
          </a:xfrm>
          <a:prstGeom prst="rect">
            <a:avLst/>
          </a:prstGeom>
        </p:spPr>
      </p:pic>
      <p:pic>
        <p:nvPicPr>
          <p:cNvPr id="6" name="Picture 5" descr="A picture containing wall, person, indoor, clothing&#10;&#10;Description generated with very high confidence">
            <a:extLst>
              <a:ext uri="{FF2B5EF4-FFF2-40B4-BE49-F238E27FC236}">
                <a16:creationId xmlns:a16="http://schemas.microsoft.com/office/drawing/2014/main" xmlns="" id="{CD12D6FC-4C4F-44A5-B2EA-574EF1F6D30D}"/>
              </a:ext>
            </a:extLst>
          </p:cNvPr>
          <p:cNvPicPr>
            <a:picLocks noChangeAspect="1"/>
          </p:cNvPicPr>
          <p:nvPr/>
        </p:nvPicPr>
        <p:blipFill>
          <a:blip r:embed="rId4"/>
          <a:stretch>
            <a:fillRect/>
          </a:stretch>
        </p:blipFill>
        <p:spPr>
          <a:xfrm>
            <a:off x="538902" y="1571289"/>
            <a:ext cx="8077379" cy="4547123"/>
          </a:xfrm>
          <a:prstGeom prst="rect">
            <a:avLst/>
          </a:prstGeom>
        </p:spPr>
      </p:pic>
    </p:spTree>
    <p:extLst>
      <p:ext uri="{BB962C8B-B14F-4D97-AF65-F5344CB8AC3E}">
        <p14:creationId xmlns:p14="http://schemas.microsoft.com/office/powerpoint/2010/main" val="1797313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9"/>
          <p:cNvSpPr txBox="1"/>
          <p:nvPr/>
        </p:nvSpPr>
        <p:spPr>
          <a:xfrm>
            <a:off x="238732" y="238049"/>
            <a:ext cx="8245250" cy="14775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4400" b="1" dirty="0">
                <a:solidFill>
                  <a:srgbClr val="DB203A"/>
                </a:solidFill>
                <a:latin typeface="Arial"/>
                <a:ea typeface="ＭＳ 明朝"/>
                <a:cs typeface="Arial"/>
              </a:rPr>
              <a:t>Curating Stories</a:t>
            </a:r>
            <a:endParaRPr lang="en-GB" sz="4400" dirty="0">
              <a:effectLst/>
              <a:latin typeface="Arial"/>
              <a:ea typeface="ＭＳ 明朝"/>
              <a:cs typeface="Arial"/>
            </a:endParaRPr>
          </a:p>
        </p:txBody>
      </p:sp>
      <p:sp>
        <p:nvSpPr>
          <p:cNvPr id="14" name="Text Box 10"/>
          <p:cNvSpPr txBox="1"/>
          <p:nvPr/>
        </p:nvSpPr>
        <p:spPr>
          <a:xfrm>
            <a:off x="291652" y="983382"/>
            <a:ext cx="7887538" cy="899083"/>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2800" dirty="0">
                <a:solidFill>
                  <a:schemeClr val="tx2"/>
                </a:solidFill>
                <a:latin typeface="Arial"/>
                <a:ea typeface="ＭＳ 明朝"/>
                <a:cs typeface="Arial"/>
              </a:rPr>
              <a:t>Our analysis process</a:t>
            </a:r>
            <a:endParaRPr lang="en-GB" sz="2800" dirty="0">
              <a:solidFill>
                <a:schemeClr val="tx2"/>
              </a:solidFill>
              <a:effectLst/>
              <a:latin typeface="Arial"/>
              <a:ea typeface="ＭＳ 明朝"/>
              <a:cs typeface="Arial"/>
            </a:endParaRPr>
          </a:p>
          <a:p>
            <a:pPr>
              <a:spcAft>
                <a:spcPts val="0"/>
              </a:spcAft>
            </a:pPr>
            <a:r>
              <a:rPr lang="en-US" sz="2800" dirty="0">
                <a:effectLst/>
                <a:latin typeface="Arial"/>
                <a:ea typeface="ＭＳ 明朝"/>
                <a:cs typeface="Arial"/>
              </a:rPr>
              <a:t> </a:t>
            </a:r>
            <a:endParaRPr lang="en-GB" sz="2800" dirty="0">
              <a:effectLst/>
              <a:latin typeface="Arial"/>
              <a:ea typeface="ＭＳ 明朝"/>
              <a:cs typeface="Arial"/>
            </a:endParaRPr>
          </a:p>
        </p:txBody>
      </p:sp>
      <p:pic>
        <p:nvPicPr>
          <p:cNvPr id="22" name="Picture 21" descr="Macintosh HD:Users:hayleytrowbridge:Documents:PVM:CommunicationsMaterials:DesignElements:Cogs.png"/>
          <p:cNvPicPr/>
          <p:nvPr/>
        </p:nvPicPr>
        <p:blipFill rotWithShape="1">
          <a:blip r:embed="rId2">
            <a:extLst>
              <a:ext uri="{28A0092B-C50C-407E-A947-70E740481C1C}">
                <a14:useLocalDpi xmlns:a14="http://schemas.microsoft.com/office/drawing/2010/main" val="0"/>
              </a:ext>
            </a:extLst>
          </a:blip>
          <a:srcRect l="29288" r="20521"/>
          <a:stretch/>
        </p:blipFill>
        <p:spPr bwMode="auto">
          <a:xfrm>
            <a:off x="2857500" y="1563481"/>
            <a:ext cx="3329940" cy="3749040"/>
          </a:xfrm>
          <a:prstGeom prst="rect">
            <a:avLst/>
          </a:prstGeom>
          <a:noFill/>
          <a:ln>
            <a:noFill/>
          </a:ln>
          <a:extLst>
            <a:ext uri="{53640926-AAD7-44d8-BBD7-CCE9431645EC}">
              <a14:shadowObscured xmlns="" xmlns:a14="http://schemas.microsoft.com/office/drawing/2010/main"/>
            </a:ext>
          </a:extLst>
        </p:spPr>
      </p:pic>
      <p:pic>
        <p:nvPicPr>
          <p:cNvPr id="23" name="Picture 22" descr="Macintosh HD:Users:hayleytrowbridge:Documents:PVM:CommunicationsMaterials:DesignElements:Arrow.png"/>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3586" r="24453" b="42380"/>
          <a:stretch/>
        </p:blipFill>
        <p:spPr bwMode="auto">
          <a:xfrm rot="20587060">
            <a:off x="2848803" y="1868239"/>
            <a:ext cx="1485900" cy="1062355"/>
          </a:xfrm>
          <a:prstGeom prst="rect">
            <a:avLst/>
          </a:prstGeom>
          <a:noFill/>
          <a:ln>
            <a:noFill/>
          </a:ln>
          <a:extLst>
            <a:ext uri="{53640926-AAD7-44d8-BBD7-CCE9431645EC}">
              <a14:shadowObscured xmlns="" xmlns:a14="http://schemas.microsoft.com/office/drawing/2010/main"/>
            </a:ext>
          </a:extLst>
        </p:spPr>
      </p:pic>
      <p:pic>
        <p:nvPicPr>
          <p:cNvPr id="24" name="Picture 23" descr="Macintosh HD:Users:hayleytrowbridge:Documents:PVM:CommunicationsMaterials:DesignElements:Arrow.png"/>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3586" r="24453" b="42380"/>
          <a:stretch/>
        </p:blipFill>
        <p:spPr bwMode="auto">
          <a:xfrm flipH="1">
            <a:off x="4800600" y="2878566"/>
            <a:ext cx="1485900" cy="1062355"/>
          </a:xfrm>
          <a:prstGeom prst="rect">
            <a:avLst/>
          </a:prstGeom>
          <a:noFill/>
          <a:ln>
            <a:noFill/>
          </a:ln>
          <a:extLst>
            <a:ext uri="{53640926-AAD7-44d8-BBD7-CCE9431645EC}">
              <a14:shadowObscured xmlns="" xmlns:a14="http://schemas.microsoft.com/office/drawing/2010/main"/>
            </a:ext>
          </a:extLst>
        </p:spPr>
      </p:pic>
      <p:sp>
        <p:nvSpPr>
          <p:cNvPr id="25" name="Right Brace 24"/>
          <p:cNvSpPr/>
          <p:nvPr/>
        </p:nvSpPr>
        <p:spPr>
          <a:xfrm rot="5400000">
            <a:off x="4029075" y="2728605"/>
            <a:ext cx="971550" cy="5829300"/>
          </a:xfrm>
          <a:prstGeom prst="rightBrace">
            <a:avLst/>
          </a:prstGeom>
          <a:ln w="762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Text Box 14"/>
          <p:cNvSpPr txBox="1"/>
          <p:nvPr/>
        </p:nvSpPr>
        <p:spPr>
          <a:xfrm>
            <a:off x="4439341" y="2002508"/>
            <a:ext cx="1900767" cy="595625"/>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2400" dirty="0">
                <a:solidFill>
                  <a:schemeClr val="tx2"/>
                </a:solidFill>
                <a:effectLst/>
                <a:latin typeface="Arial"/>
                <a:ea typeface="ＭＳ 明朝"/>
                <a:cs typeface="Arial"/>
              </a:rPr>
              <a:t>Topic</a:t>
            </a:r>
            <a:endParaRPr lang="en-GB" sz="2400" dirty="0">
              <a:solidFill>
                <a:schemeClr val="tx2"/>
              </a:solidFill>
              <a:effectLst/>
              <a:latin typeface="Arial"/>
              <a:ea typeface="ＭＳ 明朝"/>
              <a:cs typeface="Arial"/>
            </a:endParaRPr>
          </a:p>
        </p:txBody>
      </p:sp>
      <p:sp>
        <p:nvSpPr>
          <p:cNvPr id="27" name="Text Box 15"/>
          <p:cNvSpPr txBox="1"/>
          <p:nvPr/>
        </p:nvSpPr>
        <p:spPr>
          <a:xfrm>
            <a:off x="1413241" y="2673653"/>
            <a:ext cx="1837794" cy="70866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2400" dirty="0">
                <a:solidFill>
                  <a:schemeClr val="tx2"/>
                </a:solidFill>
                <a:effectLst/>
                <a:latin typeface="Arial"/>
                <a:ea typeface="ＭＳ 明朝"/>
                <a:cs typeface="Arial"/>
              </a:rPr>
              <a:t>Content</a:t>
            </a:r>
            <a:endParaRPr lang="en-GB" sz="2400" dirty="0">
              <a:solidFill>
                <a:schemeClr val="tx2"/>
              </a:solidFill>
              <a:effectLst/>
              <a:latin typeface="Arial"/>
              <a:ea typeface="ＭＳ 明朝"/>
              <a:cs typeface="Arial"/>
            </a:endParaRPr>
          </a:p>
        </p:txBody>
      </p:sp>
      <p:sp>
        <p:nvSpPr>
          <p:cNvPr id="28" name="Text Box 16"/>
          <p:cNvSpPr txBox="1"/>
          <p:nvPr/>
        </p:nvSpPr>
        <p:spPr>
          <a:xfrm>
            <a:off x="1711854" y="6090538"/>
            <a:ext cx="5717645" cy="5715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2400" dirty="0">
                <a:solidFill>
                  <a:schemeClr val="tx2"/>
                </a:solidFill>
                <a:effectLst/>
                <a:latin typeface="Arial"/>
                <a:ea typeface="ＭＳ 明朝"/>
                <a:cs typeface="Arial"/>
              </a:rPr>
              <a:t>The Findings &amp; Insights</a:t>
            </a:r>
            <a:endParaRPr lang="en-GB" sz="2400" dirty="0">
              <a:solidFill>
                <a:schemeClr val="tx2"/>
              </a:solidFill>
              <a:effectLst/>
              <a:latin typeface="Arial"/>
              <a:ea typeface="ＭＳ 明朝"/>
              <a:cs typeface="Arial"/>
            </a:endParaRPr>
          </a:p>
        </p:txBody>
      </p:sp>
      <p:sp>
        <p:nvSpPr>
          <p:cNvPr id="29" name="Text Box 14"/>
          <p:cNvSpPr txBox="1"/>
          <p:nvPr/>
        </p:nvSpPr>
        <p:spPr>
          <a:xfrm>
            <a:off x="3477847" y="2230155"/>
            <a:ext cx="1900767" cy="595625"/>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2400" dirty="0">
                <a:solidFill>
                  <a:srgbClr val="00A5D9"/>
                </a:solidFill>
                <a:effectLst/>
                <a:latin typeface="Arial"/>
                <a:ea typeface="ＭＳ 明朝"/>
                <a:cs typeface="Arial"/>
              </a:rPr>
              <a:t>1</a:t>
            </a:r>
            <a:endParaRPr lang="en-GB" sz="2400" dirty="0">
              <a:effectLst/>
              <a:latin typeface="Arial"/>
              <a:ea typeface="ＭＳ 明朝"/>
              <a:cs typeface="Arial"/>
            </a:endParaRPr>
          </a:p>
        </p:txBody>
      </p:sp>
      <p:sp>
        <p:nvSpPr>
          <p:cNvPr id="30" name="Text Box 14"/>
          <p:cNvSpPr txBox="1"/>
          <p:nvPr/>
        </p:nvSpPr>
        <p:spPr>
          <a:xfrm>
            <a:off x="2564872" y="3256819"/>
            <a:ext cx="1900767" cy="595625"/>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2400" dirty="0">
                <a:solidFill>
                  <a:srgbClr val="00A5D9"/>
                </a:solidFill>
                <a:effectLst/>
                <a:latin typeface="Arial"/>
                <a:ea typeface="ＭＳ 明朝"/>
                <a:cs typeface="Arial"/>
              </a:rPr>
              <a:t> 2</a:t>
            </a:r>
            <a:endParaRPr lang="en-GB" sz="2400" dirty="0">
              <a:effectLst/>
              <a:latin typeface="Arial"/>
              <a:ea typeface="ＭＳ 明朝"/>
              <a:cs typeface="Arial"/>
            </a:endParaRPr>
          </a:p>
        </p:txBody>
      </p:sp>
      <p:sp>
        <p:nvSpPr>
          <p:cNvPr id="31" name="Text Box 14"/>
          <p:cNvSpPr txBox="1"/>
          <p:nvPr/>
        </p:nvSpPr>
        <p:spPr>
          <a:xfrm>
            <a:off x="4140199" y="3985803"/>
            <a:ext cx="1900767" cy="595625"/>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2400" dirty="0">
                <a:solidFill>
                  <a:srgbClr val="00A5D9"/>
                </a:solidFill>
                <a:effectLst/>
                <a:latin typeface="Arial"/>
                <a:ea typeface="ＭＳ 明朝"/>
                <a:cs typeface="Arial"/>
              </a:rPr>
              <a:t>3</a:t>
            </a:r>
            <a:endParaRPr lang="en-GB" sz="2400" dirty="0">
              <a:effectLst/>
              <a:latin typeface="Arial"/>
              <a:ea typeface="ＭＳ 明朝"/>
              <a:cs typeface="Arial"/>
            </a:endParaRPr>
          </a:p>
        </p:txBody>
      </p:sp>
      <p:sp>
        <p:nvSpPr>
          <p:cNvPr id="32" name="Text Box 16"/>
          <p:cNvSpPr txBox="1"/>
          <p:nvPr/>
        </p:nvSpPr>
        <p:spPr>
          <a:xfrm>
            <a:off x="5218983" y="4475582"/>
            <a:ext cx="2733674" cy="5715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2400" dirty="0">
                <a:solidFill>
                  <a:schemeClr val="tx2"/>
                </a:solidFill>
                <a:effectLst/>
                <a:latin typeface="Arial"/>
                <a:ea typeface="ＭＳ 明朝"/>
                <a:cs typeface="Arial"/>
              </a:rPr>
              <a:t>Context</a:t>
            </a:r>
            <a:endParaRPr lang="en-GB" sz="2400" dirty="0">
              <a:solidFill>
                <a:schemeClr val="tx2"/>
              </a:solidFill>
              <a:effectLst/>
              <a:latin typeface="Arial"/>
              <a:ea typeface="ＭＳ 明朝"/>
              <a:cs typeface="Arial"/>
            </a:endParaRPr>
          </a:p>
        </p:txBody>
      </p:sp>
      <p:sp>
        <p:nvSpPr>
          <p:cNvPr id="33" name="Text Box 14"/>
          <p:cNvSpPr txBox="1"/>
          <p:nvPr/>
        </p:nvSpPr>
        <p:spPr>
          <a:xfrm>
            <a:off x="5378614" y="1131261"/>
            <a:ext cx="2988462" cy="1162598"/>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2000" u="sng" dirty="0">
                <a:solidFill>
                  <a:schemeClr val="tx1">
                    <a:lumMod val="50000"/>
                    <a:lumOff val="50000"/>
                  </a:schemeClr>
                </a:solidFill>
                <a:effectLst/>
                <a:latin typeface="Arial"/>
                <a:ea typeface="ＭＳ 明朝"/>
                <a:cs typeface="Arial"/>
              </a:rPr>
              <a:t>The WHAT</a:t>
            </a:r>
          </a:p>
          <a:p>
            <a:pPr algn="ctr">
              <a:spcAft>
                <a:spcPts val="0"/>
              </a:spcAft>
            </a:pPr>
            <a:r>
              <a:rPr lang="en-US" sz="2000" dirty="0">
                <a:solidFill>
                  <a:schemeClr val="tx1">
                    <a:lumMod val="50000"/>
                    <a:lumOff val="50000"/>
                  </a:schemeClr>
                </a:solidFill>
                <a:effectLst/>
                <a:latin typeface="Arial"/>
                <a:ea typeface="ＭＳ 明朝"/>
                <a:cs typeface="Arial"/>
              </a:rPr>
              <a:t>e.g. I keep well through walking my dog.</a:t>
            </a:r>
            <a:endParaRPr lang="en-GB" sz="2000" dirty="0">
              <a:solidFill>
                <a:schemeClr val="tx1">
                  <a:lumMod val="50000"/>
                  <a:lumOff val="50000"/>
                </a:schemeClr>
              </a:solidFill>
              <a:effectLst/>
              <a:latin typeface="Arial"/>
              <a:ea typeface="ＭＳ 明朝"/>
              <a:cs typeface="Arial"/>
            </a:endParaRPr>
          </a:p>
        </p:txBody>
      </p:sp>
      <p:sp>
        <p:nvSpPr>
          <p:cNvPr id="34" name="Text Box 14"/>
          <p:cNvSpPr txBox="1"/>
          <p:nvPr/>
        </p:nvSpPr>
        <p:spPr>
          <a:xfrm>
            <a:off x="238732" y="3155809"/>
            <a:ext cx="2584729" cy="968295"/>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2000" u="sng" dirty="0">
                <a:solidFill>
                  <a:schemeClr val="tx1">
                    <a:lumMod val="50000"/>
                    <a:lumOff val="50000"/>
                  </a:schemeClr>
                </a:solidFill>
                <a:effectLst/>
                <a:latin typeface="Arial"/>
                <a:ea typeface="ＭＳ 明朝"/>
                <a:cs typeface="Arial"/>
              </a:rPr>
              <a:t>The HOW</a:t>
            </a:r>
          </a:p>
          <a:p>
            <a:pPr algn="ctr">
              <a:spcAft>
                <a:spcPts val="0"/>
              </a:spcAft>
            </a:pPr>
            <a:r>
              <a:rPr lang="en-US" sz="2000" dirty="0">
                <a:solidFill>
                  <a:schemeClr val="tx1">
                    <a:lumMod val="50000"/>
                    <a:lumOff val="50000"/>
                  </a:schemeClr>
                </a:solidFill>
                <a:effectLst/>
                <a:latin typeface="Arial"/>
                <a:ea typeface="ＭＳ 明朝"/>
                <a:cs typeface="Arial"/>
              </a:rPr>
              <a:t>e.g. </a:t>
            </a:r>
            <a:r>
              <a:rPr lang="en-US" sz="2000" dirty="0">
                <a:solidFill>
                  <a:schemeClr val="tx1">
                    <a:lumMod val="50000"/>
                    <a:lumOff val="50000"/>
                  </a:schemeClr>
                </a:solidFill>
                <a:latin typeface="Arial"/>
                <a:ea typeface="ＭＳ 明朝"/>
                <a:cs typeface="Arial"/>
              </a:rPr>
              <a:t>Being outside in the park gives me a boost. It helps me to meet other people. </a:t>
            </a:r>
            <a:endParaRPr lang="en-GB" sz="2000" dirty="0">
              <a:solidFill>
                <a:schemeClr val="tx1">
                  <a:lumMod val="50000"/>
                  <a:lumOff val="50000"/>
                </a:schemeClr>
              </a:solidFill>
              <a:effectLst/>
              <a:latin typeface="Arial"/>
              <a:ea typeface="ＭＳ 明朝"/>
              <a:cs typeface="Arial"/>
            </a:endParaRPr>
          </a:p>
        </p:txBody>
      </p:sp>
      <p:sp>
        <p:nvSpPr>
          <p:cNvPr id="35" name="Text Box 14"/>
          <p:cNvSpPr txBox="1"/>
          <p:nvPr/>
        </p:nvSpPr>
        <p:spPr>
          <a:xfrm>
            <a:off x="6353112" y="2484497"/>
            <a:ext cx="2791191" cy="788138"/>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2000" u="sng" dirty="0">
                <a:solidFill>
                  <a:schemeClr val="tx1">
                    <a:lumMod val="50000"/>
                    <a:lumOff val="50000"/>
                  </a:schemeClr>
                </a:solidFill>
                <a:effectLst/>
                <a:latin typeface="Arial"/>
                <a:ea typeface="ＭＳ 明朝"/>
                <a:cs typeface="Arial"/>
              </a:rPr>
              <a:t>The WHY</a:t>
            </a:r>
          </a:p>
          <a:p>
            <a:pPr algn="ctr">
              <a:spcAft>
                <a:spcPts val="0"/>
              </a:spcAft>
            </a:pPr>
            <a:r>
              <a:rPr lang="en-US" sz="2000" dirty="0">
                <a:solidFill>
                  <a:schemeClr val="tx1">
                    <a:lumMod val="50000"/>
                    <a:lumOff val="50000"/>
                  </a:schemeClr>
                </a:solidFill>
                <a:latin typeface="Arial"/>
                <a:ea typeface="ＭＳ 明朝"/>
                <a:cs typeface="Arial"/>
              </a:rPr>
              <a:t>e.g. My husband died and the dog gave me a reason to go out and get back to normal, so I wasn’t on my own.</a:t>
            </a:r>
            <a:endParaRPr lang="en-GB" sz="2000" dirty="0">
              <a:solidFill>
                <a:schemeClr val="tx1">
                  <a:lumMod val="50000"/>
                  <a:lumOff val="50000"/>
                </a:schemeClr>
              </a:solidFill>
              <a:effectLst/>
              <a:latin typeface="Arial"/>
              <a:ea typeface="ＭＳ 明朝"/>
              <a:cs typeface="Arial"/>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2747" y="140124"/>
            <a:ext cx="1728192" cy="991136"/>
          </a:xfrm>
          <a:prstGeom prst="rect">
            <a:avLst/>
          </a:prstGeom>
        </p:spPr>
      </p:pic>
    </p:spTree>
    <p:extLst>
      <p:ext uri="{BB962C8B-B14F-4D97-AF65-F5344CB8AC3E}">
        <p14:creationId xmlns:p14="http://schemas.microsoft.com/office/powerpoint/2010/main" val="414063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8" grpId="0"/>
      <p:bldP spid="29" grpId="0"/>
      <p:bldP spid="30" grpId="0"/>
      <p:bldP spid="31" grpId="0"/>
      <p:bldP spid="32" grpId="0"/>
      <p:bldP spid="33" grpId="0"/>
      <p:bldP spid="34"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E03BC8B-1846-466A-A8E5-4AEA693EA1D7}"/>
              </a:ext>
            </a:extLst>
          </p:cNvPr>
          <p:cNvPicPr>
            <a:picLocks noChangeAspect="1"/>
          </p:cNvPicPr>
          <p:nvPr/>
        </p:nvPicPr>
        <p:blipFill>
          <a:blip r:embed="rId3"/>
          <a:stretch>
            <a:fillRect/>
          </a:stretch>
        </p:blipFill>
        <p:spPr>
          <a:xfrm>
            <a:off x="2012625" y="228600"/>
            <a:ext cx="4764692" cy="6188552"/>
          </a:xfrm>
          <a:prstGeom prst="rect">
            <a:avLst/>
          </a:prstGeom>
        </p:spPr>
      </p:pic>
    </p:spTree>
    <p:extLst>
      <p:ext uri="{BB962C8B-B14F-4D97-AF65-F5344CB8AC3E}">
        <p14:creationId xmlns:p14="http://schemas.microsoft.com/office/powerpoint/2010/main" val="3586774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vercoming End Slide 1.png"/>
          <p:cNvPicPr>
            <a:picLocks noGrp="1" noChangeAspect="1"/>
          </p:cNvPicPr>
          <p:nvPr>
            <p:ph idx="1"/>
          </p:nvPr>
        </p:nvPicPr>
        <p:blipFill>
          <a:blip r:embed="rId2"/>
          <a:stretch>
            <a:fillRect/>
          </a:stretch>
        </p:blipFill>
        <p:spPr>
          <a:xfrm>
            <a:off x="168691" y="1683691"/>
            <a:ext cx="8340778" cy="4691688"/>
          </a:xfrm>
        </p:spPr>
      </p:pic>
      <p:sp>
        <p:nvSpPr>
          <p:cNvPr id="5" name="Title 1"/>
          <p:cNvSpPr txBox="1">
            <a:spLocks/>
          </p:cNvSpPr>
          <p:nvPr/>
        </p:nvSpPr>
        <p:spPr>
          <a:xfrm>
            <a:off x="457200" y="274638"/>
            <a:ext cx="8229600" cy="1143000"/>
          </a:xfrm>
          <a:prstGeom prst="rect">
            <a:avLst/>
          </a:prstGeom>
        </p:spPr>
        <p:txBody>
          <a:bodyPr>
            <a:normAutofit fontScale="90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schemeClr val="accent2"/>
                </a:solidFill>
                <a:effectLst/>
                <a:uLnTx/>
                <a:uFillTx/>
                <a:latin typeface="+mj-lt"/>
                <a:ea typeface="+mj-ea"/>
                <a:cs typeface="+mj-cs"/>
              </a:rPr>
              <a:t> Community  Reporting </a:t>
            </a:r>
            <a:br>
              <a:rPr kumimoji="0" lang="en-GB" sz="4400" b="0" i="0" u="none" strike="noStrike" kern="1200" cap="none" spc="0" normalizeH="0" baseline="0" noProof="0" dirty="0">
                <a:ln>
                  <a:noFill/>
                </a:ln>
                <a:solidFill>
                  <a:schemeClr val="accent2"/>
                </a:solidFill>
                <a:effectLst/>
                <a:uLnTx/>
                <a:uFillTx/>
                <a:latin typeface="+mj-lt"/>
                <a:ea typeface="+mj-ea"/>
                <a:cs typeface="+mj-cs"/>
              </a:rPr>
            </a:br>
            <a:r>
              <a:rPr lang="en-GB" sz="4400" dirty="0">
                <a:solidFill>
                  <a:schemeClr val="accent2"/>
                </a:solidFill>
                <a:latin typeface="+mj-lt"/>
                <a:ea typeface="+mj-ea"/>
                <a:cs typeface="+mj-cs"/>
              </a:rPr>
              <a:t>looking at the 360</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842169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25"/>
          <p:cNvSpPr txBox="1">
            <a:spLocks/>
          </p:cNvSpPr>
          <p:nvPr/>
        </p:nvSpPr>
        <p:spPr>
          <a:xfrm>
            <a:off x="0" y="285188"/>
            <a:ext cx="8458199" cy="1143000"/>
          </a:xfrm>
          <a:prstGeom prst="rect">
            <a:avLst/>
          </a:prstGeom>
          <a:noFill/>
          <a:ln>
            <a:noFill/>
          </a:ln>
        </p:spPr>
        <p:txBody>
          <a:bodyPr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C00000"/>
              </a:buClr>
              <a:buSzPct val="25000"/>
              <a:buFont typeface="Calibri"/>
              <a:buNone/>
              <a:tabLst/>
              <a:defRPr/>
            </a:pPr>
            <a:r>
              <a:rPr kumimoji="0" lang="en-GB" sz="4400" b="0" i="0" u="none" strike="noStrike" kern="1200" cap="none" spc="0" normalizeH="0" baseline="0" noProof="0" dirty="0">
                <a:ln>
                  <a:noFill/>
                </a:ln>
                <a:solidFill>
                  <a:srgbClr val="C00000"/>
                </a:solidFill>
                <a:effectLst/>
                <a:uLnTx/>
                <a:uFillTx/>
                <a:latin typeface="Calibri"/>
                <a:ea typeface="Calibri"/>
                <a:cs typeface="Calibri"/>
                <a:sym typeface="Calibri"/>
              </a:rPr>
              <a:t>Community Reporting </a:t>
            </a:r>
            <a:br>
              <a:rPr kumimoji="0" lang="en-GB" sz="4400" b="0" i="0" u="none" strike="noStrike" kern="1200" cap="none" spc="0" normalizeH="0" baseline="0" noProof="0" dirty="0">
                <a:ln>
                  <a:noFill/>
                </a:ln>
                <a:solidFill>
                  <a:srgbClr val="C00000"/>
                </a:solidFill>
                <a:effectLst/>
                <a:uLnTx/>
                <a:uFillTx/>
                <a:latin typeface="Calibri"/>
                <a:ea typeface="Calibri"/>
                <a:cs typeface="Calibri"/>
                <a:sym typeface="Calibri"/>
              </a:rPr>
            </a:br>
            <a:r>
              <a:rPr kumimoji="0" lang="en-GB" sz="4400" b="0" i="0" u="none" strike="noStrike" kern="1200" cap="none" spc="0" normalizeH="0" baseline="0" noProof="0" dirty="0">
                <a:ln>
                  <a:noFill/>
                </a:ln>
                <a:solidFill>
                  <a:srgbClr val="C00000"/>
                </a:solidFill>
                <a:effectLst/>
                <a:uLnTx/>
                <a:uFillTx/>
                <a:latin typeface="Calibri"/>
                <a:ea typeface="Calibri"/>
                <a:cs typeface="Calibri"/>
                <a:sym typeface="Calibri"/>
              </a:rPr>
              <a:t>for C</a:t>
            </a:r>
            <a:r>
              <a:rPr lang="en-GB" sz="4400" dirty="0">
                <a:solidFill>
                  <a:srgbClr val="C00000"/>
                </a:solidFill>
                <a:latin typeface="Calibri"/>
                <a:ea typeface="Calibri"/>
                <a:cs typeface="Calibri"/>
                <a:sym typeface="Calibri"/>
              </a:rPr>
              <a:t>o-production</a:t>
            </a:r>
            <a:endParaRPr kumimoji="0" lang="en-GB" sz="4400" b="0" i="0" u="none" strike="noStrike" kern="1200" cap="none" spc="0" normalizeH="0" baseline="0" noProof="0" dirty="0">
              <a:ln>
                <a:noFill/>
              </a:ln>
              <a:solidFill>
                <a:srgbClr val="C00000"/>
              </a:solidFill>
              <a:effectLst/>
              <a:uLnTx/>
              <a:uFillTx/>
              <a:latin typeface="Calibri"/>
              <a:ea typeface="Calibri"/>
              <a:cs typeface="Calibri"/>
              <a:sym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2995" y="337518"/>
            <a:ext cx="1728192" cy="991136"/>
          </a:xfrm>
          <a:prstGeom prst="rect">
            <a:avLst/>
          </a:prstGeom>
        </p:spPr>
      </p:pic>
      <p:pic>
        <p:nvPicPr>
          <p:cNvPr id="7" name="Picture 6"/>
          <p:cNvPicPr>
            <a:picLocks noChangeAspect="1"/>
          </p:cNvPicPr>
          <p:nvPr/>
        </p:nvPicPr>
        <p:blipFill>
          <a:blip r:embed="rId3"/>
          <a:stretch>
            <a:fillRect/>
          </a:stretch>
        </p:blipFill>
        <p:spPr>
          <a:xfrm>
            <a:off x="199505" y="1480518"/>
            <a:ext cx="8739447" cy="4882222"/>
          </a:xfrm>
          <a:prstGeom prst="rect">
            <a:avLst/>
          </a:prstGeom>
        </p:spPr>
      </p:pic>
    </p:spTree>
    <p:extLst>
      <p:ext uri="{BB962C8B-B14F-4D97-AF65-F5344CB8AC3E}">
        <p14:creationId xmlns:p14="http://schemas.microsoft.com/office/powerpoint/2010/main" val="452630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nchesterUserVoiceSession2.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22551" r="-2369" b="31130"/>
          <a:stretch/>
        </p:blipFill>
        <p:spPr>
          <a:xfrm>
            <a:off x="5941814" y="2837282"/>
            <a:ext cx="3290385" cy="2165468"/>
          </a:xfrm>
          <a:prstGeom prst="rect">
            <a:avLst/>
          </a:prstGeom>
        </p:spPr>
      </p:pic>
      <p:pic>
        <p:nvPicPr>
          <p:cNvPr id="3" name="Picture 2" descr="IMG_0101.jpg"/>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0527" t="14020" b="35095"/>
          <a:stretch/>
        </p:blipFill>
        <p:spPr>
          <a:xfrm>
            <a:off x="-583127" y="2837282"/>
            <a:ext cx="6297388" cy="2165468"/>
          </a:xfrm>
          <a:prstGeom prst="rect">
            <a:avLst/>
          </a:prstGeom>
        </p:spPr>
      </p:pic>
      <p:sp>
        <p:nvSpPr>
          <p:cNvPr id="13" name="Text Box 9"/>
          <p:cNvSpPr txBox="1"/>
          <p:nvPr/>
        </p:nvSpPr>
        <p:spPr>
          <a:xfrm>
            <a:off x="0" y="119536"/>
            <a:ext cx="7468716" cy="108304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3200" b="1" dirty="0">
                <a:solidFill>
                  <a:srgbClr val="DB203A"/>
                </a:solidFill>
                <a:latin typeface="Arial"/>
                <a:ea typeface="ＭＳ 明朝"/>
                <a:cs typeface="Arial"/>
              </a:rPr>
              <a:t>Pan European project on </a:t>
            </a:r>
          </a:p>
          <a:p>
            <a:pPr algn="ctr">
              <a:spcAft>
                <a:spcPts val="0"/>
              </a:spcAft>
            </a:pPr>
            <a:r>
              <a:rPr lang="en-US" sz="3200" b="1" dirty="0">
                <a:solidFill>
                  <a:srgbClr val="DB203A"/>
                </a:solidFill>
                <a:latin typeface="Arial"/>
                <a:ea typeface="ＭＳ 明朝"/>
                <a:cs typeface="Arial"/>
              </a:rPr>
              <a:t>Social Investment and Innovation</a:t>
            </a:r>
            <a:endParaRPr lang="en-GB" sz="3200" dirty="0">
              <a:effectLst/>
              <a:latin typeface="Arial"/>
              <a:ea typeface="ＭＳ 明朝"/>
              <a:cs typeface="Arial"/>
            </a:endParaRPr>
          </a:p>
        </p:txBody>
      </p:sp>
      <p:sp>
        <p:nvSpPr>
          <p:cNvPr id="14" name="Text Box 10"/>
          <p:cNvSpPr txBox="1"/>
          <p:nvPr/>
        </p:nvSpPr>
        <p:spPr>
          <a:xfrm>
            <a:off x="248702" y="1363112"/>
            <a:ext cx="7887538" cy="1302553"/>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2400" dirty="0">
                <a:solidFill>
                  <a:schemeClr val="tx2"/>
                </a:solidFill>
                <a:latin typeface="Arial"/>
                <a:ea typeface="ＭＳ 明朝"/>
                <a:cs typeface="Arial"/>
              </a:rPr>
              <a:t>Partnership with 10 European Universities. </a:t>
            </a:r>
          </a:p>
          <a:p>
            <a:pPr algn="ctr">
              <a:spcAft>
                <a:spcPts val="0"/>
              </a:spcAft>
            </a:pPr>
            <a:r>
              <a:rPr lang="en-GB" sz="2400" dirty="0">
                <a:solidFill>
                  <a:schemeClr val="tx2"/>
                </a:solidFill>
                <a:latin typeface="Arial"/>
                <a:ea typeface="ＭＳ 明朝"/>
                <a:cs typeface="Arial"/>
              </a:rPr>
              <a:t>Our role was to provide insight on user perspective</a:t>
            </a:r>
            <a:endParaRPr lang="en-GB" sz="2400" dirty="0">
              <a:solidFill>
                <a:schemeClr val="tx2"/>
              </a:solidFill>
              <a:effectLst/>
              <a:latin typeface="Arial"/>
              <a:ea typeface="ＭＳ 明朝"/>
              <a:cs typeface="Arial"/>
            </a:endParaRPr>
          </a:p>
          <a:p>
            <a:pPr algn="ctr">
              <a:spcAft>
                <a:spcPts val="0"/>
              </a:spcAft>
            </a:pPr>
            <a:r>
              <a:rPr lang="en-US" sz="2800" dirty="0">
                <a:solidFill>
                  <a:srgbClr val="00A5D9"/>
                </a:solidFill>
                <a:effectLst/>
                <a:latin typeface="Arial"/>
                <a:ea typeface="ＭＳ 明朝"/>
                <a:cs typeface="Arial"/>
              </a:rPr>
              <a:t> </a:t>
            </a:r>
            <a:endParaRPr lang="en-GB" sz="2800" dirty="0">
              <a:effectLst/>
              <a:latin typeface="Arial"/>
              <a:ea typeface="ＭＳ 明朝"/>
              <a:cs typeface="Arial"/>
            </a:endParaRPr>
          </a:p>
          <a:p>
            <a:pPr>
              <a:spcAft>
                <a:spcPts val="0"/>
              </a:spcAft>
            </a:pPr>
            <a:r>
              <a:rPr lang="en-US" sz="2800" dirty="0">
                <a:effectLst/>
                <a:latin typeface="Arial"/>
                <a:ea typeface="ＭＳ 明朝"/>
                <a:cs typeface="Arial"/>
              </a:rPr>
              <a:t> </a:t>
            </a:r>
            <a:endParaRPr lang="en-GB" sz="2800" dirty="0">
              <a:effectLst/>
              <a:latin typeface="Arial"/>
              <a:ea typeface="ＭＳ 明朝"/>
              <a:cs typeface="Arial"/>
            </a:endParaRPr>
          </a:p>
        </p:txBody>
      </p:sp>
      <p:pic>
        <p:nvPicPr>
          <p:cNvPr id="15" name="Picture 14" descr="header with 2 logos and tex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037" y="5607689"/>
            <a:ext cx="5226933" cy="72780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2747" y="140124"/>
            <a:ext cx="1728192" cy="991136"/>
          </a:xfrm>
          <a:prstGeom prst="rect">
            <a:avLst/>
          </a:prstGeom>
        </p:spPr>
      </p:pic>
      <p:pic>
        <p:nvPicPr>
          <p:cNvPr id="4" name="Picture 3"/>
          <p:cNvPicPr>
            <a:picLocks noChangeAspect="1"/>
          </p:cNvPicPr>
          <p:nvPr/>
        </p:nvPicPr>
        <p:blipFill>
          <a:blip r:embed="rId9"/>
          <a:stretch>
            <a:fillRect/>
          </a:stretch>
        </p:blipFill>
        <p:spPr>
          <a:xfrm>
            <a:off x="6710325" y="5148890"/>
            <a:ext cx="1365111" cy="1645400"/>
          </a:xfrm>
          <a:prstGeom prst="rect">
            <a:avLst/>
          </a:prstGeom>
        </p:spPr>
      </p:pic>
    </p:spTree>
    <p:extLst>
      <p:ext uri="{BB962C8B-B14F-4D97-AF65-F5344CB8AC3E}">
        <p14:creationId xmlns:p14="http://schemas.microsoft.com/office/powerpoint/2010/main" val="2017437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9"/>
          <p:cNvSpPr txBox="1"/>
          <p:nvPr/>
        </p:nvSpPr>
        <p:spPr>
          <a:xfrm>
            <a:off x="148932" y="179223"/>
            <a:ext cx="8245250" cy="14775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4400" b="1" dirty="0">
                <a:solidFill>
                  <a:srgbClr val="DB203A"/>
                </a:solidFill>
                <a:latin typeface="Arial"/>
                <a:ea typeface="ＭＳ 明朝"/>
                <a:cs typeface="Arial"/>
              </a:rPr>
              <a:t>Curating Stories</a:t>
            </a:r>
            <a:endParaRPr lang="en-GB" sz="4400" dirty="0">
              <a:effectLst/>
              <a:latin typeface="Arial"/>
              <a:ea typeface="ＭＳ 明朝"/>
              <a:cs typeface="Arial"/>
            </a:endParaRPr>
          </a:p>
        </p:txBody>
      </p:sp>
      <p:sp>
        <p:nvSpPr>
          <p:cNvPr id="14" name="Text Box 10"/>
          <p:cNvSpPr txBox="1"/>
          <p:nvPr/>
        </p:nvSpPr>
        <p:spPr>
          <a:xfrm>
            <a:off x="201852" y="924556"/>
            <a:ext cx="7887538" cy="899083"/>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2800" dirty="0">
                <a:solidFill>
                  <a:srgbClr val="00A5D9"/>
                </a:solidFill>
                <a:effectLst/>
                <a:latin typeface="Arial"/>
                <a:ea typeface="ＭＳ 明朝"/>
                <a:cs typeface="Arial"/>
              </a:rPr>
              <a:t>What we gave them</a:t>
            </a:r>
            <a:endParaRPr lang="en-GB" sz="2800" dirty="0">
              <a:effectLst/>
              <a:latin typeface="Arial"/>
              <a:ea typeface="ＭＳ 明朝"/>
              <a:cs typeface="Arial"/>
            </a:endParaRPr>
          </a:p>
          <a:p>
            <a:pPr>
              <a:spcAft>
                <a:spcPts val="0"/>
              </a:spcAft>
            </a:pPr>
            <a:r>
              <a:rPr lang="en-US" sz="2800" dirty="0">
                <a:effectLst/>
                <a:latin typeface="Arial"/>
                <a:ea typeface="ＭＳ 明朝"/>
                <a:cs typeface="Arial"/>
              </a:rPr>
              <a:t> </a:t>
            </a:r>
            <a:endParaRPr lang="en-GB" sz="2800" dirty="0">
              <a:effectLst/>
              <a:latin typeface="Arial"/>
              <a:ea typeface="ＭＳ 明朝"/>
              <a:cs typeface="Arial"/>
            </a:endParaRPr>
          </a:p>
        </p:txBody>
      </p:sp>
      <p:pic>
        <p:nvPicPr>
          <p:cNvPr id="19" name="Picture 18" descr="Macintosh HD:Users:hayleytrowbridge:Documents:InnoSi Project:ProjectManagement:Curation:Outputs:TagClouds:Manchester:ManchesterTagCloud10.png"/>
          <p:cNvPicPr/>
          <p:nvPr/>
        </p:nvPicPr>
        <p:blipFill rotWithShape="1">
          <a:blip r:embed="rId2">
            <a:alphaModFix/>
            <a:extLst>
              <a:ext uri="{28A0092B-C50C-407E-A947-70E740481C1C}">
                <a14:useLocalDpi xmlns:a14="http://schemas.microsoft.com/office/drawing/2010/main" val="0"/>
              </a:ext>
            </a:extLst>
          </a:blip>
          <a:srcRect t="19806" b="21871"/>
          <a:stretch/>
        </p:blipFill>
        <p:spPr bwMode="auto">
          <a:xfrm>
            <a:off x="0" y="1656787"/>
            <a:ext cx="8249281" cy="3305354"/>
          </a:xfrm>
          <a:prstGeom prst="rect">
            <a:avLst/>
          </a:prstGeom>
          <a:noFill/>
          <a:ln>
            <a:noFill/>
          </a:ln>
          <a:extLst>
            <a:ext uri="{53640926-AAD7-44d8-BBD7-CCE9431645EC}">
              <a14:shadowObscured xmlns:a14="http://schemas.microsoft.com/office/drawing/2010/main" xmlns=""/>
            </a:ext>
          </a:extLst>
        </p:spPr>
      </p:pic>
      <p:pic>
        <p:nvPicPr>
          <p:cNvPr id="20" name="Picture 19" descr="Screen Shot 2016-10-23 at 19.19.58.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537" y="1618071"/>
            <a:ext cx="6232181" cy="3895112"/>
          </a:xfrm>
          <a:prstGeom prst="rect">
            <a:avLst/>
          </a:prstGeom>
        </p:spPr>
      </p:pic>
      <p:pic>
        <p:nvPicPr>
          <p:cNvPr id="21" name="Picture 20" descr="Screen Shot 2016-10-23 at 19.26.06.png">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677" y="1930567"/>
            <a:ext cx="7041066" cy="4091691"/>
          </a:xfrm>
          <a:prstGeom prst="rect">
            <a:avLst/>
          </a:prstGeom>
        </p:spPr>
      </p:pic>
      <p:pic>
        <p:nvPicPr>
          <p:cNvPr id="22" name="Picture 21" descr="Screen Shot 2016-10-23 at 19.23.32.png">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360" y="1552128"/>
            <a:ext cx="6905632" cy="4100219"/>
          </a:xfrm>
          <a:prstGeom prst="rect">
            <a:avLst/>
          </a:prstGeom>
        </p:spPr>
      </p:pic>
      <p:pic>
        <p:nvPicPr>
          <p:cNvPr id="4" name="Picture 3" descr="Screen Shot 2017-01-06 at 12.43.4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1336" y="1431708"/>
            <a:ext cx="6502007" cy="4470130"/>
          </a:xfrm>
          <a:prstGeom prst="rect">
            <a:avLst/>
          </a:prstGeom>
        </p:spPr>
      </p:pic>
      <p:pic>
        <p:nvPicPr>
          <p:cNvPr id="5" name="Picture 4" descr="Screen Shot 2017-01-06 at 12.50.33.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0223" y="1833730"/>
            <a:ext cx="3400532" cy="4671969"/>
          </a:xfrm>
          <a:prstGeom prst="rect">
            <a:avLst/>
          </a:prstGeom>
        </p:spPr>
      </p:pic>
      <p:pic>
        <p:nvPicPr>
          <p:cNvPr id="6" name="Picture 5" descr="Screen Shot 2017-01-06 at 12.50.46.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00223" y="2284359"/>
            <a:ext cx="3262508" cy="4637736"/>
          </a:xfrm>
          <a:prstGeom prst="rect">
            <a:avLst/>
          </a:prstGeom>
        </p:spPr>
      </p:pic>
      <p:pic>
        <p:nvPicPr>
          <p:cNvPr id="24" name="Picture 23" descr="Screen Shot 2017-01-06 at 12.55.18.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4962" y="1538727"/>
            <a:ext cx="6378836" cy="4470130"/>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32995" y="337518"/>
            <a:ext cx="1728192" cy="991136"/>
          </a:xfrm>
          <a:prstGeom prst="rect">
            <a:avLst/>
          </a:prstGeom>
        </p:spPr>
      </p:pic>
    </p:spTree>
    <p:extLst>
      <p:ext uri="{BB962C8B-B14F-4D97-AF65-F5344CB8AC3E}">
        <p14:creationId xmlns:p14="http://schemas.microsoft.com/office/powerpoint/2010/main" val="161312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Shape 91"/>
          <p:cNvSpPr txBox="1">
            <a:spLocks noGrp="1"/>
          </p:cNvSpPr>
          <p:nvPr>
            <p:ph type="title"/>
          </p:nvPr>
        </p:nvSpPr>
        <p:spPr>
          <a:xfrm>
            <a:off x="1547973" y="-66501"/>
            <a:ext cx="5651499" cy="16097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Calibri"/>
              <a:buNone/>
            </a:pPr>
            <a:r>
              <a:rPr lang="en-GB" sz="4400" b="0" i="0" u="none" strike="noStrike" cap="none" baseline="0" dirty="0">
                <a:solidFill>
                  <a:schemeClr val="accent2"/>
                </a:solidFill>
                <a:latin typeface="Calibri"/>
                <a:ea typeface="Calibri"/>
                <a:cs typeface="Calibri"/>
                <a:sym typeface="Calibri"/>
              </a:rPr>
              <a:t>Who are </a:t>
            </a:r>
            <a:r>
              <a:rPr lang="en-GB" sz="4400" dirty="0">
                <a:solidFill>
                  <a:schemeClr val="accent2"/>
                </a:solidFill>
                <a:latin typeface="Calibri"/>
                <a:ea typeface="Calibri"/>
                <a:cs typeface="Calibri"/>
                <a:sym typeface="Calibri"/>
              </a:rPr>
              <a:t>w</a:t>
            </a:r>
            <a:r>
              <a:rPr lang="en-GB" sz="4400" b="0" i="0" u="none" strike="noStrike" cap="none" baseline="0" dirty="0">
                <a:solidFill>
                  <a:schemeClr val="accent2"/>
                </a:solidFill>
                <a:latin typeface="Calibri"/>
                <a:ea typeface="Calibri"/>
                <a:cs typeface="Calibri"/>
                <a:sym typeface="Calibri"/>
              </a:rPr>
              <a:t>e?    </a:t>
            </a:r>
          </a:p>
        </p:txBody>
      </p:sp>
      <p:sp>
        <p:nvSpPr>
          <p:cNvPr id="8" name="Rectangle 7"/>
          <p:cNvSpPr/>
          <p:nvPr/>
        </p:nvSpPr>
        <p:spPr>
          <a:xfrm>
            <a:off x="395534" y="3350018"/>
            <a:ext cx="7956376" cy="2862322"/>
          </a:xfrm>
          <a:prstGeom prst="rect">
            <a:avLst/>
          </a:prstGeom>
        </p:spPr>
        <p:txBody>
          <a:bodyPr wrap="square">
            <a:spAutoFit/>
          </a:bodyPr>
          <a:lstStyle/>
          <a:p>
            <a:pPr algn="ctr"/>
            <a:r>
              <a:rPr lang="en-GB" sz="3600" b="1" i="1" dirty="0">
                <a:solidFill>
                  <a:schemeClr val="tx2"/>
                </a:solidFill>
                <a:latin typeface="Calibri" pitchFamily="34" charset="0"/>
              </a:rPr>
              <a:t>We specialise in gathering people’s authentic voices and stories. These stories give insight that influence and inform people and organisations.</a:t>
            </a:r>
          </a:p>
          <a:p>
            <a:pPr algn="ctr"/>
            <a:r>
              <a:rPr lang="en-GB" sz="3600" b="1" i="1" dirty="0">
                <a:solidFill>
                  <a:schemeClr val="tx2"/>
                </a:solidFill>
                <a:latin typeface="Calibri" pitchFamily="34" charset="0"/>
              </a:rPr>
              <a:t> </a:t>
            </a:r>
          </a:p>
        </p:txBody>
      </p:sp>
      <p:sp>
        <p:nvSpPr>
          <p:cNvPr id="12" name="Rectangle 11"/>
          <p:cNvSpPr/>
          <p:nvPr/>
        </p:nvSpPr>
        <p:spPr>
          <a:xfrm>
            <a:off x="395533" y="1340768"/>
            <a:ext cx="7956377" cy="1754326"/>
          </a:xfrm>
          <a:prstGeom prst="rect">
            <a:avLst/>
          </a:prstGeom>
        </p:spPr>
        <p:txBody>
          <a:bodyPr wrap="square">
            <a:spAutoFit/>
          </a:bodyPr>
          <a:lstStyle/>
          <a:p>
            <a:pPr algn="ctr"/>
            <a:r>
              <a:rPr lang="en-GB" sz="3600" dirty="0">
                <a:solidFill>
                  <a:schemeClr val="tx2"/>
                </a:solidFill>
                <a:latin typeface="Calibri" pitchFamily="34" charset="0"/>
              </a:rPr>
              <a:t>We are a charity and a not for profit business founded in 1995. We work across Europe.</a:t>
            </a:r>
            <a:r>
              <a:rPr lang="en-GB" sz="3600" dirty="0">
                <a:solidFill>
                  <a:schemeClr val="accent1">
                    <a:lumMod val="50000"/>
                  </a:schemeClr>
                </a:solidFill>
                <a:latin typeface="Calibri" pitchFamily="34" charset="0"/>
              </a:rPr>
              <a:t>  </a:t>
            </a:r>
            <a:endParaRPr lang="en-GB" sz="3600" dirty="0">
              <a:solidFill>
                <a:schemeClr val="accent1">
                  <a:lumMod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995" y="337518"/>
            <a:ext cx="1728192" cy="991136"/>
          </a:xfrm>
          <a:prstGeom prst="rect">
            <a:avLst/>
          </a:prstGeom>
        </p:spPr>
      </p:pic>
    </p:spTree>
    <p:extLst>
      <p:ext uri="{BB962C8B-B14F-4D97-AF65-F5344CB8AC3E}">
        <p14:creationId xmlns:p14="http://schemas.microsoft.com/office/powerpoint/2010/main" val="417877280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around each other&#10;&#10;Description generated with high confidence">
            <a:extLst>
              <a:ext uri="{FF2B5EF4-FFF2-40B4-BE49-F238E27FC236}">
                <a16:creationId xmlns:a16="http://schemas.microsoft.com/office/drawing/2014/main" xmlns="" id="{D70BF4E7-688B-445F-B43C-AEFB605C95F5}"/>
              </a:ext>
            </a:extLst>
          </p:cNvPr>
          <p:cNvPicPr>
            <a:picLocks noChangeAspect="1"/>
          </p:cNvPicPr>
          <p:nvPr/>
        </p:nvPicPr>
        <p:blipFill>
          <a:blip r:embed="rId2"/>
          <a:stretch>
            <a:fillRect/>
          </a:stretch>
        </p:blipFill>
        <p:spPr>
          <a:xfrm>
            <a:off x="564775" y="504263"/>
            <a:ext cx="7866531" cy="5244353"/>
          </a:xfrm>
          <a:prstGeom prst="rect">
            <a:avLst/>
          </a:prstGeom>
        </p:spPr>
      </p:pic>
      <p:sp>
        <p:nvSpPr>
          <p:cNvPr id="5" name="Rectangle 4">
            <a:extLst>
              <a:ext uri="{FF2B5EF4-FFF2-40B4-BE49-F238E27FC236}">
                <a16:creationId xmlns:a16="http://schemas.microsoft.com/office/drawing/2014/main" xmlns="" id="{53C77C88-B3F8-4D01-BCA0-ABCAD1DB0943}"/>
              </a:ext>
            </a:extLst>
          </p:cNvPr>
          <p:cNvSpPr/>
          <p:nvPr/>
        </p:nvSpPr>
        <p:spPr>
          <a:xfrm>
            <a:off x="1391770" y="5929717"/>
            <a:ext cx="6387354" cy="369332"/>
          </a:xfrm>
          <a:prstGeom prst="rect">
            <a:avLst/>
          </a:prstGeom>
        </p:spPr>
        <p:txBody>
          <a:bodyPr wrap="square">
            <a:spAutoFit/>
          </a:bodyPr>
          <a:lstStyle/>
          <a:p>
            <a:r>
              <a:rPr lang="en-GB" dirty="0"/>
              <a:t>https://communityreporter.net/story/user-voice-innosi</a:t>
            </a:r>
          </a:p>
        </p:txBody>
      </p:sp>
    </p:spTree>
    <p:extLst>
      <p:ext uri="{BB962C8B-B14F-4D97-AF65-F5344CB8AC3E}">
        <p14:creationId xmlns:p14="http://schemas.microsoft.com/office/powerpoint/2010/main" val="3943919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360363" y="50800"/>
            <a:ext cx="8783637" cy="1524000"/>
          </a:xfrm>
          <a:prstGeom prst="rect">
            <a:avLst/>
          </a:prstGeom>
          <a:noFill/>
          <a:ln w="9525">
            <a:noFill/>
            <a:round/>
            <a:headEnd/>
            <a:tailEnd/>
          </a:ln>
        </p:spPr>
        <p:txBody>
          <a:bodyPr lIns="0" tIns="0" rIns="0" bIns="0" anchor="ct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800" b="1" dirty="0">
                <a:solidFill>
                  <a:srgbClr val="DC2300"/>
                </a:solidFill>
                <a:latin typeface="Arial Narrow" pitchFamily="34" charset="0"/>
              </a:rPr>
              <a:t>Thank You!</a:t>
            </a:r>
          </a:p>
        </p:txBody>
      </p:sp>
      <p:pic>
        <p:nvPicPr>
          <p:cNvPr id="33795" name="Picture 2"/>
          <p:cNvPicPr>
            <a:picLocks noChangeAspect="1" noChangeArrowheads="1"/>
          </p:cNvPicPr>
          <p:nvPr/>
        </p:nvPicPr>
        <p:blipFill>
          <a:blip r:embed="rId3" cstate="print"/>
          <a:srcRect l="5016" t="55006" r="60202" b="10005"/>
          <a:stretch>
            <a:fillRect/>
          </a:stretch>
        </p:blipFill>
        <p:spPr bwMode="auto">
          <a:xfrm>
            <a:off x="4427538" y="3730625"/>
            <a:ext cx="4519612" cy="3217863"/>
          </a:xfrm>
          <a:prstGeom prst="rect">
            <a:avLst/>
          </a:prstGeom>
          <a:noFill/>
          <a:ln w="9525">
            <a:noFill/>
            <a:round/>
            <a:headEnd/>
            <a:tailEnd/>
          </a:ln>
        </p:spPr>
      </p:pic>
      <p:sp>
        <p:nvSpPr>
          <p:cNvPr id="33796" name="Rectangle 3"/>
          <p:cNvSpPr>
            <a:spLocks noGrp="1" noChangeArrowheads="1"/>
          </p:cNvSpPr>
          <p:nvPr>
            <p:ph type="title" idx="4294967295"/>
          </p:nvPr>
        </p:nvSpPr>
        <p:spPr>
          <a:xfrm>
            <a:off x="395288" y="1331913"/>
            <a:ext cx="7416800" cy="5616575"/>
          </a:xfrm>
          <a:noFill/>
        </p:spPr>
        <p:txBody>
          <a:bodyPr anchor="t"/>
          <a:lstStyle/>
          <a:p>
            <a:pPr eaLnBrk="1" hangingPunct="1">
              <a:lnSpc>
                <a:spcPct val="80000"/>
              </a:lnSpc>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0" dirty="0">
                <a:solidFill>
                  <a:schemeClr val="tx2"/>
                </a:solidFill>
              </a:rPr>
              <a:t>Web Site: peoplesvoicemedia.co.uk</a:t>
            </a:r>
            <a:br>
              <a:rPr lang="en-GB" sz="3200" b="0" dirty="0">
                <a:solidFill>
                  <a:schemeClr val="tx2"/>
                </a:solidFill>
              </a:rPr>
            </a:br>
            <a:r>
              <a:rPr lang="en-GB" sz="3200" b="0" dirty="0">
                <a:solidFill>
                  <a:schemeClr val="tx2"/>
                </a:solidFill>
              </a:rPr>
              <a:t/>
            </a:r>
            <a:br>
              <a:rPr lang="en-GB" sz="3200" b="0" dirty="0">
                <a:solidFill>
                  <a:schemeClr val="tx2"/>
                </a:solidFill>
              </a:rPr>
            </a:br>
            <a:r>
              <a:rPr lang="en-GB" sz="3200" dirty="0">
                <a:solidFill>
                  <a:schemeClr val="tx2"/>
                </a:solidFill>
              </a:rPr>
              <a:t>Email: </a:t>
            </a:r>
            <a:r>
              <a:rPr lang="en-GB" sz="3200" dirty="0">
                <a:solidFill>
                  <a:schemeClr val="tx2"/>
                </a:solidFill>
                <a:hlinkClick r:id="rId4"/>
              </a:rPr>
              <a:t>gary@peoplesvoicemedia.co.uk</a:t>
            </a:r>
            <a:r>
              <a:rPr lang="en-GB" sz="3200" dirty="0">
                <a:solidFill>
                  <a:schemeClr val="tx2"/>
                </a:solidFill>
              </a:rPr>
              <a:t> </a:t>
            </a:r>
            <a:r>
              <a:rPr lang="en-GB" sz="3200" b="0" dirty="0">
                <a:solidFill>
                  <a:schemeClr val="tx2"/>
                </a:solidFill>
              </a:rPr>
              <a:t/>
            </a:r>
            <a:br>
              <a:rPr lang="en-GB" sz="3200" b="0" dirty="0">
                <a:solidFill>
                  <a:schemeClr val="tx2"/>
                </a:solidFill>
              </a:rPr>
            </a:br>
            <a:r>
              <a:rPr lang="en-GB" sz="3200" b="0" dirty="0">
                <a:solidFill>
                  <a:schemeClr val="tx2"/>
                </a:solidFill>
              </a:rPr>
              <a:t/>
            </a:r>
            <a:br>
              <a:rPr lang="en-GB" sz="3200" b="0" dirty="0">
                <a:solidFill>
                  <a:schemeClr val="tx2"/>
                </a:solidFill>
              </a:rPr>
            </a:br>
            <a:r>
              <a:rPr lang="en-GB" sz="3200" b="0" dirty="0">
                <a:solidFill>
                  <a:schemeClr val="tx2"/>
                </a:solidFill>
              </a:rPr>
              <a:t>Twitter: @</a:t>
            </a:r>
            <a:r>
              <a:rPr lang="en-GB" sz="3200" b="0" dirty="0" err="1">
                <a:solidFill>
                  <a:schemeClr val="tx2"/>
                </a:solidFill>
              </a:rPr>
              <a:t>peoplesvoice</a:t>
            </a:r>
            <a:r>
              <a:rPr lang="en-GB" sz="3200" b="0" dirty="0">
                <a:solidFill>
                  <a:schemeClr val="tx2"/>
                </a:solidFill>
              </a:rPr>
              <a:t/>
            </a:r>
            <a:br>
              <a:rPr lang="en-GB" sz="3200" b="0" dirty="0">
                <a:solidFill>
                  <a:schemeClr val="tx2"/>
                </a:solidFill>
              </a:rPr>
            </a:br>
            <a:r>
              <a:rPr lang="en-GB" sz="3200" b="0" dirty="0">
                <a:solidFill>
                  <a:schemeClr val="tx2"/>
                </a:solidFill>
              </a:rPr>
              <a:t/>
            </a:r>
            <a:br>
              <a:rPr lang="en-GB" sz="3200" b="0" dirty="0">
                <a:solidFill>
                  <a:schemeClr val="tx2"/>
                </a:solidFill>
              </a:rPr>
            </a:br>
            <a:r>
              <a:rPr lang="en-GB" sz="3200" dirty="0">
                <a:solidFill>
                  <a:schemeClr val="tx2"/>
                </a:solidFill>
              </a:rPr>
              <a:t>For reporter content  see </a:t>
            </a:r>
            <a:r>
              <a:rPr lang="en-GB" sz="3200" b="0" dirty="0">
                <a:solidFill>
                  <a:schemeClr val="tx2"/>
                </a:solidFill>
              </a:rPr>
              <a:t/>
            </a:r>
            <a:br>
              <a:rPr lang="en-GB" sz="3200" b="0" dirty="0">
                <a:solidFill>
                  <a:schemeClr val="tx2"/>
                </a:solidFill>
              </a:rPr>
            </a:br>
            <a:r>
              <a:rPr lang="en-GB" sz="3200" b="0" dirty="0">
                <a:solidFill>
                  <a:schemeClr val="tx2"/>
                </a:solidFill>
              </a:rPr>
              <a:t>communityreporter.net</a:t>
            </a:r>
            <a:r>
              <a:rPr lang="en-GB" sz="3200" b="0" dirty="0">
                <a:solidFill>
                  <a:srgbClr val="004080"/>
                </a:solidFill>
              </a:rPr>
              <a:t/>
            </a:r>
            <a:br>
              <a:rPr lang="en-GB" sz="3200" b="0" dirty="0">
                <a:solidFill>
                  <a:srgbClr val="004080"/>
                </a:solidFill>
              </a:rPr>
            </a:br>
            <a:r>
              <a:rPr lang="en-GB" sz="3200" b="0" dirty="0">
                <a:solidFill>
                  <a:srgbClr val="004080"/>
                </a:solidFill>
              </a:rPr>
              <a:t/>
            </a:r>
            <a:br>
              <a:rPr lang="en-GB" sz="3200" b="0" dirty="0">
                <a:solidFill>
                  <a:srgbClr val="004080"/>
                </a:solidFill>
              </a:rPr>
            </a:br>
            <a:endParaRPr lang="en-GB" sz="3200" b="0" dirty="0">
              <a:solidFill>
                <a:srgbClr val="004080"/>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2995" y="340777"/>
            <a:ext cx="1728192" cy="991136"/>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tolia_43695416_Subscription_Monthly_M.jpg"/>
          <p:cNvPicPr>
            <a:picLocks noChangeAspect="1"/>
          </p:cNvPicPr>
          <p:nvPr/>
        </p:nvPicPr>
        <p:blipFill>
          <a:blip r:embed="rId2"/>
          <a:stretch>
            <a:fillRect/>
          </a:stretch>
        </p:blipFill>
        <p:spPr>
          <a:xfrm>
            <a:off x="594822" y="551329"/>
            <a:ext cx="7654004" cy="5412442"/>
          </a:xfrm>
          <a:prstGeom prst="rect">
            <a:avLst/>
          </a:prstGeom>
        </p:spPr>
      </p:pic>
      <p:sp>
        <p:nvSpPr>
          <p:cNvPr id="2" name="Rectangle 1"/>
          <p:cNvSpPr/>
          <p:nvPr/>
        </p:nvSpPr>
        <p:spPr>
          <a:xfrm>
            <a:off x="1594034" y="5387806"/>
            <a:ext cx="5655587" cy="707886"/>
          </a:xfrm>
          <a:prstGeom prst="rect">
            <a:avLst/>
          </a:prstGeom>
          <a:noFill/>
        </p:spPr>
        <p:txBody>
          <a:bodyPr wrap="none" lIns="91440" tIns="45720" rIns="91440" bIns="45720">
            <a:spAutoFit/>
          </a:bodyPr>
          <a:lstStyle/>
          <a:p>
            <a:pPr algn="ctr"/>
            <a:r>
              <a:rPr lang="en-US" sz="4000" dirty="0">
                <a:ln w="0"/>
                <a:solidFill>
                  <a:schemeClr val="tx2"/>
                </a:solidFill>
                <a:effectLst>
                  <a:outerShdw blurRad="38100" dist="19050" dir="2700000" algn="tl" rotWithShape="0">
                    <a:schemeClr val="dk1">
                      <a:alpha val="40000"/>
                    </a:schemeClr>
                  </a:outerShdw>
                </a:effectLst>
              </a:rPr>
              <a:t>Stories of lived experience</a:t>
            </a:r>
            <a:endParaRPr lang="en-US" sz="4000" b="0" cap="none" spc="0" dirty="0">
              <a:ln w="0"/>
              <a:solidFill>
                <a:schemeClr val="tx2"/>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995" y="337518"/>
            <a:ext cx="1728192" cy="991136"/>
          </a:xfrm>
          <a:prstGeom prst="rect">
            <a:avLst/>
          </a:prstGeom>
        </p:spPr>
      </p:pic>
    </p:spTree>
    <p:extLst>
      <p:ext uri="{BB962C8B-B14F-4D97-AF65-F5344CB8AC3E}">
        <p14:creationId xmlns:p14="http://schemas.microsoft.com/office/powerpoint/2010/main" val="141157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ary\Desktop\360-feedback-tekening.jpg"/>
          <p:cNvPicPr>
            <a:picLocks noChangeAspect="1" noChangeArrowheads="1"/>
          </p:cNvPicPr>
          <p:nvPr/>
        </p:nvPicPr>
        <p:blipFill>
          <a:blip r:embed="rId3"/>
          <a:srcRect/>
          <a:stretch>
            <a:fillRect/>
          </a:stretch>
        </p:blipFill>
        <p:spPr bwMode="auto">
          <a:xfrm>
            <a:off x="2717133" y="2127584"/>
            <a:ext cx="3412996" cy="4019550"/>
          </a:xfrm>
          <a:prstGeom prst="rect">
            <a:avLst/>
          </a:prstGeom>
          <a:noFill/>
        </p:spPr>
      </p:pic>
      <p:sp>
        <p:nvSpPr>
          <p:cNvPr id="5" name="TextBox 4"/>
          <p:cNvSpPr txBox="1"/>
          <p:nvPr/>
        </p:nvSpPr>
        <p:spPr>
          <a:xfrm>
            <a:off x="1201992" y="1231970"/>
            <a:ext cx="6197915" cy="830997"/>
          </a:xfrm>
          <a:prstGeom prst="rect">
            <a:avLst/>
          </a:prstGeom>
          <a:noFill/>
        </p:spPr>
        <p:txBody>
          <a:bodyPr wrap="none" rtlCol="0">
            <a:spAutoFit/>
          </a:bodyPr>
          <a:lstStyle/>
          <a:p>
            <a:r>
              <a:rPr lang="en-GB" sz="4800" dirty="0">
                <a:solidFill>
                  <a:schemeClr val="accent1">
                    <a:lumMod val="50000"/>
                  </a:schemeClr>
                </a:solidFill>
              </a:rPr>
              <a:t>Look at the whole story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2995" y="337518"/>
            <a:ext cx="1728192" cy="991136"/>
          </a:xfrm>
          <a:prstGeom prst="rect">
            <a:avLst/>
          </a:prstGeom>
        </p:spPr>
      </p:pic>
    </p:spTree>
    <p:extLst>
      <p:ext uri="{BB962C8B-B14F-4D97-AF65-F5344CB8AC3E}">
        <p14:creationId xmlns:p14="http://schemas.microsoft.com/office/powerpoint/2010/main" val="226620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60363" y="4763"/>
            <a:ext cx="5651500" cy="1609725"/>
          </a:xfrm>
        </p:spPr>
        <p:txBody>
          <a:bodyPr/>
          <a:lstStyle/>
          <a:p>
            <a:r>
              <a:rPr lang="en-GB" dirty="0">
                <a:solidFill>
                  <a:schemeClr val="accent2"/>
                </a:solidFill>
              </a:rPr>
              <a:t>Community Reporters</a:t>
            </a:r>
            <a:endParaRPr lang="en-US" dirty="0">
              <a:solidFill>
                <a:schemeClr val="accent2"/>
              </a:solidFill>
            </a:endParaRPr>
          </a:p>
        </p:txBody>
      </p:sp>
      <p:sp>
        <p:nvSpPr>
          <p:cNvPr id="8196" name="Rectangle 9"/>
          <p:cNvSpPr>
            <a:spLocks noChangeArrowheads="1"/>
          </p:cNvSpPr>
          <p:nvPr/>
        </p:nvSpPr>
        <p:spPr bwMode="auto">
          <a:xfrm>
            <a:off x="5651500" y="4508500"/>
            <a:ext cx="865188" cy="215900"/>
          </a:xfrm>
          <a:prstGeom prst="rect">
            <a:avLst/>
          </a:prstGeom>
          <a:solidFill>
            <a:schemeClr val="bg1"/>
          </a:solidFill>
          <a:ln w="9525">
            <a:solidFill>
              <a:schemeClr val="bg1"/>
            </a:solidFill>
            <a:miter lim="800000"/>
            <a:headEnd/>
            <a:tailEnd/>
          </a:ln>
        </p:spPr>
        <p:txBody>
          <a:bodyPr wrap="none" anchor="ctr"/>
          <a:lstStyle/>
          <a:p>
            <a:pPr algn="ctr"/>
            <a:endParaRPr lang="en-US"/>
          </a:p>
        </p:txBody>
      </p:sp>
      <p:pic>
        <p:nvPicPr>
          <p:cNvPr id="8197" name="Picture 9"/>
          <p:cNvPicPr>
            <a:picLocks noChangeAspect="1" noChangeArrowheads="1"/>
          </p:cNvPicPr>
          <p:nvPr/>
        </p:nvPicPr>
        <p:blipFill>
          <a:blip r:embed="rId3" cstate="print"/>
          <a:srcRect/>
          <a:stretch>
            <a:fillRect/>
          </a:stretch>
        </p:blipFill>
        <p:spPr bwMode="auto">
          <a:xfrm>
            <a:off x="179512" y="1988840"/>
            <a:ext cx="8604448" cy="4673838"/>
          </a:xfrm>
          <a:prstGeom prst="rect">
            <a:avLst/>
          </a:prstGeom>
          <a:noFill/>
          <a:ln w="9525">
            <a:noFill/>
            <a:miter lim="800000"/>
            <a:headEnd/>
            <a:tailEnd/>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2995" y="337518"/>
            <a:ext cx="1728192" cy="991136"/>
          </a:xfrm>
          <a:prstGeom prst="rect">
            <a:avLst/>
          </a:prstGeom>
        </p:spPr>
      </p:pic>
      <p:grpSp>
        <p:nvGrpSpPr>
          <p:cNvPr id="6" name="Group 20"/>
          <p:cNvGrpSpPr/>
          <p:nvPr/>
        </p:nvGrpSpPr>
        <p:grpSpPr>
          <a:xfrm>
            <a:off x="4397466" y="3887843"/>
            <a:ext cx="3094323" cy="2412711"/>
            <a:chOff x="2483768" y="3429000"/>
            <a:chExt cx="2880320" cy="2880320"/>
          </a:xfrm>
        </p:grpSpPr>
        <p:pic>
          <p:nvPicPr>
            <p:cNvPr id="7" name="Picture 6" descr="C:\Users\Gary\AppData\Local\Microsoft\Windows\Temporary Internet Files\Content.IE5\2I7OFZKK\MC900431608[1].png"/>
            <p:cNvPicPr>
              <a:picLocks noChangeAspect="1" noChangeArrowheads="1"/>
            </p:cNvPicPr>
            <p:nvPr/>
          </p:nvPicPr>
          <p:blipFill>
            <a:blip r:embed="rId5" cstate="print"/>
            <a:srcRect/>
            <a:stretch>
              <a:fillRect/>
            </a:stretch>
          </p:blipFill>
          <p:spPr bwMode="auto">
            <a:xfrm>
              <a:off x="2483768" y="3429000"/>
              <a:ext cx="2880320" cy="2880320"/>
            </a:xfrm>
            <a:prstGeom prst="rect">
              <a:avLst/>
            </a:prstGeom>
            <a:noFill/>
          </p:spPr>
        </p:pic>
        <p:pic>
          <p:nvPicPr>
            <p:cNvPr id="9" name="Picture 7"/>
            <p:cNvPicPr>
              <a:picLocks noChangeAspect="1" noChangeArrowheads="1"/>
            </p:cNvPicPr>
            <p:nvPr/>
          </p:nvPicPr>
          <p:blipFill>
            <a:blip r:embed="rId6" cstate="print"/>
            <a:srcRect/>
            <a:stretch>
              <a:fillRect/>
            </a:stretch>
          </p:blipFill>
          <p:spPr bwMode="auto">
            <a:xfrm>
              <a:off x="2915816" y="4437112"/>
              <a:ext cx="1294249" cy="344041"/>
            </a:xfrm>
            <a:prstGeom prst="rect">
              <a:avLst/>
            </a:prstGeom>
            <a:noFill/>
            <a:ln w="9525">
              <a:noFill/>
              <a:miter lim="800000"/>
              <a:headEnd/>
              <a:tailEnd/>
            </a:ln>
          </p:spPr>
        </p:pic>
      </p:grpSp>
    </p:spTree>
    <p:extLst>
      <p:ext uri="{BB962C8B-B14F-4D97-AF65-F5344CB8AC3E}">
        <p14:creationId xmlns:p14="http://schemas.microsoft.com/office/powerpoint/2010/main" val="4497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r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566" y="2635475"/>
            <a:ext cx="2345246" cy="1122265"/>
          </a:xfrm>
          <a:prstGeom prst="rect">
            <a:avLst/>
          </a:prstGeom>
        </p:spPr>
      </p:pic>
      <p:sp>
        <p:nvSpPr>
          <p:cNvPr id="3" name="Text Box 10"/>
          <p:cNvSpPr txBox="1"/>
          <p:nvPr/>
        </p:nvSpPr>
        <p:spPr>
          <a:xfrm>
            <a:off x="495503" y="2852381"/>
            <a:ext cx="1887422" cy="688451"/>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2400" b="1" dirty="0">
                <a:solidFill>
                  <a:schemeClr val="bg1"/>
                </a:solidFill>
                <a:latin typeface="News Gothic MT"/>
                <a:ea typeface="ＭＳ 明朝"/>
                <a:cs typeface="News Gothic MT"/>
              </a:rPr>
              <a:t>Train </a:t>
            </a:r>
          </a:p>
        </p:txBody>
      </p:sp>
      <p:grpSp>
        <p:nvGrpSpPr>
          <p:cNvPr id="28" name="Group 27"/>
          <p:cNvGrpSpPr/>
          <p:nvPr/>
        </p:nvGrpSpPr>
        <p:grpSpPr>
          <a:xfrm>
            <a:off x="2600617" y="2635475"/>
            <a:ext cx="2345246" cy="1122265"/>
            <a:chOff x="5614910" y="2641491"/>
            <a:chExt cx="2345246" cy="1122265"/>
          </a:xfrm>
        </p:grpSpPr>
        <p:pic>
          <p:nvPicPr>
            <p:cNvPr id="4" name="Picture 3" descr="Arr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910" y="2641491"/>
              <a:ext cx="2345246" cy="1122265"/>
            </a:xfrm>
            <a:prstGeom prst="rect">
              <a:avLst/>
            </a:prstGeom>
          </p:spPr>
        </p:pic>
        <p:sp>
          <p:nvSpPr>
            <p:cNvPr id="6" name="Text Box 10"/>
            <p:cNvSpPr txBox="1"/>
            <p:nvPr/>
          </p:nvSpPr>
          <p:spPr>
            <a:xfrm>
              <a:off x="5760644" y="2838502"/>
              <a:ext cx="1887422" cy="688451"/>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2400" b="1" dirty="0">
                  <a:solidFill>
                    <a:schemeClr val="bg1"/>
                  </a:solidFill>
                  <a:latin typeface="News Gothic MT"/>
                  <a:ea typeface="ＭＳ 明朝"/>
                  <a:cs typeface="News Gothic MT"/>
                </a:rPr>
                <a:t> Capture story </a:t>
              </a:r>
            </a:p>
          </p:txBody>
        </p:sp>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2995" y="337518"/>
            <a:ext cx="1728192" cy="991136"/>
          </a:xfrm>
          <a:prstGeom prst="rect">
            <a:avLst/>
          </a:prstGeom>
        </p:spPr>
      </p:pic>
      <p:sp>
        <p:nvSpPr>
          <p:cNvPr id="14" name="Shape 91"/>
          <p:cNvSpPr txBox="1">
            <a:spLocks/>
          </p:cNvSpPr>
          <p:nvPr/>
        </p:nvSpPr>
        <p:spPr>
          <a:xfrm>
            <a:off x="206210" y="118784"/>
            <a:ext cx="5651499" cy="1198786"/>
          </a:xfrm>
          <a:prstGeom prst="rect">
            <a:avLst/>
          </a:prstGeom>
          <a:noFill/>
          <a:ln>
            <a:noFill/>
          </a:ln>
        </p:spPr>
        <p:txBody>
          <a:bodyPr lIns="91425" tIns="45700" rIns="91425" bIns="45700" anchor="ctr" anchorCtr="0">
            <a:noAutofit/>
          </a:bodyPr>
          <a:lstStyle/>
          <a:p>
            <a:pPr marL="0" marR="0" lvl="0" indent="0" defTabSz="914400" rtl="0" eaLnBrk="1" fontAlgn="auto" latinLnBrk="0" hangingPunct="1">
              <a:lnSpc>
                <a:spcPct val="100000"/>
              </a:lnSpc>
              <a:spcBef>
                <a:spcPts val="0"/>
              </a:spcBef>
              <a:spcAft>
                <a:spcPts val="0"/>
              </a:spcAft>
              <a:buClr>
                <a:schemeClr val="accent2"/>
              </a:buClr>
              <a:buSzPct val="25000"/>
              <a:buFont typeface="Calibri"/>
              <a:buNone/>
              <a:tabLst/>
              <a:defRPr/>
            </a:pPr>
            <a:r>
              <a:rPr kumimoji="0" lang="en-GB" sz="4400" b="0" i="0" u="none" strike="noStrike" kern="0" cap="none" spc="0" normalizeH="0" baseline="0" noProof="0" dirty="0">
                <a:ln>
                  <a:noFill/>
                </a:ln>
                <a:solidFill>
                  <a:schemeClr val="accent2"/>
                </a:solidFill>
                <a:effectLst/>
                <a:uLnTx/>
                <a:uFillTx/>
                <a:latin typeface="Calibri"/>
                <a:ea typeface="Calibri"/>
                <a:cs typeface="Calibri"/>
                <a:sym typeface="Calibri"/>
              </a:rPr>
              <a:t>Our model</a:t>
            </a:r>
          </a:p>
        </p:txBody>
      </p:sp>
      <p:grpSp>
        <p:nvGrpSpPr>
          <p:cNvPr id="15" name="Group 14"/>
          <p:cNvGrpSpPr/>
          <p:nvPr/>
        </p:nvGrpSpPr>
        <p:grpSpPr>
          <a:xfrm>
            <a:off x="332773" y="4593832"/>
            <a:ext cx="2482004" cy="1122191"/>
            <a:chOff x="2777270" y="2748112"/>
            <a:chExt cx="2881131" cy="1382142"/>
          </a:xfrm>
        </p:grpSpPr>
        <p:pic>
          <p:nvPicPr>
            <p:cNvPr id="11" name="Picture 10"/>
            <p:cNvPicPr>
              <a:picLocks noChangeAspect="1"/>
            </p:cNvPicPr>
            <p:nvPr/>
          </p:nvPicPr>
          <p:blipFill>
            <a:blip r:embed="rId5"/>
            <a:stretch>
              <a:fillRect/>
            </a:stretch>
          </p:blipFill>
          <p:spPr>
            <a:xfrm>
              <a:off x="2777270" y="2910431"/>
              <a:ext cx="2661745" cy="1219823"/>
            </a:xfrm>
            <a:prstGeom prst="rect">
              <a:avLst/>
            </a:prstGeom>
          </p:spPr>
        </p:pic>
        <p:sp>
          <p:nvSpPr>
            <p:cNvPr id="9" name="TextBox 8"/>
            <p:cNvSpPr txBox="1"/>
            <p:nvPr/>
          </p:nvSpPr>
          <p:spPr>
            <a:xfrm>
              <a:off x="3672800" y="2748112"/>
              <a:ext cx="1985601" cy="1137216"/>
            </a:xfrm>
            <a:prstGeom prst="rect">
              <a:avLst/>
            </a:prstGeom>
            <a:noFill/>
          </p:spPr>
          <p:txBody>
            <a:bodyPr wrap="none" rtlCol="0">
              <a:spAutoFit/>
            </a:bodyPr>
            <a:lstStyle/>
            <a:p>
              <a:r>
                <a:rPr lang="en-GB" dirty="0">
                  <a:solidFill>
                    <a:schemeClr val="accent1"/>
                  </a:solidFill>
                </a:rPr>
                <a:t>Network of over</a:t>
              </a:r>
            </a:p>
            <a:p>
              <a:r>
                <a:rPr lang="en-GB" dirty="0">
                  <a:solidFill>
                    <a:schemeClr val="accent1"/>
                  </a:solidFill>
                </a:rPr>
                <a:t> 1800 reporters</a:t>
              </a:r>
            </a:p>
            <a:p>
              <a:endParaRPr lang="en-GB" dirty="0"/>
            </a:p>
          </p:txBody>
        </p:sp>
      </p:grpSp>
      <p:grpSp>
        <p:nvGrpSpPr>
          <p:cNvPr id="12" name="Group 11"/>
          <p:cNvGrpSpPr/>
          <p:nvPr/>
        </p:nvGrpSpPr>
        <p:grpSpPr>
          <a:xfrm>
            <a:off x="3397254" y="4154093"/>
            <a:ext cx="2050212" cy="1965570"/>
            <a:chOff x="3194593" y="4132936"/>
            <a:chExt cx="2019809" cy="2019809"/>
          </a:xfrm>
        </p:grpSpPr>
        <p:pic>
          <p:nvPicPr>
            <p:cNvPr id="8" name="Picture 7" descr="Circl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4593" y="4132936"/>
              <a:ext cx="2019809" cy="2019809"/>
            </a:xfrm>
            <a:prstGeom prst="rect">
              <a:avLst/>
            </a:prstGeom>
          </p:spPr>
        </p:pic>
        <p:pic>
          <p:nvPicPr>
            <p:cNvPr id="10" name="Picture 2" descr="C:\Users\Gary\Dropbox\ICR\ICR logo_COL (1).jpg"/>
            <p:cNvPicPr>
              <a:picLocks noChangeAspect="1" noChangeArrowheads="1"/>
            </p:cNvPicPr>
            <p:nvPr/>
          </p:nvPicPr>
          <p:blipFill>
            <a:blip r:embed="rId7"/>
            <a:srcRect/>
            <a:stretch>
              <a:fillRect/>
            </a:stretch>
          </p:blipFill>
          <p:spPr bwMode="auto">
            <a:xfrm>
              <a:off x="3454239" y="4705036"/>
              <a:ext cx="1500516" cy="875607"/>
            </a:xfrm>
            <a:prstGeom prst="rect">
              <a:avLst/>
            </a:prstGeom>
            <a:noFill/>
          </p:spPr>
        </p:pic>
      </p:grpSp>
      <p:grpSp>
        <p:nvGrpSpPr>
          <p:cNvPr id="22" name="Group 21"/>
          <p:cNvGrpSpPr/>
          <p:nvPr/>
        </p:nvGrpSpPr>
        <p:grpSpPr>
          <a:xfrm>
            <a:off x="5795177" y="4515837"/>
            <a:ext cx="2669424" cy="1890760"/>
            <a:chOff x="5790695" y="4475413"/>
            <a:chExt cx="3140047" cy="2304254"/>
          </a:xfrm>
        </p:grpSpPr>
        <p:pic>
          <p:nvPicPr>
            <p:cNvPr id="19" name="Picture 18"/>
            <p:cNvPicPr>
              <a:picLocks noChangeAspect="1"/>
            </p:cNvPicPr>
            <p:nvPr/>
          </p:nvPicPr>
          <p:blipFill>
            <a:blip r:embed="rId8"/>
            <a:stretch>
              <a:fillRect/>
            </a:stretch>
          </p:blipFill>
          <p:spPr>
            <a:xfrm>
              <a:off x="6016281" y="4475413"/>
              <a:ext cx="1802585" cy="1621221"/>
            </a:xfrm>
            <a:prstGeom prst="rect">
              <a:avLst/>
            </a:prstGeom>
          </p:spPr>
        </p:pic>
        <p:sp>
          <p:nvSpPr>
            <p:cNvPr id="20" name="Title 1"/>
            <p:cNvSpPr txBox="1">
              <a:spLocks/>
            </p:cNvSpPr>
            <p:nvPr/>
          </p:nvSpPr>
          <p:spPr>
            <a:xfrm>
              <a:off x="5790695" y="6108324"/>
              <a:ext cx="3140047" cy="67134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accent1"/>
                  </a:solidFill>
                </a:rPr>
                <a:t>communityreporter.net </a:t>
              </a:r>
            </a:p>
          </p:txBody>
        </p:sp>
      </p:grpSp>
      <p:pic>
        <p:nvPicPr>
          <p:cNvPr id="27" name="Picture 26"/>
          <p:cNvPicPr>
            <a:picLocks noChangeAspect="1"/>
          </p:cNvPicPr>
          <p:nvPr/>
        </p:nvPicPr>
        <p:blipFill>
          <a:blip r:embed="rId9"/>
          <a:stretch>
            <a:fillRect/>
          </a:stretch>
        </p:blipFill>
        <p:spPr>
          <a:xfrm>
            <a:off x="4802921" y="2667518"/>
            <a:ext cx="2347163" cy="1152244"/>
          </a:xfrm>
          <a:prstGeom prst="rect">
            <a:avLst/>
          </a:prstGeom>
        </p:spPr>
      </p:pic>
      <p:grpSp>
        <p:nvGrpSpPr>
          <p:cNvPr id="34" name="Group 33"/>
          <p:cNvGrpSpPr/>
          <p:nvPr/>
        </p:nvGrpSpPr>
        <p:grpSpPr>
          <a:xfrm>
            <a:off x="7058719" y="2333187"/>
            <a:ext cx="2019809" cy="2019809"/>
            <a:chOff x="7058719" y="2511033"/>
            <a:chExt cx="2019809" cy="2019809"/>
          </a:xfrm>
        </p:grpSpPr>
        <p:pic>
          <p:nvPicPr>
            <p:cNvPr id="31" name="Picture 30" descr="Circl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8719" y="2511033"/>
              <a:ext cx="2019809" cy="2019809"/>
            </a:xfrm>
            <a:prstGeom prst="rect">
              <a:avLst/>
            </a:prstGeom>
          </p:spPr>
        </p:pic>
        <p:sp>
          <p:nvSpPr>
            <p:cNvPr id="32" name="Text Box 10"/>
            <p:cNvSpPr txBox="1"/>
            <p:nvPr/>
          </p:nvSpPr>
          <p:spPr>
            <a:xfrm>
              <a:off x="7209578" y="2964450"/>
              <a:ext cx="1718090" cy="1134549"/>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2400" b="1" dirty="0">
                  <a:solidFill>
                    <a:schemeClr val="bg1"/>
                  </a:solidFill>
                  <a:latin typeface="News Gothic MT"/>
                  <a:ea typeface="ＭＳ 明朝"/>
                  <a:cs typeface="News Gothic MT"/>
                </a:rPr>
                <a:t>Create Impact</a:t>
              </a:r>
            </a:p>
          </p:txBody>
        </p:sp>
      </p:grpSp>
      <p:grpSp>
        <p:nvGrpSpPr>
          <p:cNvPr id="38" name="Group 37"/>
          <p:cNvGrpSpPr/>
          <p:nvPr/>
        </p:nvGrpSpPr>
        <p:grpSpPr>
          <a:xfrm>
            <a:off x="2927483" y="1026062"/>
            <a:ext cx="3825679" cy="1357622"/>
            <a:chOff x="2927483" y="1026062"/>
            <a:chExt cx="3825679" cy="1357622"/>
          </a:xfrm>
        </p:grpSpPr>
        <p:pic>
          <p:nvPicPr>
            <p:cNvPr id="5" name="Picture 4" descr="Arr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7483" y="1261419"/>
              <a:ext cx="2345246" cy="1122265"/>
            </a:xfrm>
            <a:prstGeom prst="rect">
              <a:avLst/>
            </a:prstGeom>
          </p:spPr>
        </p:pic>
        <p:sp>
          <p:nvSpPr>
            <p:cNvPr id="7" name="Text Box 10"/>
            <p:cNvSpPr txBox="1"/>
            <p:nvPr/>
          </p:nvSpPr>
          <p:spPr>
            <a:xfrm>
              <a:off x="3207730" y="1343309"/>
              <a:ext cx="1887422" cy="688451"/>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2400" b="1" dirty="0">
                  <a:solidFill>
                    <a:schemeClr val="bg1"/>
                  </a:solidFill>
                  <a:latin typeface="News Gothic MT"/>
                  <a:ea typeface="ＭＳ 明朝"/>
                  <a:cs typeface="News Gothic MT"/>
                </a:rPr>
                <a:t>Replicate </a:t>
              </a:r>
            </a:p>
            <a:p>
              <a:pPr algn="ctr">
                <a:spcAft>
                  <a:spcPts val="0"/>
                </a:spcAft>
              </a:pPr>
              <a:r>
                <a:rPr lang="en-GB" sz="2000" b="1" dirty="0">
                  <a:solidFill>
                    <a:schemeClr val="bg1"/>
                  </a:solidFill>
                  <a:latin typeface="News Gothic MT"/>
                  <a:ea typeface="ＭＳ 明朝"/>
                  <a:cs typeface="News Gothic MT"/>
                </a:rPr>
                <a:t>36 social</a:t>
              </a:r>
            </a:p>
            <a:p>
              <a:pPr algn="ctr">
                <a:spcAft>
                  <a:spcPts val="0"/>
                </a:spcAft>
              </a:pPr>
              <a:r>
                <a:rPr lang="en-GB" sz="2000" b="1" dirty="0" err="1">
                  <a:solidFill>
                    <a:schemeClr val="bg1"/>
                  </a:solidFill>
                  <a:latin typeface="News Gothic MT"/>
                  <a:ea typeface="ＭＳ 明朝"/>
                  <a:cs typeface="News Gothic MT"/>
                </a:rPr>
                <a:t>licencees</a:t>
              </a:r>
              <a:endParaRPr lang="en-GB" sz="2000" b="1" dirty="0">
                <a:solidFill>
                  <a:schemeClr val="bg1"/>
                </a:solidFill>
                <a:latin typeface="News Gothic MT"/>
                <a:ea typeface="ＭＳ 明朝"/>
                <a:cs typeface="News Gothic MT"/>
              </a:endParaRPr>
            </a:p>
          </p:txBody>
        </p:sp>
        <p:pic>
          <p:nvPicPr>
            <p:cNvPr id="37" name="Picture 36" descr="EuropeBlue.png"/>
            <p:cNvPicPr>
              <a:picLocks noChangeAspect="1"/>
            </p:cNvPicPr>
            <p:nvPr/>
          </p:nvPicPr>
          <p:blipFill rotWithShape="1">
            <a:blip r:embed="rId10">
              <a:extLst>
                <a:ext uri="{28A0092B-C50C-407E-A947-70E740481C1C}">
                  <a14:useLocalDpi xmlns:a14="http://schemas.microsoft.com/office/drawing/2010/main" val="0"/>
                </a:ext>
              </a:extLst>
            </a:blip>
            <a:srcRect r="21428" b="5069"/>
            <a:stretch/>
          </p:blipFill>
          <p:spPr>
            <a:xfrm>
              <a:off x="5494557" y="1026062"/>
              <a:ext cx="1258605" cy="1040024"/>
            </a:xfrm>
            <a:prstGeom prst="rect">
              <a:avLst/>
            </a:prstGeom>
          </p:spPr>
        </p:pic>
      </p:grpSp>
    </p:spTree>
    <p:extLst>
      <p:ext uri="{BB962C8B-B14F-4D97-AF65-F5344CB8AC3E}">
        <p14:creationId xmlns:p14="http://schemas.microsoft.com/office/powerpoint/2010/main" val="104151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4"/>
          <p:cNvSpPr/>
          <p:nvPr/>
        </p:nvSpPr>
        <p:spPr>
          <a:xfrm>
            <a:off x="2253019" y="1772816"/>
            <a:ext cx="4896544" cy="2448272"/>
          </a:xfrm>
          <a:prstGeom prst="rect">
            <a:avLst/>
          </a:prstGeom>
          <a:noFill/>
          <a:ln>
            <a:noFill/>
          </a:ln>
        </p:spPr>
        <p:txBody>
          <a:bodyPr lIns="91425" tIns="45700" rIns="91425" bIns="45700" anchor="t" anchorCtr="0">
            <a:noAutofit/>
          </a:bodyPr>
          <a:lstStyle/>
          <a:p>
            <a:pPr marL="0" marR="0" lvl="0" indent="0" rtl="0">
              <a:lnSpc>
                <a:spcPct val="80000"/>
              </a:lnSpc>
              <a:spcBef>
                <a:spcPts val="0"/>
              </a:spcBef>
              <a:spcAft>
                <a:spcPts val="0"/>
              </a:spcAft>
              <a:buClr>
                <a:srgbClr val="002060"/>
              </a:buClr>
              <a:buSzPct val="25000"/>
            </a:pPr>
            <a:r>
              <a:rPr lang="en-GB" sz="2800" dirty="0">
                <a:solidFill>
                  <a:schemeClr val="tx2"/>
                </a:solidFill>
                <a:latin typeface="Calibri"/>
                <a:ea typeface="Calibri"/>
                <a:cs typeface="Calibri"/>
                <a:sym typeface="Calibri"/>
              </a:rPr>
              <a:t>We support people to tell their stories from a range of demographics including:</a:t>
            </a:r>
          </a:p>
          <a:p>
            <a:pPr marL="0" marR="0" lvl="0" indent="0" rtl="0">
              <a:lnSpc>
                <a:spcPct val="80000"/>
              </a:lnSpc>
              <a:spcBef>
                <a:spcPts val="0"/>
              </a:spcBef>
              <a:spcAft>
                <a:spcPts val="0"/>
              </a:spcAft>
              <a:buClr>
                <a:srgbClr val="002060"/>
              </a:buClr>
              <a:buSzPct val="25000"/>
            </a:pPr>
            <a:endParaRPr lang="en-GB" sz="2800" dirty="0">
              <a:solidFill>
                <a:schemeClr val="tx2"/>
              </a:solidFill>
              <a:latin typeface="Calibri"/>
              <a:ea typeface="Calibri"/>
              <a:cs typeface="Calibri"/>
              <a:sym typeface="Calibri"/>
            </a:endParaRPr>
          </a:p>
          <a:p>
            <a:pPr marL="0" marR="0" lvl="0" indent="0" rtl="0">
              <a:lnSpc>
                <a:spcPct val="80000"/>
              </a:lnSpc>
              <a:spcBef>
                <a:spcPts val="0"/>
              </a:spcBef>
              <a:spcAft>
                <a:spcPts val="0"/>
              </a:spcAft>
              <a:buClr>
                <a:srgbClr val="002060"/>
              </a:buClr>
              <a:buSzPct val="25000"/>
            </a:pPr>
            <a:r>
              <a:rPr lang="en-GB" sz="2800" dirty="0">
                <a:solidFill>
                  <a:schemeClr val="tx2"/>
                </a:solidFill>
                <a:latin typeface="Calibri"/>
                <a:ea typeface="Calibri"/>
                <a:cs typeface="Calibri"/>
                <a:sym typeface="Calibri"/>
              </a:rPr>
              <a:t>BME, LGBT, white, disabled, employed and unemployed people, FGM, Older </a:t>
            </a:r>
            <a:r>
              <a:rPr lang="en-GB" sz="2800" b="0" i="0" u="none" strike="noStrike" cap="none" dirty="0">
                <a:solidFill>
                  <a:schemeClr val="tx2"/>
                </a:solidFill>
                <a:latin typeface="Calibri"/>
                <a:ea typeface="Calibri"/>
                <a:cs typeface="Calibri"/>
                <a:sym typeface="Calibri"/>
              </a:rPr>
              <a:t> </a:t>
            </a:r>
          </a:p>
          <a:p>
            <a:pPr marL="0" marR="0" lvl="0" indent="0" rtl="0">
              <a:lnSpc>
                <a:spcPct val="80000"/>
              </a:lnSpc>
              <a:spcBef>
                <a:spcPts val="0"/>
              </a:spcBef>
              <a:spcAft>
                <a:spcPts val="0"/>
              </a:spcAft>
              <a:buClr>
                <a:srgbClr val="002060"/>
              </a:buClr>
              <a:buSzPct val="25000"/>
              <a:buFont typeface="Arial" pitchFamily="34" charset="0"/>
              <a:buChar char="•"/>
            </a:pPr>
            <a:endParaRPr lang="en-GB" sz="2800" baseline="0" dirty="0">
              <a:solidFill>
                <a:schemeClr val="tx2"/>
              </a:solidFill>
              <a:latin typeface="Calibri"/>
              <a:ea typeface="Calibri"/>
              <a:cs typeface="Calibri"/>
              <a:sym typeface="Calibri"/>
            </a:endParaRPr>
          </a:p>
          <a:p>
            <a:pPr marL="0" marR="0" lvl="0" indent="0" rtl="0">
              <a:lnSpc>
                <a:spcPct val="80000"/>
              </a:lnSpc>
              <a:spcBef>
                <a:spcPts val="0"/>
              </a:spcBef>
              <a:spcAft>
                <a:spcPts val="0"/>
              </a:spcAft>
              <a:buClr>
                <a:srgbClr val="002060"/>
              </a:buClr>
              <a:buSzPct val="25000"/>
            </a:pPr>
            <a:r>
              <a:rPr lang="en-GB" sz="2800" b="0" i="0" u="none" strike="noStrike" cap="none" dirty="0">
                <a:solidFill>
                  <a:schemeClr val="tx2"/>
                </a:solidFill>
                <a:latin typeface="Calibri"/>
                <a:ea typeface="Calibri"/>
                <a:cs typeface="Calibri"/>
                <a:sym typeface="Calibri"/>
              </a:rPr>
              <a:t>Age range from 11 to </a:t>
            </a:r>
            <a:r>
              <a:rPr lang="en-GB" sz="2800" dirty="0">
                <a:solidFill>
                  <a:schemeClr val="tx2"/>
                </a:solidFill>
                <a:latin typeface="Calibri"/>
                <a:ea typeface="Calibri"/>
                <a:cs typeface="Calibri"/>
                <a:sym typeface="Calibri"/>
              </a:rPr>
              <a:t>80+</a:t>
            </a:r>
            <a:endParaRPr lang="en-GB" sz="2800" b="0" i="0" u="none" strike="noStrike" cap="none" dirty="0">
              <a:solidFill>
                <a:schemeClr val="tx2"/>
              </a:solidFill>
              <a:latin typeface="Calibri"/>
              <a:ea typeface="Calibri"/>
              <a:cs typeface="Calibri"/>
              <a:sym typeface="Calibri"/>
            </a:endParaRPr>
          </a:p>
          <a:p>
            <a:pPr marL="0" marR="0" lvl="0" indent="0" rtl="0">
              <a:lnSpc>
                <a:spcPct val="80000"/>
              </a:lnSpc>
              <a:spcBef>
                <a:spcPts val="0"/>
              </a:spcBef>
              <a:spcAft>
                <a:spcPts val="0"/>
              </a:spcAft>
              <a:buClr>
                <a:srgbClr val="002060"/>
              </a:buClr>
              <a:buSzPct val="25000"/>
            </a:pPr>
            <a:endParaRPr lang="en-GB" sz="2800" b="0" i="0" u="none" strike="noStrike" cap="none" dirty="0">
              <a:solidFill>
                <a:srgbClr val="002060"/>
              </a:solidFill>
              <a:latin typeface="Calibri"/>
              <a:ea typeface="Calibri"/>
              <a:cs typeface="Calibri"/>
              <a:sym typeface="Calibri"/>
            </a:endParaRPr>
          </a:p>
        </p:txBody>
      </p:sp>
      <p:pic>
        <p:nvPicPr>
          <p:cNvPr id="2051" name="Picture 3"/>
          <p:cNvPicPr>
            <a:picLocks noChangeAspect="1" noChangeArrowheads="1"/>
          </p:cNvPicPr>
          <p:nvPr/>
        </p:nvPicPr>
        <p:blipFill>
          <a:blip r:embed="rId2"/>
          <a:srcRect/>
          <a:stretch>
            <a:fillRect/>
          </a:stretch>
        </p:blipFill>
        <p:spPr bwMode="auto">
          <a:xfrm rot="20739807">
            <a:off x="7076954" y="1501343"/>
            <a:ext cx="1450632" cy="1221879"/>
          </a:xfrm>
          <a:prstGeom prst="rect">
            <a:avLst/>
          </a:prstGeom>
          <a:noFill/>
          <a:ln w="9525">
            <a:noFill/>
            <a:miter lim="800000"/>
            <a:headEnd/>
            <a:tailEnd/>
          </a:ln>
        </p:spPr>
      </p:pic>
      <p:pic>
        <p:nvPicPr>
          <p:cNvPr id="2053" name="Picture 5"/>
          <p:cNvPicPr>
            <a:picLocks noChangeAspect="1" noChangeArrowheads="1"/>
          </p:cNvPicPr>
          <p:nvPr/>
        </p:nvPicPr>
        <p:blipFill>
          <a:blip r:embed="rId3"/>
          <a:srcRect/>
          <a:stretch>
            <a:fillRect/>
          </a:stretch>
        </p:blipFill>
        <p:spPr bwMode="auto">
          <a:xfrm rot="743065">
            <a:off x="598118" y="3647091"/>
            <a:ext cx="1512168" cy="1381706"/>
          </a:xfrm>
          <a:prstGeom prst="rect">
            <a:avLst/>
          </a:prstGeom>
          <a:noFill/>
          <a:ln w="9525">
            <a:noFill/>
            <a:miter lim="800000"/>
            <a:headEnd/>
            <a:tailEnd/>
          </a:ln>
        </p:spPr>
      </p:pic>
      <p:pic>
        <p:nvPicPr>
          <p:cNvPr id="2055" name="Picture 7"/>
          <p:cNvPicPr>
            <a:picLocks noChangeAspect="1" noChangeArrowheads="1"/>
          </p:cNvPicPr>
          <p:nvPr/>
        </p:nvPicPr>
        <p:blipFill>
          <a:blip r:embed="rId4"/>
          <a:srcRect/>
          <a:stretch>
            <a:fillRect/>
          </a:stretch>
        </p:blipFill>
        <p:spPr bwMode="auto">
          <a:xfrm flipH="1">
            <a:off x="3914688" y="5040436"/>
            <a:ext cx="1431755" cy="1312937"/>
          </a:xfrm>
          <a:prstGeom prst="rect">
            <a:avLst/>
          </a:prstGeom>
          <a:noFill/>
          <a:ln w="9525">
            <a:noFill/>
            <a:miter lim="800000"/>
            <a:headEnd/>
            <a:tailEnd/>
          </a:ln>
        </p:spPr>
      </p:pic>
      <p:pic>
        <p:nvPicPr>
          <p:cNvPr id="2057" name="Picture 9"/>
          <p:cNvPicPr>
            <a:picLocks noChangeAspect="1" noChangeArrowheads="1"/>
          </p:cNvPicPr>
          <p:nvPr/>
        </p:nvPicPr>
        <p:blipFill>
          <a:blip r:embed="rId5"/>
          <a:srcRect/>
          <a:stretch>
            <a:fillRect/>
          </a:stretch>
        </p:blipFill>
        <p:spPr bwMode="auto">
          <a:xfrm rot="899601">
            <a:off x="7149181" y="3447761"/>
            <a:ext cx="1414024" cy="1182638"/>
          </a:xfrm>
          <a:prstGeom prst="rect">
            <a:avLst/>
          </a:prstGeom>
          <a:noFill/>
          <a:ln w="9525">
            <a:noFill/>
            <a:miter lim="800000"/>
            <a:headEnd/>
            <a:tailEnd/>
          </a:ln>
        </p:spPr>
      </p:pic>
      <p:pic>
        <p:nvPicPr>
          <p:cNvPr id="2059" name="Picture 11"/>
          <p:cNvPicPr>
            <a:picLocks noChangeAspect="1" noChangeArrowheads="1"/>
          </p:cNvPicPr>
          <p:nvPr/>
        </p:nvPicPr>
        <p:blipFill>
          <a:blip r:embed="rId6"/>
          <a:srcRect/>
          <a:stretch>
            <a:fillRect/>
          </a:stretch>
        </p:blipFill>
        <p:spPr bwMode="auto">
          <a:xfrm rot="20554072">
            <a:off x="346162" y="1325568"/>
            <a:ext cx="1547664" cy="1349842"/>
          </a:xfrm>
          <a:prstGeom prst="rect">
            <a:avLst/>
          </a:prstGeom>
          <a:noFill/>
          <a:ln w="9525">
            <a:noFill/>
            <a:miter lim="800000"/>
            <a:headEnd/>
            <a:tailEnd/>
          </a:ln>
        </p:spPr>
      </p:pic>
      <p:sp>
        <p:nvSpPr>
          <p:cNvPr id="11" name="Shape 91"/>
          <p:cNvSpPr txBox="1">
            <a:spLocks/>
          </p:cNvSpPr>
          <p:nvPr/>
        </p:nvSpPr>
        <p:spPr>
          <a:xfrm>
            <a:off x="827584" y="0"/>
            <a:ext cx="6192688" cy="1609725"/>
          </a:xfrm>
          <a:prstGeom prst="rect">
            <a:avLst/>
          </a:prstGeom>
          <a:no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chemeClr val="accent2"/>
              </a:buClr>
              <a:buSzPct val="25000"/>
              <a:buFont typeface="Calibri"/>
              <a:buNone/>
              <a:tabLst/>
              <a:defRPr/>
            </a:pPr>
            <a:r>
              <a:rPr lang="en-GB" sz="4400" kern="0" dirty="0">
                <a:solidFill>
                  <a:schemeClr val="accent2"/>
                </a:solidFill>
                <a:latin typeface="Calibri"/>
                <a:ea typeface="Calibri"/>
                <a:cs typeface="Calibri"/>
                <a:sym typeface="Calibri"/>
              </a:rPr>
              <a:t>Who are the reporters?</a:t>
            </a:r>
            <a:r>
              <a:rPr kumimoji="0" lang="en-GB" sz="4400" b="0" i="0" u="none" strike="noStrike" kern="0" cap="none" spc="0" normalizeH="0" baseline="0" noProof="0" dirty="0">
                <a:ln>
                  <a:noFill/>
                </a:ln>
                <a:solidFill>
                  <a:schemeClr val="accent2"/>
                </a:solidFill>
                <a:effectLst/>
                <a:uLnTx/>
                <a:uFillTx/>
                <a:latin typeface="Calibri"/>
                <a:ea typeface="Calibri"/>
                <a:cs typeface="Calibri"/>
                <a:sym typeface="Calibri"/>
              </a:rPr>
              <a:t>   </a:t>
            </a:r>
          </a:p>
        </p:txBody>
      </p:sp>
    </p:spTree>
    <p:extLst>
      <p:ext uri="{BB962C8B-B14F-4D97-AF65-F5344CB8AC3E}">
        <p14:creationId xmlns:p14="http://schemas.microsoft.com/office/powerpoint/2010/main" val="335769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
                                        <p:tgtEl>
                                          <p:spTgt spid="2"/>
                                        </p:tgtEl>
                                      </p:cBhvr>
                                    </p:animEffect>
                                  </p:childTnLst>
                                </p:cTn>
                              </p:par>
                            </p:childTnLst>
                          </p:cTn>
                        </p:par>
                        <p:par>
                          <p:cTn id="8" fill="hold">
                            <p:stCondLst>
                              <p:cond delay="0"/>
                            </p:stCondLst>
                            <p:childTnLst>
                              <p:par>
                                <p:cTn id="9" presetID="1" presetClass="entr" presetSubtype="0" fill="hold" nodeType="afterEffect">
                                  <p:stCondLst>
                                    <p:cond delay="500"/>
                                  </p:stCondLst>
                                  <p:childTnLst>
                                    <p:set>
                                      <p:cBhvr>
                                        <p:cTn id="10" dur="1" fill="hold">
                                          <p:stCondLst>
                                            <p:cond delay="0"/>
                                          </p:stCondLst>
                                        </p:cTn>
                                        <p:tgtEl>
                                          <p:spTgt spid="205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500"/>
                                  </p:stCondLst>
                                  <p:childTnLst>
                                    <p:set>
                                      <p:cBhvr>
                                        <p:cTn id="13" dur="1" fill="hold">
                                          <p:stCondLst>
                                            <p:cond delay="0"/>
                                          </p:stCondLst>
                                        </p:cTn>
                                        <p:tgtEl>
                                          <p:spTgt spid="2053"/>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500"/>
                                  </p:stCondLst>
                                  <p:childTnLst>
                                    <p:set>
                                      <p:cBhvr>
                                        <p:cTn id="16" dur="1" fill="hold">
                                          <p:stCondLst>
                                            <p:cond delay="0"/>
                                          </p:stCondLst>
                                        </p:cTn>
                                        <p:tgtEl>
                                          <p:spTgt spid="2055"/>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nodeType="afterEffect">
                                  <p:stCondLst>
                                    <p:cond delay="500"/>
                                  </p:stCondLst>
                                  <p:childTnLst>
                                    <p:set>
                                      <p:cBhvr>
                                        <p:cTn id="19" dur="1" fill="hold">
                                          <p:stCondLst>
                                            <p:cond delay="0"/>
                                          </p:stCondLst>
                                        </p:cTn>
                                        <p:tgtEl>
                                          <p:spTgt spid="2057"/>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nodeType="afterEffect">
                                  <p:stCondLst>
                                    <p:cond delay="500"/>
                                  </p:stCondLst>
                                  <p:childTnLst>
                                    <p:set>
                                      <p:cBhvr>
                                        <p:cTn id="22"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4"/>
          <p:cNvSpPr/>
          <p:nvPr/>
        </p:nvSpPr>
        <p:spPr>
          <a:xfrm>
            <a:off x="88569" y="1814431"/>
            <a:ext cx="9012137" cy="3034660"/>
          </a:xfrm>
          <a:prstGeom prst="rect">
            <a:avLst/>
          </a:prstGeom>
          <a:noFill/>
          <a:ln>
            <a:noFill/>
          </a:ln>
        </p:spPr>
        <p:txBody>
          <a:bodyPr lIns="91425" tIns="45700" rIns="91425" bIns="45700" anchor="t" anchorCtr="0">
            <a:noAutofit/>
          </a:bodyPr>
          <a:lstStyle/>
          <a:p>
            <a:pPr lvl="0">
              <a:lnSpc>
                <a:spcPct val="80000"/>
              </a:lnSpc>
              <a:buClr>
                <a:srgbClr val="002060"/>
              </a:buClr>
              <a:buSzPct val="25000"/>
            </a:pPr>
            <a:r>
              <a:rPr lang="en-GB" sz="3200" dirty="0">
                <a:solidFill>
                  <a:schemeClr val="tx2"/>
                </a:solidFill>
                <a:ea typeface="Calibri"/>
                <a:cs typeface="Calibri"/>
                <a:sym typeface="Calibri"/>
              </a:rPr>
              <a:t>In addition each reporter receives training on:</a:t>
            </a:r>
          </a:p>
          <a:p>
            <a:pPr lvl="0">
              <a:lnSpc>
                <a:spcPct val="80000"/>
              </a:lnSpc>
              <a:buClr>
                <a:srgbClr val="002060"/>
              </a:buClr>
              <a:buSzPct val="25000"/>
            </a:pPr>
            <a:endParaRPr lang="en-GB" sz="3200" dirty="0">
              <a:solidFill>
                <a:schemeClr val="tx2"/>
              </a:solidFill>
              <a:ea typeface="Calibri"/>
              <a:cs typeface="Calibri"/>
              <a:sym typeface="Calibri"/>
            </a:endParaRPr>
          </a:p>
          <a:p>
            <a:pPr marL="342900" lvl="0" indent="-342900">
              <a:lnSpc>
                <a:spcPct val="80000"/>
              </a:lnSpc>
              <a:buClr>
                <a:srgbClr val="002060"/>
              </a:buClr>
              <a:buSzPct val="25000"/>
              <a:buFontTx/>
              <a:buChar char="-"/>
            </a:pPr>
            <a:r>
              <a:rPr lang="en-GB" sz="3200" dirty="0">
                <a:solidFill>
                  <a:schemeClr val="tx2"/>
                </a:solidFill>
                <a:ea typeface="Calibri"/>
                <a:cs typeface="Calibri"/>
                <a:sym typeface="Calibri"/>
              </a:rPr>
              <a:t>- Responsible storytelling methods</a:t>
            </a:r>
          </a:p>
          <a:p>
            <a:pPr marL="342900" lvl="0" indent="-342900">
              <a:lnSpc>
                <a:spcPct val="80000"/>
              </a:lnSpc>
              <a:buClr>
                <a:srgbClr val="002060"/>
              </a:buClr>
              <a:buSzPct val="25000"/>
              <a:buFontTx/>
              <a:buChar char="-"/>
            </a:pPr>
            <a:r>
              <a:rPr lang="en-GB" sz="3200" dirty="0">
                <a:solidFill>
                  <a:schemeClr val="tx2"/>
                </a:solidFill>
                <a:ea typeface="Calibri"/>
                <a:cs typeface="Calibri"/>
                <a:sym typeface="Calibri"/>
              </a:rPr>
              <a:t>- Story collection techniques</a:t>
            </a:r>
          </a:p>
          <a:p>
            <a:pPr marL="342900" lvl="0" indent="-342900">
              <a:lnSpc>
                <a:spcPct val="80000"/>
              </a:lnSpc>
              <a:buClr>
                <a:srgbClr val="002060"/>
              </a:buClr>
              <a:buSzPct val="25000"/>
              <a:buFontTx/>
              <a:buChar char="-"/>
            </a:pPr>
            <a:r>
              <a:rPr lang="en-GB" sz="3200" dirty="0">
                <a:solidFill>
                  <a:schemeClr val="tx2"/>
                </a:solidFill>
                <a:cs typeface="Calibri"/>
                <a:sym typeface="Calibri"/>
              </a:rPr>
              <a:t>- </a:t>
            </a:r>
            <a:r>
              <a:rPr lang="en-GB" sz="3200" dirty="0">
                <a:solidFill>
                  <a:schemeClr val="tx2"/>
                </a:solidFill>
              </a:rPr>
              <a:t>Able to use “technology in the pocket devices”    </a:t>
            </a:r>
          </a:p>
          <a:p>
            <a:pPr marL="342900" lvl="0" indent="-342900">
              <a:lnSpc>
                <a:spcPct val="80000"/>
              </a:lnSpc>
              <a:buClr>
                <a:srgbClr val="002060"/>
              </a:buClr>
              <a:buSzPct val="25000"/>
              <a:buFontTx/>
              <a:buChar char="-"/>
            </a:pPr>
            <a:r>
              <a:rPr lang="en-GB" sz="3200" dirty="0">
                <a:solidFill>
                  <a:schemeClr val="tx2"/>
                </a:solidFill>
              </a:rPr>
              <a:t>  including  video, audio and photography functions</a:t>
            </a:r>
            <a:endParaRPr lang="en-GB" sz="3200" dirty="0">
              <a:solidFill>
                <a:schemeClr val="tx2"/>
              </a:solidFill>
              <a:latin typeface="Calibri"/>
              <a:ea typeface="Calibri"/>
              <a:cs typeface="Calibri"/>
              <a:sym typeface="Calibri"/>
            </a:endParaRPr>
          </a:p>
          <a:p>
            <a:pPr marR="0" lvl="0" rtl="0">
              <a:lnSpc>
                <a:spcPct val="80000"/>
              </a:lnSpc>
              <a:spcBef>
                <a:spcPts val="0"/>
              </a:spcBef>
              <a:spcAft>
                <a:spcPts val="0"/>
              </a:spcAft>
              <a:buClr>
                <a:srgbClr val="002060"/>
              </a:buClr>
              <a:buSzPct val="25000"/>
            </a:pPr>
            <a:r>
              <a:rPr lang="en-GB" sz="3200" dirty="0">
                <a:solidFill>
                  <a:schemeClr val="tx2"/>
                </a:solidFill>
                <a:latin typeface="Calibri"/>
                <a:ea typeface="Calibri"/>
                <a:cs typeface="Calibri"/>
                <a:sym typeface="Calibri"/>
              </a:rPr>
              <a:t>    - Digital literacy skills and confidence building</a:t>
            </a:r>
          </a:p>
          <a:p>
            <a:pPr marR="0" lvl="0" rtl="0">
              <a:lnSpc>
                <a:spcPct val="80000"/>
              </a:lnSpc>
              <a:spcBef>
                <a:spcPts val="0"/>
              </a:spcBef>
              <a:spcAft>
                <a:spcPts val="0"/>
              </a:spcAft>
              <a:buClr>
                <a:srgbClr val="002060"/>
              </a:buClr>
              <a:buSzPct val="25000"/>
            </a:pPr>
            <a:r>
              <a:rPr lang="en-GB" sz="3200" dirty="0">
                <a:solidFill>
                  <a:schemeClr val="tx2"/>
                </a:solidFill>
                <a:latin typeface="Calibri"/>
                <a:ea typeface="Calibri"/>
                <a:cs typeface="Calibri"/>
                <a:sym typeface="Calibri"/>
              </a:rPr>
              <a:t>    -  Peer to peer collection</a:t>
            </a:r>
          </a:p>
          <a:p>
            <a:pPr marR="0" lvl="0" rtl="0">
              <a:lnSpc>
                <a:spcPct val="80000"/>
              </a:lnSpc>
              <a:spcBef>
                <a:spcPts val="0"/>
              </a:spcBef>
              <a:spcAft>
                <a:spcPts val="0"/>
              </a:spcAft>
              <a:buClr>
                <a:srgbClr val="002060"/>
              </a:buClr>
              <a:buSzPct val="25000"/>
            </a:pPr>
            <a:r>
              <a:rPr lang="en-GB" sz="3200" dirty="0">
                <a:solidFill>
                  <a:schemeClr val="tx2"/>
                </a:solidFill>
                <a:latin typeface="Calibri"/>
                <a:ea typeface="Calibri"/>
                <a:cs typeface="Calibri"/>
                <a:sym typeface="Calibri"/>
              </a:rPr>
              <a:t>  </a:t>
            </a:r>
          </a:p>
          <a:p>
            <a:pPr marR="0" lvl="0" rtl="0">
              <a:lnSpc>
                <a:spcPct val="80000"/>
              </a:lnSpc>
              <a:spcBef>
                <a:spcPts val="0"/>
              </a:spcBef>
              <a:spcAft>
                <a:spcPts val="0"/>
              </a:spcAft>
              <a:buClr>
                <a:srgbClr val="002060"/>
              </a:buClr>
              <a:buSzPct val="25000"/>
            </a:pPr>
            <a:endParaRPr lang="en-GB" sz="3200" dirty="0">
              <a:solidFill>
                <a:schemeClr val="tx2"/>
              </a:solidFill>
              <a:latin typeface="Calibri"/>
              <a:ea typeface="Calibri"/>
              <a:cs typeface="Calibri"/>
              <a:sym typeface="Calibri"/>
            </a:endParaRPr>
          </a:p>
          <a:p>
            <a:pPr marR="0" lvl="0" rtl="0">
              <a:lnSpc>
                <a:spcPct val="80000"/>
              </a:lnSpc>
              <a:spcBef>
                <a:spcPts val="0"/>
              </a:spcBef>
              <a:spcAft>
                <a:spcPts val="0"/>
              </a:spcAft>
              <a:buClr>
                <a:srgbClr val="002060"/>
              </a:buClr>
              <a:buSzPct val="25000"/>
            </a:pPr>
            <a:r>
              <a:rPr lang="en-GB" sz="3200" dirty="0">
                <a:solidFill>
                  <a:schemeClr val="tx2"/>
                </a:solidFill>
                <a:latin typeface="Calibri"/>
                <a:ea typeface="Calibri"/>
                <a:cs typeface="Calibri"/>
                <a:sym typeface="Calibri"/>
              </a:rPr>
              <a:t>    </a:t>
            </a:r>
          </a:p>
          <a:p>
            <a:pPr marR="0" lvl="0" rtl="0">
              <a:lnSpc>
                <a:spcPct val="80000"/>
              </a:lnSpc>
              <a:spcBef>
                <a:spcPts val="0"/>
              </a:spcBef>
              <a:spcAft>
                <a:spcPts val="0"/>
              </a:spcAft>
              <a:buClr>
                <a:srgbClr val="002060"/>
              </a:buClr>
              <a:buSzPct val="25000"/>
            </a:pPr>
            <a:endParaRPr lang="en-GB" sz="3600" dirty="0">
              <a:solidFill>
                <a:schemeClr val="tx2"/>
              </a:solidFill>
              <a:latin typeface="Calibri"/>
              <a:ea typeface="Calibri"/>
              <a:cs typeface="Calibri"/>
              <a:sym typeface="Calibri"/>
            </a:endParaRPr>
          </a:p>
          <a:p>
            <a:pPr marL="0" marR="0" lvl="0" indent="0" rtl="0">
              <a:lnSpc>
                <a:spcPct val="80000"/>
              </a:lnSpc>
              <a:spcBef>
                <a:spcPts val="0"/>
              </a:spcBef>
              <a:spcAft>
                <a:spcPts val="0"/>
              </a:spcAft>
              <a:buClr>
                <a:srgbClr val="002060"/>
              </a:buClr>
              <a:buSzPct val="25000"/>
            </a:pPr>
            <a:endParaRPr lang="en-GB" sz="2800" dirty="0">
              <a:solidFill>
                <a:schemeClr val="tx2"/>
              </a:solidFill>
              <a:latin typeface="Calibri"/>
              <a:ea typeface="Calibri"/>
              <a:cs typeface="Calibri"/>
              <a:sym typeface="Calibri"/>
            </a:endParaRPr>
          </a:p>
          <a:p>
            <a:pPr marL="0" marR="0" lvl="0" indent="0" rtl="0">
              <a:lnSpc>
                <a:spcPct val="80000"/>
              </a:lnSpc>
              <a:spcBef>
                <a:spcPts val="0"/>
              </a:spcBef>
              <a:spcAft>
                <a:spcPts val="0"/>
              </a:spcAft>
              <a:buClr>
                <a:srgbClr val="002060"/>
              </a:buClr>
              <a:buSzPct val="25000"/>
            </a:pPr>
            <a:endParaRPr lang="en-GB" sz="2800" b="0" i="0" u="none" strike="noStrike" cap="none" dirty="0">
              <a:solidFill>
                <a:srgbClr val="002060"/>
              </a:solidFill>
              <a:latin typeface="Calibri"/>
              <a:ea typeface="Calibri"/>
              <a:cs typeface="Calibri"/>
              <a:sym typeface="Calibri"/>
            </a:endParaRPr>
          </a:p>
        </p:txBody>
      </p:sp>
      <p:pic>
        <p:nvPicPr>
          <p:cNvPr id="2051" name="Picture 3"/>
          <p:cNvPicPr>
            <a:picLocks noChangeAspect="1" noChangeArrowheads="1"/>
          </p:cNvPicPr>
          <p:nvPr/>
        </p:nvPicPr>
        <p:blipFill>
          <a:blip r:embed="rId2"/>
          <a:srcRect/>
          <a:stretch>
            <a:fillRect/>
          </a:stretch>
        </p:blipFill>
        <p:spPr bwMode="auto">
          <a:xfrm rot="20739807">
            <a:off x="5328737" y="222145"/>
            <a:ext cx="1450632" cy="1221879"/>
          </a:xfrm>
          <a:prstGeom prst="rect">
            <a:avLst/>
          </a:prstGeom>
          <a:noFill/>
          <a:ln w="9525">
            <a:noFill/>
            <a:miter lim="800000"/>
            <a:headEnd/>
            <a:tailEnd/>
          </a:ln>
        </p:spPr>
      </p:pic>
      <p:pic>
        <p:nvPicPr>
          <p:cNvPr id="2053" name="Picture 5"/>
          <p:cNvPicPr>
            <a:picLocks noChangeAspect="1" noChangeArrowheads="1"/>
          </p:cNvPicPr>
          <p:nvPr/>
        </p:nvPicPr>
        <p:blipFill>
          <a:blip r:embed="rId3"/>
          <a:srcRect/>
          <a:stretch>
            <a:fillRect/>
          </a:stretch>
        </p:blipFill>
        <p:spPr bwMode="auto">
          <a:xfrm rot="743065">
            <a:off x="533989" y="5330213"/>
            <a:ext cx="1512168" cy="1381706"/>
          </a:xfrm>
          <a:prstGeom prst="rect">
            <a:avLst/>
          </a:prstGeom>
          <a:noFill/>
          <a:ln w="9525">
            <a:noFill/>
            <a:miter lim="800000"/>
            <a:headEnd/>
            <a:tailEnd/>
          </a:ln>
        </p:spPr>
      </p:pic>
      <p:pic>
        <p:nvPicPr>
          <p:cNvPr id="2055" name="Picture 7"/>
          <p:cNvPicPr>
            <a:picLocks noChangeAspect="1" noChangeArrowheads="1"/>
          </p:cNvPicPr>
          <p:nvPr/>
        </p:nvPicPr>
        <p:blipFill>
          <a:blip r:embed="rId4"/>
          <a:srcRect/>
          <a:stretch>
            <a:fillRect/>
          </a:stretch>
        </p:blipFill>
        <p:spPr bwMode="auto">
          <a:xfrm flipH="1">
            <a:off x="3876863" y="5342838"/>
            <a:ext cx="1431755" cy="1312937"/>
          </a:xfrm>
          <a:prstGeom prst="rect">
            <a:avLst/>
          </a:prstGeom>
          <a:noFill/>
          <a:ln w="9525">
            <a:noFill/>
            <a:miter lim="800000"/>
            <a:headEnd/>
            <a:tailEnd/>
          </a:ln>
        </p:spPr>
      </p:pic>
      <p:pic>
        <p:nvPicPr>
          <p:cNvPr id="2057" name="Picture 9"/>
          <p:cNvPicPr>
            <a:picLocks noChangeAspect="1" noChangeArrowheads="1"/>
          </p:cNvPicPr>
          <p:nvPr/>
        </p:nvPicPr>
        <p:blipFill>
          <a:blip r:embed="rId5"/>
          <a:srcRect/>
          <a:stretch>
            <a:fillRect/>
          </a:stretch>
        </p:blipFill>
        <p:spPr bwMode="auto">
          <a:xfrm rot="899601">
            <a:off x="7290375" y="5310358"/>
            <a:ext cx="1414024" cy="1182638"/>
          </a:xfrm>
          <a:prstGeom prst="rect">
            <a:avLst/>
          </a:prstGeom>
          <a:noFill/>
          <a:ln w="9525">
            <a:noFill/>
            <a:miter lim="800000"/>
            <a:headEnd/>
            <a:tailEnd/>
          </a:ln>
        </p:spPr>
      </p:pic>
      <p:pic>
        <p:nvPicPr>
          <p:cNvPr id="2059" name="Picture 11"/>
          <p:cNvPicPr>
            <a:picLocks noChangeAspect="1" noChangeArrowheads="1"/>
          </p:cNvPicPr>
          <p:nvPr/>
        </p:nvPicPr>
        <p:blipFill>
          <a:blip r:embed="rId6"/>
          <a:srcRect/>
          <a:stretch>
            <a:fillRect/>
          </a:stretch>
        </p:blipFill>
        <p:spPr bwMode="auto">
          <a:xfrm rot="20554072">
            <a:off x="1724454" y="158164"/>
            <a:ext cx="1547664" cy="1349842"/>
          </a:xfrm>
          <a:prstGeom prst="rect">
            <a:avLst/>
          </a:prstGeom>
          <a:noFill/>
          <a:ln w="9525">
            <a:noFill/>
            <a:miter lim="800000"/>
            <a:headEnd/>
            <a:tailEnd/>
          </a:ln>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2995" y="337518"/>
            <a:ext cx="1728192" cy="991136"/>
          </a:xfrm>
          <a:prstGeom prst="rect">
            <a:avLst/>
          </a:prstGeom>
        </p:spPr>
      </p:pic>
    </p:spTree>
    <p:extLst>
      <p:ext uri="{BB962C8B-B14F-4D97-AF65-F5344CB8AC3E}">
        <p14:creationId xmlns:p14="http://schemas.microsoft.com/office/powerpoint/2010/main" val="147160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05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205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2055"/>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205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20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070" y="166255"/>
            <a:ext cx="8109196" cy="1143000"/>
          </a:xfrm>
        </p:spPr>
        <p:txBody>
          <a:bodyPr>
            <a:normAutofit fontScale="90000"/>
          </a:bodyPr>
          <a:lstStyle/>
          <a:p>
            <a:r>
              <a:rPr lang="en-GB" dirty="0">
                <a:solidFill>
                  <a:schemeClr val="accent2">
                    <a:lumMod val="75000"/>
                  </a:schemeClr>
                </a:solidFill>
              </a:rPr>
              <a:t>What Community Reporters receive </a:t>
            </a:r>
            <a:r>
              <a:rPr lang="en-GB" dirty="0"/>
              <a:t/>
            </a:r>
            <a:br>
              <a:rPr lang="en-GB" dirty="0"/>
            </a:br>
            <a:endParaRPr lang="en-GB" dirty="0"/>
          </a:p>
        </p:txBody>
      </p:sp>
      <p:pic>
        <p:nvPicPr>
          <p:cNvPr id="32770" name="Picture 2"/>
          <p:cNvPicPr>
            <a:picLocks noChangeAspect="1" noChangeArrowheads="1"/>
          </p:cNvPicPr>
          <p:nvPr/>
        </p:nvPicPr>
        <p:blipFill>
          <a:blip r:embed="rId2" cstate="print"/>
          <a:srcRect/>
          <a:stretch>
            <a:fillRect/>
          </a:stretch>
        </p:blipFill>
        <p:spPr bwMode="auto">
          <a:xfrm>
            <a:off x="460070" y="1309255"/>
            <a:ext cx="3462637" cy="2355102"/>
          </a:xfrm>
          <a:prstGeom prst="rect">
            <a:avLst/>
          </a:prstGeom>
          <a:noFill/>
          <a:ln w="9525">
            <a:noFill/>
            <a:miter lim="800000"/>
            <a:headEnd/>
            <a:tailEnd/>
          </a:ln>
        </p:spPr>
      </p:pic>
      <p:sp>
        <p:nvSpPr>
          <p:cNvPr id="5" name="Rectangle 4"/>
          <p:cNvSpPr/>
          <p:nvPr/>
        </p:nvSpPr>
        <p:spPr>
          <a:xfrm>
            <a:off x="4297680" y="1111489"/>
            <a:ext cx="4572000" cy="5189113"/>
          </a:xfrm>
          <a:prstGeom prst="rect">
            <a:avLst/>
          </a:prstGeom>
        </p:spPr>
        <p:txBody>
          <a:bodyPr>
            <a:spAutoFit/>
          </a:bodyPr>
          <a:lstStyle/>
          <a:p>
            <a:pPr lvl="0">
              <a:lnSpc>
                <a:spcPct val="80000"/>
              </a:lnSpc>
              <a:buClr>
                <a:srgbClr val="002060"/>
              </a:buClr>
              <a:buSzPct val="25000"/>
            </a:pPr>
            <a:r>
              <a:rPr lang="en-GB" sz="2400" dirty="0">
                <a:solidFill>
                  <a:schemeClr val="tx2"/>
                </a:solidFill>
                <a:ea typeface="Calibri"/>
                <a:cs typeface="Calibri"/>
                <a:sym typeface="Calibri"/>
              </a:rPr>
              <a:t>Become part of the Institute of Community Reporters movement  and are able to share experience  and thoughts online and in meet ups and provide ongoing story </a:t>
            </a:r>
          </a:p>
          <a:p>
            <a:pPr lvl="0">
              <a:lnSpc>
                <a:spcPct val="80000"/>
              </a:lnSpc>
              <a:buClr>
                <a:srgbClr val="002060"/>
              </a:buClr>
              <a:buSzPct val="25000"/>
            </a:pPr>
            <a:endParaRPr lang="en-GB" sz="2400" dirty="0">
              <a:solidFill>
                <a:schemeClr val="tx2"/>
              </a:solidFill>
              <a:ea typeface="Calibri"/>
              <a:cs typeface="Calibri"/>
              <a:sym typeface="Calibri"/>
            </a:endParaRPr>
          </a:p>
          <a:p>
            <a:pPr lvl="0">
              <a:lnSpc>
                <a:spcPct val="80000"/>
              </a:lnSpc>
              <a:buClr>
                <a:srgbClr val="002060"/>
              </a:buClr>
              <a:buSzPct val="25000"/>
            </a:pPr>
            <a:r>
              <a:rPr lang="en-GB" sz="2400" dirty="0">
                <a:solidFill>
                  <a:schemeClr val="tx2"/>
                </a:solidFill>
                <a:ea typeface="Calibri"/>
                <a:cs typeface="Calibri"/>
                <a:sym typeface="Calibri"/>
              </a:rPr>
              <a:t>Feel that someone is </a:t>
            </a:r>
            <a:r>
              <a:rPr lang="en-GB" sz="2400" dirty="0" err="1">
                <a:solidFill>
                  <a:schemeClr val="tx2"/>
                </a:solidFill>
                <a:ea typeface="Calibri"/>
                <a:cs typeface="Calibri"/>
                <a:sym typeface="Calibri"/>
              </a:rPr>
              <a:t>listerning</a:t>
            </a:r>
            <a:r>
              <a:rPr lang="en-GB" sz="2400" dirty="0">
                <a:solidFill>
                  <a:schemeClr val="tx2"/>
                </a:solidFill>
                <a:ea typeface="Calibri"/>
                <a:cs typeface="Calibri"/>
                <a:sym typeface="Calibri"/>
              </a:rPr>
              <a:t> </a:t>
            </a:r>
          </a:p>
          <a:p>
            <a:pPr lvl="0">
              <a:lnSpc>
                <a:spcPct val="80000"/>
              </a:lnSpc>
              <a:buClr>
                <a:srgbClr val="002060"/>
              </a:buClr>
              <a:buSzPct val="25000"/>
            </a:pPr>
            <a:endParaRPr lang="en-GB" sz="2400" dirty="0">
              <a:solidFill>
                <a:schemeClr val="tx2"/>
              </a:solidFill>
              <a:ea typeface="Calibri"/>
              <a:cs typeface="Calibri"/>
              <a:sym typeface="Calibri"/>
            </a:endParaRPr>
          </a:p>
          <a:p>
            <a:pPr lvl="0">
              <a:lnSpc>
                <a:spcPct val="80000"/>
              </a:lnSpc>
              <a:buClr>
                <a:srgbClr val="002060"/>
              </a:buClr>
              <a:buSzPct val="25000"/>
            </a:pPr>
            <a:r>
              <a:rPr lang="en-GB" sz="2400" dirty="0">
                <a:solidFill>
                  <a:schemeClr val="tx2"/>
                </a:solidFill>
                <a:ea typeface="Calibri"/>
                <a:cs typeface="Calibri"/>
                <a:sym typeface="Calibri"/>
              </a:rPr>
              <a:t>Be recognised for their contribution though the </a:t>
            </a:r>
            <a:r>
              <a:rPr lang="en-GB" sz="2400" dirty="0" err="1">
                <a:solidFill>
                  <a:schemeClr val="tx2"/>
                </a:solidFill>
                <a:ea typeface="Calibri"/>
                <a:cs typeface="Calibri"/>
                <a:sym typeface="Calibri"/>
              </a:rPr>
              <a:t>Insittue</a:t>
            </a:r>
            <a:r>
              <a:rPr lang="en-GB" sz="2400" dirty="0">
                <a:solidFill>
                  <a:schemeClr val="tx2"/>
                </a:solidFill>
                <a:ea typeface="Calibri"/>
                <a:cs typeface="Calibri"/>
                <a:sym typeface="Calibri"/>
              </a:rPr>
              <a:t> of Community Reporter badging and certification programme </a:t>
            </a:r>
          </a:p>
          <a:p>
            <a:pPr lvl="0">
              <a:lnSpc>
                <a:spcPct val="80000"/>
              </a:lnSpc>
              <a:buClr>
                <a:srgbClr val="002060"/>
              </a:buClr>
              <a:buSzPct val="25000"/>
            </a:pPr>
            <a:endParaRPr lang="en-GB" sz="2400" dirty="0">
              <a:solidFill>
                <a:schemeClr val="tx2"/>
              </a:solidFill>
              <a:ea typeface="Calibri"/>
              <a:cs typeface="Calibri"/>
              <a:sym typeface="Calibri"/>
            </a:endParaRPr>
          </a:p>
          <a:p>
            <a:pPr lvl="0">
              <a:lnSpc>
                <a:spcPct val="80000"/>
              </a:lnSpc>
              <a:buClr>
                <a:srgbClr val="002060"/>
              </a:buClr>
              <a:buSzPct val="25000"/>
            </a:pPr>
            <a:r>
              <a:rPr lang="en-GB" sz="2400" dirty="0">
                <a:solidFill>
                  <a:schemeClr val="tx2"/>
                </a:solidFill>
                <a:ea typeface="Calibri"/>
                <a:cs typeface="Calibri"/>
                <a:sym typeface="Calibri"/>
              </a:rPr>
              <a:t>Post course training on curation </a:t>
            </a:r>
          </a:p>
          <a:p>
            <a:pPr lvl="0">
              <a:lnSpc>
                <a:spcPct val="80000"/>
              </a:lnSpc>
              <a:buClr>
                <a:srgbClr val="002060"/>
              </a:buClr>
              <a:buSzPct val="25000"/>
            </a:pPr>
            <a:endParaRPr lang="en-GB" sz="2400" dirty="0">
              <a:solidFill>
                <a:schemeClr val="tx2"/>
              </a:solidFill>
              <a:ea typeface="Calibri"/>
              <a:cs typeface="Calibri"/>
              <a:sym typeface="Calibri"/>
            </a:endParaRPr>
          </a:p>
          <a:p>
            <a:pPr lvl="0">
              <a:lnSpc>
                <a:spcPct val="80000"/>
              </a:lnSpc>
              <a:buClr>
                <a:srgbClr val="002060"/>
              </a:buClr>
              <a:buSzPct val="25000"/>
            </a:pPr>
            <a:endParaRPr lang="en-GB" dirty="0">
              <a:solidFill>
                <a:schemeClr val="tx2"/>
              </a:solidFill>
              <a:ea typeface="Calibri"/>
              <a:cs typeface="Calibri"/>
              <a:sym typeface="Calibri"/>
            </a:endParaRPr>
          </a:p>
          <a:p>
            <a:pPr lvl="0">
              <a:lnSpc>
                <a:spcPct val="80000"/>
              </a:lnSpc>
              <a:buClr>
                <a:srgbClr val="002060"/>
              </a:buClr>
              <a:buSzPct val="25000"/>
            </a:pPr>
            <a:endParaRPr lang="en-GB" dirty="0">
              <a:solidFill>
                <a:schemeClr val="tx2"/>
              </a:solidFill>
              <a:ea typeface="Calibri"/>
              <a:cs typeface="Calibri"/>
              <a:sym typeface="Calibri"/>
            </a:endParaRPr>
          </a:p>
          <a:p>
            <a:pPr lvl="0">
              <a:lnSpc>
                <a:spcPct val="80000"/>
              </a:lnSpc>
              <a:buClr>
                <a:srgbClr val="002060"/>
              </a:buClr>
              <a:buSzPct val="25000"/>
            </a:pPr>
            <a:endParaRPr lang="en-GB" dirty="0">
              <a:solidFill>
                <a:schemeClr val="tx2"/>
              </a:solidFill>
              <a:ea typeface="Calibri"/>
              <a:cs typeface="Calibri"/>
              <a:sym typeface="Calibri"/>
            </a:endParaRPr>
          </a:p>
        </p:txBody>
      </p:sp>
    </p:spTree>
    <p:extLst>
      <p:ext uri="{BB962C8B-B14F-4D97-AF65-F5344CB8AC3E}">
        <p14:creationId xmlns:p14="http://schemas.microsoft.com/office/powerpoint/2010/main" val="1028167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32301</TotalTime>
  <Words>598</Words>
  <Application>Microsoft Office PowerPoint</Application>
  <PresentationFormat>On-screen Show (4:3)</PresentationFormat>
  <Paragraphs>116</Paragraphs>
  <Slides>21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 Unicode MS</vt:lpstr>
      <vt:lpstr>ＭＳ 明朝</vt:lpstr>
      <vt:lpstr>Arial</vt:lpstr>
      <vt:lpstr>Arial Narrow</vt:lpstr>
      <vt:lpstr>Calibri</vt:lpstr>
      <vt:lpstr>News Gothic MT</vt:lpstr>
      <vt:lpstr>Times New Roman</vt:lpstr>
      <vt:lpstr>Verdana</vt:lpstr>
      <vt:lpstr>Office Theme</vt:lpstr>
      <vt:lpstr>PowerPoint Presentation</vt:lpstr>
      <vt:lpstr>Who are we?    </vt:lpstr>
      <vt:lpstr>PowerPoint Presentation</vt:lpstr>
      <vt:lpstr>PowerPoint Presentation</vt:lpstr>
      <vt:lpstr>Community Reporters</vt:lpstr>
      <vt:lpstr>PowerPoint Presentation</vt:lpstr>
      <vt:lpstr>PowerPoint Presentation</vt:lpstr>
      <vt:lpstr>PowerPoint Presentation</vt:lpstr>
      <vt:lpstr>What Community Reporters receive  </vt:lpstr>
      <vt:lpstr>PowerPoint Presentation</vt:lpstr>
      <vt:lpstr>Greater Manchester  Public service Reform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 Site: peoplesvoicemedia.co.uk  Email: gary@peoplesvoicemedia.co.uk   Twitter: @peoplesvoice  For reporter content  see  communityreporter.net  </vt:lpstr>
    </vt:vector>
  </TitlesOfParts>
  <Company>IBBT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Kivilehto</dc:creator>
  <cp:lastModifiedBy>Andrew Parkinson</cp:lastModifiedBy>
  <cp:revision>370</cp:revision>
  <cp:lastPrinted>2013-08-29T08:17:04Z</cp:lastPrinted>
  <dcterms:created xsi:type="dcterms:W3CDTF">2013-08-08T09:03:15Z</dcterms:created>
  <dcterms:modified xsi:type="dcterms:W3CDTF">2017-09-11T13:06:09Z</dcterms:modified>
</cp:coreProperties>
</file>