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7" r:id="rId2"/>
    <p:sldId id="292" r:id="rId3"/>
    <p:sldId id="279" r:id="rId4"/>
    <p:sldId id="274" r:id="rId5"/>
    <p:sldId id="271" r:id="rId6"/>
    <p:sldId id="266" r:id="rId7"/>
    <p:sldId id="282" r:id="rId8"/>
    <p:sldId id="302" r:id="rId9"/>
    <p:sldId id="304" r:id="rId10"/>
    <p:sldId id="305" r:id="rId11"/>
    <p:sldId id="306" r:id="rId12"/>
    <p:sldId id="262" r:id="rId13"/>
    <p:sldId id="273" r:id="rId14"/>
    <p:sldId id="264" r:id="rId15"/>
    <p:sldId id="293" r:id="rId16"/>
    <p:sldId id="307" r:id="rId17"/>
    <p:sldId id="308" r:id="rId18"/>
    <p:sldId id="294" r:id="rId19"/>
    <p:sldId id="298" r:id="rId20"/>
    <p:sldId id="299" r:id="rId21"/>
    <p:sldId id="300" r:id="rId22"/>
    <p:sldId id="301" r:id="rId23"/>
    <p:sldId id="3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A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36"/>
    <p:restoredTop sz="93808"/>
  </p:normalViewPr>
  <p:slideViewPr>
    <p:cSldViewPr snapToGrid="0" snapToObjects="1">
      <p:cViewPr varScale="1">
        <p:scale>
          <a:sx n="103" d="100"/>
          <a:sy n="103" d="100"/>
        </p:scale>
        <p:origin x="144" y="5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6F470E-1D65-F94C-932C-FBA890A5ED77}" type="datetimeFigureOut">
              <a:rPr lang="en-GB" smtClean="0"/>
              <a:t>05/09/2017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E2137A-660F-FC46-89A7-7D68D1604320}" type="slidenum">
              <a:rPr lang="en-GB" smtClean="0"/>
              <a:t>‹#›</a:t>
            </a:fld>
            <a:endParaRPr lang="en-GB"/>
          </a:p>
        </p:txBody>
      </p:sp>
    </p:spTree>
    <p:extLst>
      <p:ext uri="{BB962C8B-B14F-4D97-AF65-F5344CB8AC3E}">
        <p14:creationId xmlns:p14="http://schemas.microsoft.com/office/powerpoint/2010/main" val="2138463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5FCB6-A419-1E4B-99B5-35D18FDFCC12}" type="datetimeFigureOut">
              <a:rPr lang="en-US" smtClean="0"/>
              <a:t>9/5/2017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82601-AAD6-2F44-9DC4-6CA01BD82D87}" type="slidenum">
              <a:rPr lang="en-US" smtClean="0"/>
              <a:t>‹#›</a:t>
            </a:fld>
            <a:endParaRPr lang="en-US"/>
          </a:p>
        </p:txBody>
      </p:sp>
    </p:spTree>
    <p:extLst>
      <p:ext uri="{BB962C8B-B14F-4D97-AF65-F5344CB8AC3E}">
        <p14:creationId xmlns:p14="http://schemas.microsoft.com/office/powerpoint/2010/main" val="17033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Listening</a:t>
            </a:r>
            <a:r>
              <a:rPr lang="en-US" baseline="0" dirty="0"/>
              <a:t> is far more than just finding out what people want.</a:t>
            </a:r>
          </a:p>
          <a:p>
            <a:r>
              <a:rPr lang="en-US" baseline="0" dirty="0"/>
              <a:t>Its about rebuilding trust and relationship</a:t>
            </a:r>
            <a:endParaRPr lang="en-US" dirty="0"/>
          </a:p>
          <a:p>
            <a:r>
              <a:rPr lang="en-US" dirty="0"/>
              <a:t>Parking</a:t>
            </a:r>
            <a:r>
              <a:rPr lang="en-US" baseline="0" dirty="0"/>
              <a:t> of agenda</a:t>
            </a:r>
          </a:p>
          <a:p>
            <a:r>
              <a:rPr lang="en-US" baseline="0" dirty="0"/>
              <a:t>Uncovering what lies below the surface</a:t>
            </a:r>
          </a:p>
          <a:p>
            <a:r>
              <a:rPr lang="en-US" baseline="0" dirty="0"/>
              <a:t>Identifying and addressing the root causes of inequality</a:t>
            </a:r>
          </a:p>
          <a:p>
            <a:r>
              <a:rPr lang="en-US" baseline="0" dirty="0"/>
              <a:t>Create connections and form allegiances between people</a:t>
            </a:r>
          </a:p>
          <a:p>
            <a:r>
              <a:rPr lang="en-US" baseline="0" dirty="0"/>
              <a:t>Building powerful connections that can in turn be powerful networks</a:t>
            </a:r>
            <a:endParaRPr lang="en-US" dirty="0"/>
          </a:p>
          <a:p>
            <a:endParaRPr lang="en-US" dirty="0"/>
          </a:p>
        </p:txBody>
      </p:sp>
      <p:sp>
        <p:nvSpPr>
          <p:cNvPr id="4" name="Slide Number Placeholder 3"/>
          <p:cNvSpPr>
            <a:spLocks noGrp="1"/>
          </p:cNvSpPr>
          <p:nvPr>
            <p:ph type="sldNum" sz="quarter" idx="10"/>
          </p:nvPr>
        </p:nvSpPr>
        <p:spPr/>
        <p:txBody>
          <a:bodyPr/>
          <a:lstStyle/>
          <a:p>
            <a:fld id="{DA782601-AAD6-2F44-9DC4-6CA01BD82D87}" type="slidenum">
              <a:rPr lang="en-US" smtClean="0"/>
              <a:t>5</a:t>
            </a:fld>
            <a:endParaRPr lang="en-US"/>
          </a:p>
        </p:txBody>
      </p:sp>
    </p:spTree>
    <p:extLst>
      <p:ext uri="{BB962C8B-B14F-4D97-AF65-F5344CB8AC3E}">
        <p14:creationId xmlns:p14="http://schemas.microsoft.com/office/powerpoint/2010/main" val="82439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Place Halifax project aims to address the problems of loneliness and isolation, mainly amongst older people in the area and to start to do this through listening.</a:t>
            </a:r>
          </a:p>
          <a:p>
            <a:r>
              <a:rPr lang="en-GB" dirty="0"/>
              <a:t>Our Place Halifax project is led by the Halifax Opportunities Trust (HOT), a community based development trust in West Central Halifax, West Yorkshire. It was set up by the Park Ward community in 2002 to help open up employment and business opportunities and support children and families. Thirteen years on, it offers this support across the whole of Calderdale.</a:t>
            </a:r>
          </a:p>
          <a:p>
            <a:r>
              <a:rPr lang="en-GB" dirty="0"/>
              <a:t>The vision for project is to make Park Ward a more supportive area for those who feel isolated or lonely and to create a coordinated and sustainable menu of options to address the problem. The plan is to do this by listening to those experiencing loneliness and to develop with partners a stronger infrastructure of volunteering, improved access to existing and new local facilities and opportunities.  </a:t>
            </a:r>
          </a:p>
          <a:p>
            <a:r>
              <a:rPr lang="en-GB" dirty="0"/>
              <a:t>The Trust has been working with community organisers for nearly two years now. Listening had already identified isolation as an issue. The first stage of the project was designed to:</a:t>
            </a:r>
          </a:p>
          <a:p>
            <a:r>
              <a:rPr lang="en-GB" dirty="0"/>
              <a:t>•	carry out more </a:t>
            </a:r>
            <a:r>
              <a:rPr lang="en-GB" dirty="0" err="1"/>
              <a:t>listenings</a:t>
            </a:r>
            <a:r>
              <a:rPr lang="en-GB" dirty="0"/>
              <a:t>, especially with older people who would be using new or </a:t>
            </a:r>
          </a:p>
          <a:p>
            <a:r>
              <a:rPr lang="en-GB" dirty="0"/>
              <a:t>  redesigned services •	to use the community organising process of building trust and identifying leaders to </a:t>
            </a:r>
          </a:p>
          <a:p>
            <a:r>
              <a:rPr lang="en-GB" dirty="0"/>
              <a:t>  find people interested in joining planning groups •	support people to set up and develop their own groups and projects. </a:t>
            </a:r>
          </a:p>
          <a:p>
            <a:r>
              <a:rPr lang="en-GB" dirty="0"/>
              <a:t>Barbara Harbinson of HOT says:</a:t>
            </a:r>
          </a:p>
          <a:p>
            <a:r>
              <a:rPr lang="en-GB" dirty="0" smtClean="0"/>
              <a:t>“If the project was going to be different, I wanted it to start with listening. We already think we understand the needs. But it’s a new area of service for us. We wanted to start from scratch. We wanted the discipline of listening.” </a:t>
            </a:r>
          </a:p>
          <a:p>
            <a:r>
              <a:rPr lang="en-GB" dirty="0" smtClean="0"/>
              <a:t>The </a:t>
            </a:r>
            <a:r>
              <a:rPr lang="en-GB" dirty="0"/>
              <a:t>project has been more challenging than originally envisaged. It has been hard to find places to listen to older people. GPs did not respond well to the idea of </a:t>
            </a:r>
            <a:r>
              <a:rPr lang="en-GB" dirty="0" err="1"/>
              <a:t>listenings</a:t>
            </a:r>
            <a:r>
              <a:rPr lang="en-GB" dirty="0"/>
              <a:t> taking place in their premises. Nor did sheltered housing complexes. However the community organiser has listened in supermarkets, existing clubs, on the door step, at one GP surgery and one sheltered housing block. </a:t>
            </a:r>
          </a:p>
          <a:p>
            <a:endParaRPr lang="en-GB" dirty="0"/>
          </a:p>
          <a:p>
            <a:r>
              <a:rPr lang="en-GB" dirty="0"/>
              <a:t>One thing the community organiser has learnt is that people don’t want to be labelled as ‘in need’ of services because of their age. What works best is to go through the usual listening process which doesn’t stigmatise. Once trust is built then they can ask about any issues which particularly relate to age or vulnerability. If someone is very interested, the community organiser will arrange to return and meet a group of friends or neighbours and work with them on an idea or action plan. These can then be fed to commissioners or become self-supporting projects. The Trust is now developing a hub at their Hanson Lane Centre where the community organiser can bring together volunteers and leaders they discover and start developing ideas and designing services. </a:t>
            </a:r>
          </a:p>
          <a:p>
            <a:r>
              <a:rPr lang="en-GB" dirty="0"/>
              <a:t>Natalie </a:t>
            </a:r>
            <a:r>
              <a:rPr lang="en-GB" dirty="0" err="1"/>
              <a:t>ratner</a:t>
            </a:r>
            <a:r>
              <a:rPr lang="en-GB" dirty="0"/>
              <a:t>, Community Organiser in Halifax says:</a:t>
            </a:r>
          </a:p>
          <a:p>
            <a:r>
              <a:rPr lang="en-GB" dirty="0"/>
              <a:t>“Community organising is not just consultation. It’s about motivating people to get involved.” </a:t>
            </a:r>
            <a:endParaRPr lang="en-US" dirty="0"/>
          </a:p>
        </p:txBody>
      </p:sp>
      <p:sp>
        <p:nvSpPr>
          <p:cNvPr id="4" name="Slide Number Placeholder 3"/>
          <p:cNvSpPr>
            <a:spLocks noGrp="1"/>
          </p:cNvSpPr>
          <p:nvPr>
            <p:ph type="sldNum" sz="quarter" idx="10"/>
          </p:nvPr>
        </p:nvSpPr>
        <p:spPr/>
        <p:txBody>
          <a:bodyPr/>
          <a:lstStyle/>
          <a:p>
            <a:fld id="{DA782601-AAD6-2F44-9DC4-6CA01BD82D87}" type="slidenum">
              <a:rPr lang="en-US" smtClean="0"/>
              <a:t>9</a:t>
            </a:fld>
            <a:endParaRPr lang="en-US"/>
          </a:p>
        </p:txBody>
      </p:sp>
    </p:spTree>
    <p:extLst>
      <p:ext uri="{BB962C8B-B14F-4D97-AF65-F5344CB8AC3E}">
        <p14:creationId xmlns:p14="http://schemas.microsoft.com/office/powerpoint/2010/main" val="14615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Bill and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were listening in the Castletown area of Portland - we were deliberately listening there because the Olympics were coming in to full effect and LOCOG had just implemented a no go area and cordoned off half of the Castletown area to protect the Olympic Village. Portland was host to the Olympic sailing events.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the permission of the warden we held a group listening on one of the residents coffee mornings. During the listening we heard alarming words used such as 'fear, isolation, danger, trapped, abandoned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We went back a week later and did a further listening with a larger group of residents. </a:t>
            </a:r>
          </a:p>
          <a:p>
            <a:r>
              <a:rPr lang="en-US" sz="1200" kern="1200" dirty="0">
                <a:solidFill>
                  <a:schemeClr val="tx1"/>
                </a:solidFill>
                <a:effectLst/>
                <a:latin typeface="+mn-lt"/>
                <a:ea typeface="+mn-ea"/>
                <a:cs typeface="+mn-cs"/>
              </a:rPr>
              <a:t>It turned out that the </a:t>
            </a:r>
            <a:r>
              <a:rPr lang="en-US" sz="1200" kern="1200" dirty="0" err="1">
                <a:solidFill>
                  <a:schemeClr val="tx1"/>
                </a:solidFill>
                <a:effectLst/>
                <a:latin typeface="+mn-lt"/>
                <a:ea typeface="+mn-ea"/>
                <a:cs typeface="+mn-cs"/>
              </a:rPr>
              <a:t>Foylebank</a:t>
            </a:r>
            <a:r>
              <a:rPr lang="en-US" sz="1200" kern="1200" dirty="0">
                <a:solidFill>
                  <a:schemeClr val="tx1"/>
                </a:solidFill>
                <a:effectLst/>
                <a:latin typeface="+mn-lt"/>
                <a:ea typeface="+mn-ea"/>
                <a:cs typeface="+mn-cs"/>
              </a:rPr>
              <a:t> home was particularly affected by the Olympic Village. The large security wall was directly opposite their entrance and stopped use of the pavement opposite. This pavement was vital for them to use to get to public transport (disabled access was blocked). Many of the residents would be effectively trapped in their building for the 3 months of the Olympic 'shut down'.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residents used to refer to the warden as their jailer and talked about setting up escape committees to get out of the home!</a:t>
            </a:r>
          </a:p>
          <a:p>
            <a:r>
              <a:rPr lang="en-US" sz="1200" kern="1200" dirty="0">
                <a:solidFill>
                  <a:schemeClr val="tx1"/>
                </a:solidFill>
                <a:effectLst/>
                <a:latin typeface="+mn-lt"/>
                <a:ea typeface="+mn-ea"/>
                <a:cs typeface="+mn-cs"/>
              </a:rPr>
              <a:t>Several of the residents took active roles. One wrote to the local </a:t>
            </a:r>
            <a:r>
              <a:rPr lang="en-US" sz="1200" kern="1200" dirty="0" err="1">
                <a:solidFill>
                  <a:schemeClr val="tx1"/>
                </a:solidFill>
                <a:effectLst/>
                <a:latin typeface="+mn-lt"/>
                <a:ea typeface="+mn-ea"/>
                <a:cs typeface="+mn-cs"/>
              </a:rPr>
              <a:t>councillors</a:t>
            </a:r>
            <a:r>
              <a:rPr lang="en-US" sz="1200" kern="1200" dirty="0">
                <a:solidFill>
                  <a:schemeClr val="tx1"/>
                </a:solidFill>
                <a:effectLst/>
                <a:latin typeface="+mn-lt"/>
                <a:ea typeface="+mn-ea"/>
                <a:cs typeface="+mn-cs"/>
              </a:rPr>
              <a:t> and LOCOG, whilst another (who was wheelchair bound), went to every resident asking them to sign a petition and listen to any other concerns around the Olympics.</a:t>
            </a:r>
          </a:p>
          <a:p>
            <a:r>
              <a:rPr lang="en-US" sz="1200" kern="1200" dirty="0">
                <a:solidFill>
                  <a:schemeClr val="tx1"/>
                </a:solidFill>
                <a:effectLst/>
                <a:latin typeface="+mn-lt"/>
                <a:ea typeface="+mn-ea"/>
                <a:cs typeface="+mn-cs"/>
              </a:rPr>
              <a:t>They eventually called a meeting that was attended by Council highways, LOCOG village manager and 2 county </a:t>
            </a:r>
            <a:r>
              <a:rPr lang="en-US" sz="1200" kern="1200" dirty="0" err="1">
                <a:solidFill>
                  <a:schemeClr val="tx1"/>
                </a:solidFill>
                <a:effectLst/>
                <a:latin typeface="+mn-lt"/>
                <a:ea typeface="+mn-ea"/>
                <a:cs typeface="+mn-cs"/>
              </a:rPr>
              <a:t>councillors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result was - LOCOG took the residents for  VIP visit to the Olympic Village, they also provided a daily bus service to the shops. Highways put in drop curbs to allow better movement for the residents. The county councillors set up a monthly surgery at </a:t>
            </a:r>
            <a:r>
              <a:rPr lang="en-US" sz="1200" kern="1200" dirty="0" err="1">
                <a:solidFill>
                  <a:schemeClr val="tx1"/>
                </a:solidFill>
                <a:effectLst/>
                <a:latin typeface="+mn-lt"/>
                <a:ea typeface="+mn-ea"/>
                <a:cs typeface="+mn-cs"/>
              </a:rPr>
              <a:t>Foylebank</a:t>
            </a:r>
            <a:r>
              <a:rPr lang="en-US" sz="1200" kern="1200" dirty="0">
                <a:solidFill>
                  <a:schemeClr val="tx1"/>
                </a:solidFill>
                <a:effectLst/>
                <a:latin typeface="+mn-lt"/>
                <a:ea typeface="+mn-ea"/>
                <a:cs typeface="+mn-cs"/>
              </a:rPr>
              <a:t> to support the </a:t>
            </a:r>
            <a:r>
              <a:rPr lang="en-US" sz="1200" kern="1200" dirty="0" smtClean="0">
                <a:solidFill>
                  <a:schemeClr val="tx1"/>
                </a:solidFill>
                <a:effectLst/>
                <a:latin typeface="+mn-lt"/>
                <a:ea typeface="+mn-ea"/>
                <a:cs typeface="+mn-cs"/>
              </a:rPr>
              <a:t>residents </a:t>
            </a:r>
            <a:r>
              <a:rPr lang="en-US" sz="1200" kern="1200" dirty="0">
                <a:solidFill>
                  <a:schemeClr val="tx1"/>
                </a:solidFill>
                <a:effectLst/>
                <a:latin typeface="+mn-lt"/>
                <a:ea typeface="+mn-ea"/>
                <a:cs typeface="+mn-cs"/>
              </a:rPr>
              <a:t>needs. And best of all - the residents built a better relationship with the warden who supported them with all of their actions.</a:t>
            </a:r>
          </a:p>
          <a:p>
            <a:endParaRPr lang="en-US" dirty="0"/>
          </a:p>
        </p:txBody>
      </p:sp>
      <p:sp>
        <p:nvSpPr>
          <p:cNvPr id="4" name="Slide Number Placeholder 3"/>
          <p:cNvSpPr>
            <a:spLocks noGrp="1"/>
          </p:cNvSpPr>
          <p:nvPr>
            <p:ph type="sldNum" sz="quarter" idx="10"/>
          </p:nvPr>
        </p:nvSpPr>
        <p:spPr/>
        <p:txBody>
          <a:bodyPr/>
          <a:lstStyle/>
          <a:p>
            <a:fld id="{DA782601-AAD6-2F44-9DC4-6CA01BD82D87}" type="slidenum">
              <a:rPr lang="en-US" smtClean="0"/>
              <a:t>10</a:t>
            </a:fld>
            <a:endParaRPr lang="en-US"/>
          </a:p>
        </p:txBody>
      </p:sp>
    </p:spTree>
    <p:extLst>
      <p:ext uri="{BB962C8B-B14F-4D97-AF65-F5344CB8AC3E}">
        <p14:creationId xmlns:p14="http://schemas.microsoft.com/office/powerpoint/2010/main" val="117950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Bill was a homeless guy who slept in the park and I sometimes go and have a chat and listen to his troubles. We often shared ‘my’ sandwiches. As he spoke he seemed to be rather posh and he didn’t have the ‘Black Country’ accent.  I probed all the time until he finally told me his story. He used to work as a Bank Manager in a high street bank the one with the griffin he used to say. But after commuting and rushing about for 40 years and the death of his wife it made him take stock of his life, he thought he had missed out on so much by gaining this top job, with money and status came stress and ill health. He lost his wife and didn’t think he could go on, so he went on a journey to ‘find himself’ </a:t>
            </a:r>
          </a:p>
          <a:p>
            <a:r>
              <a:rPr lang="en-GB" dirty="0"/>
              <a:t>But then his ill health escalated and he had a heart attack and thought his world was falling apart, but he said “I looked around me and I actually had everything” I just didn’t know it at the time. </a:t>
            </a:r>
          </a:p>
          <a:p>
            <a:r>
              <a:rPr lang="en-GB" dirty="0"/>
              <a:t>He ended up after a few lonely days sleeping rough and although he said it was tough on cold nights the network was amazing, people helping each other, sharing food, well he said they shared everything. </a:t>
            </a:r>
          </a:p>
          <a:p>
            <a:r>
              <a:rPr lang="en-GB" dirty="0"/>
              <a:t>Returning to the estate/community and as I listened to a few other people in the area, they were moaning about the state of a house in their row, which was bringing down the prices I put two and two together it was Bill’s! </a:t>
            </a:r>
          </a:p>
          <a:p>
            <a:r>
              <a:rPr lang="en-GB" dirty="0"/>
              <a:t>I spoke to him several times more to find out about his house and what troubles people had were having with the area of his house and the 3 high rise flats, transient people, young families stuck, young families alone. I told him we had a group of people that could really do with his help and understanding and how I had been talking about bulk buying – “potatoes” He said leave it with me. </a:t>
            </a:r>
          </a:p>
          <a:p>
            <a:r>
              <a:rPr lang="en-GB" dirty="0"/>
              <a:t> Several days later I returned to the park and looked for Bill and couldn’t find him, days turned into weeks and I got a bit worried so I asked about and the local greengrocer and she said that Bill had moved back into his house. </a:t>
            </a:r>
          </a:p>
          <a:p>
            <a:r>
              <a:rPr lang="en-GB" dirty="0"/>
              <a:t>I went there and he had moved back in, I spoke to him over many hours and discovered he wanted to help but also wanted help and wouldn’t ask for it. I already had 5 ladies who were interested in bulk buying and Bill was the link. I suggested a house meeting in a local café and they all turned up apart from Bill. I rang him and he said he didn’t think he was the one to help but they could use his garage. I told him to get to café his cuppa tea was getting cold. 5 minutes late Bill arrived, He volunteered to help them. He had the knowledge and the garage and the network to distribute, he then got in touch with a company in Dudley to supply and even borrowed some scales from the local shop and off they went with the potatoes sale. You had to pay upfront and the potatoes were then delivered to your door. </a:t>
            </a:r>
          </a:p>
          <a:p>
            <a:r>
              <a:rPr lang="en-GB" dirty="0"/>
              <a:t>This then progressed into Nappies, school uniform, thrift shop for children clothes all in Bill’s garage.  </a:t>
            </a:r>
          </a:p>
          <a:p>
            <a:r>
              <a:rPr lang="en-GB" dirty="0"/>
              <a:t>But as Bill was looking after these 34 flats at the time, they were giving something back, they started to help Bill ‘mend’ his house, whilst mending his house they mended his heart he told me. </a:t>
            </a:r>
            <a:r>
              <a:rPr lang="en-GB" dirty="0" err="1" smtClean="0"/>
              <a:t>Hel</a:t>
            </a:r>
            <a:r>
              <a:rPr lang="en-GB" dirty="0" smtClean="0"/>
              <a:t> </a:t>
            </a:r>
            <a:r>
              <a:rPr lang="en-GB" dirty="0"/>
              <a:t>felt part of something, he was part of the community, for the first time in his life. Bill is very much a part of his community now, he has 5 youngsters who run errands for him, (he keeps them out of trouble) if people run out of Gas or electricity he send his runners and they collect the cards &amp; cash and top the cards up for them. These are mothers who would otherwise have to wait or get the kids up first. He is very much a ‘kind’ elderly gentleman who everyone needs in their lives.  Bill gets it done, he says “it’s like having an extended family”. </a:t>
            </a:r>
          </a:p>
          <a:p>
            <a:r>
              <a:rPr lang="en-GB" dirty="0"/>
              <a:t>He is now enjoying life, has people in and out all the time, his house looks great and so does he. </a:t>
            </a:r>
          </a:p>
          <a:p>
            <a:endParaRPr lang="en-US" dirty="0"/>
          </a:p>
        </p:txBody>
      </p:sp>
      <p:sp>
        <p:nvSpPr>
          <p:cNvPr id="4" name="Slide Number Placeholder 3"/>
          <p:cNvSpPr>
            <a:spLocks noGrp="1"/>
          </p:cNvSpPr>
          <p:nvPr>
            <p:ph type="sldNum" sz="quarter" idx="10"/>
          </p:nvPr>
        </p:nvSpPr>
        <p:spPr/>
        <p:txBody>
          <a:bodyPr/>
          <a:lstStyle/>
          <a:p>
            <a:fld id="{DA782601-AAD6-2F44-9DC4-6CA01BD82D87}" type="slidenum">
              <a:rPr lang="en-US" smtClean="0"/>
              <a:t>11</a:t>
            </a:fld>
            <a:endParaRPr lang="en-US"/>
          </a:p>
        </p:txBody>
      </p:sp>
    </p:spTree>
    <p:extLst>
      <p:ext uri="{BB962C8B-B14F-4D97-AF65-F5344CB8AC3E}">
        <p14:creationId xmlns:p14="http://schemas.microsoft.com/office/powerpoint/2010/main" val="616009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8173" b="76208"/>
          <a:stretch/>
        </p:blipFill>
        <p:spPr>
          <a:xfrm>
            <a:off x="281705" y="5836631"/>
            <a:ext cx="11664110" cy="908046"/>
          </a:xfrm>
          <a:prstGeom prst="rect">
            <a:avLst/>
          </a:prstGeom>
        </p:spPr>
      </p:pic>
      <p:sp>
        <p:nvSpPr>
          <p:cNvPr id="2" name="Title 1"/>
          <p:cNvSpPr>
            <a:spLocks noGrp="1"/>
          </p:cNvSpPr>
          <p:nvPr>
            <p:ph type="ctrTitle"/>
          </p:nvPr>
        </p:nvSpPr>
        <p:spPr>
          <a:xfrm>
            <a:off x="1524000" y="1695921"/>
            <a:ext cx="9144000" cy="1814042"/>
          </a:xfrm>
        </p:spPr>
        <p:txBody>
          <a:bodyPr anchor="b"/>
          <a:lstStyle>
            <a:lvl1pPr algn="ctr">
              <a:defRPr sz="6000" b="0" i="0" baseline="0">
                <a:latin typeface="Museo 300" charset="0"/>
                <a:ea typeface="Museo 300" charset="0"/>
                <a:cs typeface="Museo 300" charset="0"/>
              </a:defRPr>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Date Placeholder 3"/>
          <p:cNvSpPr>
            <a:spLocks noGrp="1"/>
          </p:cNvSpPr>
          <p:nvPr>
            <p:ph type="dt" sz="half" idx="10"/>
          </p:nvPr>
        </p:nvSpPr>
        <p:spPr/>
        <p:txBody>
          <a:bodyPr/>
          <a:lstStyle/>
          <a:p>
            <a:fld id="{EFA86D70-7933-9046-B1B4-345F1EEA2721}" type="datetimeFigureOut">
              <a:rPr lang="en-US" smtClean="0"/>
              <a:t>9/5/2017</a:t>
            </a:fld>
            <a:endParaRPr lang="en-US" dirty="0"/>
          </a:p>
        </p:txBody>
      </p:sp>
      <p:sp>
        <p:nvSpPr>
          <p:cNvPr id="5" name="Footer Placeholder 4"/>
          <p:cNvSpPr>
            <a:spLocks noGrp="1"/>
          </p:cNvSpPr>
          <p:nvPr>
            <p:ph type="ftr" sz="quarter" idx="11"/>
          </p:nvPr>
        </p:nvSpPr>
        <p:spPr/>
        <p:txBody>
          <a:bodyPr/>
          <a:lstStyle/>
          <a:p>
            <a:r>
              <a:rPr lang="en-US" dirty="0"/>
              <a:t>The Company of Community Organisers</a:t>
            </a:r>
          </a:p>
        </p:txBody>
      </p:sp>
      <p:sp>
        <p:nvSpPr>
          <p:cNvPr id="6" name="Slide Number Placeholder 5"/>
          <p:cNvSpPr>
            <a:spLocks noGrp="1"/>
          </p:cNvSpPr>
          <p:nvPr>
            <p:ph type="sldNum" sz="quarter" idx="12"/>
          </p:nvPr>
        </p:nvSpPr>
        <p:spPr/>
        <p:txBody>
          <a:bodyPr/>
          <a:lstStyle/>
          <a:p>
            <a:fld id="{856EBC4F-BAE5-9446-9D9B-B178D6A2029A}"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705" y="222095"/>
            <a:ext cx="1242295" cy="1392227"/>
          </a:xfrm>
          <a:prstGeom prst="rect">
            <a:avLst/>
          </a:prstGeom>
        </p:spPr>
      </p:pic>
    </p:spTree>
    <p:extLst>
      <p:ext uri="{BB962C8B-B14F-4D97-AF65-F5344CB8AC3E}">
        <p14:creationId xmlns:p14="http://schemas.microsoft.com/office/powerpoint/2010/main" val="171120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FA86D70-7933-9046-B1B4-345F1EEA2721}"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BC4F-BAE5-9446-9D9B-B178D6A2029A}" type="slidenum">
              <a:rPr lang="en-US" smtClean="0"/>
              <a:t>‹#›</a:t>
            </a:fld>
            <a:endParaRPr lang="en-US"/>
          </a:p>
        </p:txBody>
      </p:sp>
    </p:spTree>
    <p:extLst>
      <p:ext uri="{BB962C8B-B14F-4D97-AF65-F5344CB8AC3E}">
        <p14:creationId xmlns:p14="http://schemas.microsoft.com/office/powerpoint/2010/main" val="73353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FA86D70-7933-9046-B1B4-345F1EEA2721}"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BC4F-BAE5-9446-9D9B-B178D6A2029A}" type="slidenum">
              <a:rPr lang="en-US" smtClean="0"/>
              <a:t>‹#›</a:t>
            </a:fld>
            <a:endParaRPr lang="en-US"/>
          </a:p>
        </p:txBody>
      </p:sp>
    </p:spTree>
    <p:extLst>
      <p:ext uri="{BB962C8B-B14F-4D97-AF65-F5344CB8AC3E}">
        <p14:creationId xmlns:p14="http://schemas.microsoft.com/office/powerpoint/2010/main" val="195319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0826" y="365125"/>
            <a:ext cx="9772973" cy="1325563"/>
          </a:xfrm>
        </p:spPr>
        <p:txBody>
          <a:bodyPr/>
          <a:lstStyle/>
          <a:p>
            <a:r>
              <a:rPr lang="en-GB"/>
              <a:t>Click to edit Master title style</a:t>
            </a:r>
            <a:endParaRPr lang="en-US" dirty="0"/>
          </a:p>
        </p:txBody>
      </p:sp>
      <p:sp>
        <p:nvSpPr>
          <p:cNvPr id="3" name="Content Placeholder 2"/>
          <p:cNvSpPr>
            <a:spLocks noGrp="1"/>
          </p:cNvSpPr>
          <p:nvPr>
            <p:ph idx="1"/>
          </p:nvPr>
        </p:nvSpPr>
        <p:spPr>
          <a:xfrm>
            <a:off x="1580826" y="1825625"/>
            <a:ext cx="977297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FA86D70-7933-9046-B1B4-345F1EEA2721}"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BC4F-BAE5-9446-9D9B-B178D6A2029A}" type="slidenum">
              <a:rPr lang="en-US" smtClean="0"/>
              <a:t>‹#›</a:t>
            </a:fld>
            <a:endParaRPr lang="en-US"/>
          </a:p>
        </p:txBody>
      </p:sp>
    </p:spTree>
    <p:extLst>
      <p:ext uri="{BB962C8B-B14F-4D97-AF65-F5344CB8AC3E}">
        <p14:creationId xmlns:p14="http://schemas.microsoft.com/office/powerpoint/2010/main" val="70555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FA86D70-7933-9046-B1B4-345F1EEA2721}"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BC4F-BAE5-9446-9D9B-B178D6A2029A}" type="slidenum">
              <a:rPr lang="en-US" smtClean="0"/>
              <a:t>‹#›</a:t>
            </a:fld>
            <a:endParaRPr lang="en-US"/>
          </a:p>
        </p:txBody>
      </p:sp>
    </p:spTree>
    <p:extLst>
      <p:ext uri="{BB962C8B-B14F-4D97-AF65-F5344CB8AC3E}">
        <p14:creationId xmlns:p14="http://schemas.microsoft.com/office/powerpoint/2010/main" val="197677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FA86D70-7933-9046-B1B4-345F1EEA2721}"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BC4F-BAE5-9446-9D9B-B178D6A2029A}" type="slidenum">
              <a:rPr lang="en-US" smtClean="0"/>
              <a:t>‹#›</a:t>
            </a:fld>
            <a:endParaRPr lang="en-US"/>
          </a:p>
        </p:txBody>
      </p:sp>
    </p:spTree>
    <p:extLst>
      <p:ext uri="{BB962C8B-B14F-4D97-AF65-F5344CB8AC3E}">
        <p14:creationId xmlns:p14="http://schemas.microsoft.com/office/powerpoint/2010/main" val="214725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FA86D70-7933-9046-B1B4-345F1EEA2721}" type="datetimeFigureOut">
              <a:rPr lang="en-US" smtClean="0"/>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BC4F-BAE5-9446-9D9B-B178D6A2029A}" type="slidenum">
              <a:rPr lang="en-US" smtClean="0"/>
              <a:t>‹#›</a:t>
            </a:fld>
            <a:endParaRPr lang="en-US"/>
          </a:p>
        </p:txBody>
      </p:sp>
    </p:spTree>
    <p:extLst>
      <p:ext uri="{BB962C8B-B14F-4D97-AF65-F5344CB8AC3E}">
        <p14:creationId xmlns:p14="http://schemas.microsoft.com/office/powerpoint/2010/main" val="46335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FA86D70-7933-9046-B1B4-345F1EEA2721}" type="datetimeFigureOut">
              <a:rPr lang="en-US" smtClean="0"/>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BC4F-BAE5-9446-9D9B-B178D6A2029A}" type="slidenum">
              <a:rPr lang="en-US" smtClean="0"/>
              <a:t>‹#›</a:t>
            </a:fld>
            <a:endParaRPr lang="en-US"/>
          </a:p>
        </p:txBody>
      </p:sp>
    </p:spTree>
    <p:extLst>
      <p:ext uri="{BB962C8B-B14F-4D97-AF65-F5344CB8AC3E}">
        <p14:creationId xmlns:p14="http://schemas.microsoft.com/office/powerpoint/2010/main" val="87976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86D70-7933-9046-B1B4-345F1EEA2721}" type="datetimeFigureOut">
              <a:rPr lang="en-US" smtClean="0"/>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BC4F-BAE5-9446-9D9B-B178D6A2029A}" type="slidenum">
              <a:rPr lang="en-US" smtClean="0"/>
              <a:t>‹#›</a:t>
            </a:fld>
            <a:endParaRPr lang="en-US"/>
          </a:p>
        </p:txBody>
      </p:sp>
    </p:spTree>
    <p:extLst>
      <p:ext uri="{BB962C8B-B14F-4D97-AF65-F5344CB8AC3E}">
        <p14:creationId xmlns:p14="http://schemas.microsoft.com/office/powerpoint/2010/main" val="78482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FA86D70-7933-9046-B1B4-345F1EEA2721}"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BC4F-BAE5-9446-9D9B-B178D6A2029A}" type="slidenum">
              <a:rPr lang="en-US" smtClean="0"/>
              <a:t>‹#›</a:t>
            </a:fld>
            <a:endParaRPr lang="en-US"/>
          </a:p>
        </p:txBody>
      </p:sp>
    </p:spTree>
    <p:extLst>
      <p:ext uri="{BB962C8B-B14F-4D97-AF65-F5344CB8AC3E}">
        <p14:creationId xmlns:p14="http://schemas.microsoft.com/office/powerpoint/2010/main" val="68477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FA86D70-7933-9046-B1B4-345F1EEA2721}"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BC4F-BAE5-9446-9D9B-B178D6A2029A}" type="slidenum">
              <a:rPr lang="en-US" smtClean="0"/>
              <a:t>‹#›</a:t>
            </a:fld>
            <a:endParaRPr lang="en-US"/>
          </a:p>
        </p:txBody>
      </p:sp>
    </p:spTree>
    <p:extLst>
      <p:ext uri="{BB962C8B-B14F-4D97-AF65-F5344CB8AC3E}">
        <p14:creationId xmlns:p14="http://schemas.microsoft.com/office/powerpoint/2010/main" val="69474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86D70-7933-9046-B1B4-345F1EEA2721}" type="datetimeFigureOut">
              <a:rPr lang="en-US" smtClean="0"/>
              <a:t>9/5/2017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BC4F-BAE5-9446-9D9B-B178D6A2029A}" type="slidenum">
              <a:rPr lang="en-US" smtClean="0"/>
              <a:t>‹#›</a:t>
            </a:fld>
            <a:endParaRPr lang="en-US"/>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18173" b="76208"/>
          <a:stretch/>
        </p:blipFill>
        <p:spPr>
          <a:xfrm>
            <a:off x="281705" y="5836631"/>
            <a:ext cx="11664110" cy="908046"/>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1705" y="222095"/>
            <a:ext cx="1242295" cy="1392227"/>
          </a:xfrm>
          <a:prstGeom prst="rect">
            <a:avLst/>
          </a:prstGeom>
        </p:spPr>
      </p:pic>
      <p:sp>
        <p:nvSpPr>
          <p:cNvPr id="9" name="TextBox 8"/>
          <p:cNvSpPr txBox="1"/>
          <p:nvPr userDrawn="1"/>
        </p:nvSpPr>
        <p:spPr>
          <a:xfrm>
            <a:off x="5065486" y="6138802"/>
            <a:ext cx="6828971" cy="830997"/>
          </a:xfrm>
          <a:prstGeom prst="rect">
            <a:avLst/>
          </a:prstGeom>
          <a:noFill/>
        </p:spPr>
        <p:txBody>
          <a:bodyPr wrap="square" rtlCol="0">
            <a:spAutoFit/>
          </a:bodyPr>
          <a:lstStyle/>
          <a:p>
            <a:pPr algn="r"/>
            <a:r>
              <a:rPr lang="en-US" sz="2000" dirty="0">
                <a:solidFill>
                  <a:schemeClr val="bg1"/>
                </a:solidFill>
              </a:rPr>
              <a:t>inspiring social action in</a:t>
            </a:r>
            <a:r>
              <a:rPr lang="en-US" sz="2000" baseline="0" dirty="0">
                <a:solidFill>
                  <a:schemeClr val="bg1"/>
                </a:solidFill>
              </a:rPr>
              <a:t> </a:t>
            </a:r>
            <a:r>
              <a:rPr lang="en-US" sz="2000" baseline="0" dirty="0" err="1">
                <a:solidFill>
                  <a:schemeClr val="bg1"/>
                </a:solidFill>
              </a:rPr>
              <a:t>neighbourhoods</a:t>
            </a:r>
            <a:r>
              <a:rPr lang="en-US" sz="2000" baseline="0" dirty="0">
                <a:solidFill>
                  <a:schemeClr val="bg1"/>
                </a:solidFill>
              </a:rPr>
              <a:t> all across England</a:t>
            </a:r>
          </a:p>
          <a:p>
            <a:pPr algn="r"/>
            <a:r>
              <a:rPr lang="en-US" sz="1000" baseline="0" dirty="0">
                <a:solidFill>
                  <a:schemeClr val="bg1"/>
                </a:solidFill>
              </a:rPr>
              <a:t>Community Organisers Ltd is a Company Limited by Guarantee in England and Wales. Company No. 08180454</a:t>
            </a:r>
          </a:p>
          <a:p>
            <a:pPr algn="r"/>
            <a:endParaRPr lang="en-US" dirty="0">
              <a:solidFill>
                <a:schemeClr val="bg1"/>
              </a:solidFill>
            </a:endParaRPr>
          </a:p>
        </p:txBody>
      </p:sp>
    </p:spTree>
    <p:extLst>
      <p:ext uri="{BB962C8B-B14F-4D97-AF65-F5344CB8AC3E}">
        <p14:creationId xmlns:p14="http://schemas.microsoft.com/office/powerpoint/2010/main" val="1462976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068" y="1605781"/>
            <a:ext cx="9772974" cy="1319439"/>
          </a:xfrm>
        </p:spPr>
        <p:txBody>
          <a:bodyPr>
            <a:normAutofit fontScale="90000"/>
          </a:bodyPr>
          <a:lstStyle/>
          <a:p>
            <a:r>
              <a:rPr lang="en-GB" sz="5400" dirty="0">
                <a:latin typeface="Calibri" charset="0"/>
                <a:ea typeface="Calibri" charset="0"/>
                <a:cs typeface="Calibri" charset="0"/>
              </a:rPr>
              <a:t>The Company of Community Organisers</a:t>
            </a:r>
            <a:endParaRPr lang="en-US" dirty="0">
              <a:solidFill>
                <a:srgbClr val="000000"/>
              </a:solidFill>
              <a:latin typeface="Calibri" charset="0"/>
              <a:ea typeface="Calibri" charset="0"/>
              <a:cs typeface="Calibri" charset="0"/>
            </a:endParaRPr>
          </a:p>
        </p:txBody>
      </p:sp>
      <p:sp>
        <p:nvSpPr>
          <p:cNvPr id="3" name="Content Placeholder 2"/>
          <p:cNvSpPr>
            <a:spLocks noGrp="1"/>
          </p:cNvSpPr>
          <p:nvPr>
            <p:ph idx="1"/>
          </p:nvPr>
        </p:nvSpPr>
        <p:spPr>
          <a:xfrm>
            <a:off x="1891068" y="3275636"/>
            <a:ext cx="9772974" cy="2134223"/>
          </a:xfrm>
        </p:spPr>
        <p:txBody>
          <a:bodyPr vert="horz" lIns="91440" tIns="45720" rIns="91440" bIns="45720" rtlCol="0" anchor="t">
            <a:normAutofit/>
          </a:bodyPr>
          <a:lstStyle/>
          <a:p>
            <a:pPr marL="0" indent="0">
              <a:buNone/>
            </a:pPr>
            <a:r>
              <a:rPr lang="en-US" sz="2600" dirty="0">
                <a:latin typeface="+mj-lt"/>
              </a:rPr>
              <a:t>Nick Gardham – Chief Executive Officer</a:t>
            </a:r>
          </a:p>
          <a:p>
            <a:pPr marL="0" indent="0">
              <a:buNone/>
            </a:pPr>
            <a:r>
              <a:rPr lang="en-US" sz="2600" dirty="0">
                <a:latin typeface="+mj-lt"/>
              </a:rPr>
              <a:t>t. @</a:t>
            </a:r>
            <a:r>
              <a:rPr lang="en-US" sz="2600" dirty="0" err="1">
                <a:latin typeface="+mj-lt"/>
              </a:rPr>
              <a:t>nickgardham</a:t>
            </a:r>
            <a:r>
              <a:rPr lang="en-US" sz="2600" dirty="0">
                <a:latin typeface="+mj-lt"/>
              </a:rPr>
              <a:t>  </a:t>
            </a:r>
          </a:p>
          <a:p>
            <a:pPr marL="0" indent="0">
              <a:buNone/>
            </a:pPr>
            <a:r>
              <a:rPr lang="en-US" sz="2600" dirty="0">
                <a:latin typeface="+mj-lt"/>
              </a:rPr>
              <a:t>e. </a:t>
            </a:r>
            <a:r>
              <a:rPr lang="en-US" sz="2600" dirty="0" err="1">
                <a:latin typeface="+mj-lt"/>
              </a:rPr>
              <a:t>nick.gardham@corganisers.org.uk</a:t>
            </a:r>
            <a:endParaRPr lang="en-US" sz="2600" dirty="0">
              <a:latin typeface="+mj-lt"/>
            </a:endParaRPr>
          </a:p>
        </p:txBody>
      </p:sp>
    </p:spTree>
    <p:extLst>
      <p:ext uri="{BB962C8B-B14F-4D97-AF65-F5344CB8AC3E}">
        <p14:creationId xmlns:p14="http://schemas.microsoft.com/office/powerpoint/2010/main" val="588031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Building the voice, Portland</a:t>
            </a:r>
            <a:endParaRPr lang="en-US" dirty="0"/>
          </a:p>
        </p:txBody>
      </p:sp>
      <p:pic>
        <p:nvPicPr>
          <p:cNvPr id="4" name="Content Placeholder 3"/>
          <p:cNvPicPr>
            <a:picLocks noGrp="1" noChangeAspect="1"/>
          </p:cNvPicPr>
          <p:nvPr>
            <p:ph idx="1"/>
          </p:nvPr>
        </p:nvPicPr>
        <p:blipFill rotWithShape="1">
          <a:blip r:embed="rId3"/>
          <a:srcRect t="24092"/>
          <a:stretch/>
        </p:blipFill>
        <p:spPr>
          <a:xfrm>
            <a:off x="7390283" y="3114760"/>
            <a:ext cx="4259863" cy="2415089"/>
          </a:xfrm>
        </p:spPr>
      </p:pic>
      <p:sp>
        <p:nvSpPr>
          <p:cNvPr id="3" name="Rectangle 2"/>
          <p:cNvSpPr txBox="1"/>
          <p:nvPr/>
        </p:nvSpPr>
        <p:spPr>
          <a:xfrm>
            <a:off x="1580826" y="1690687"/>
            <a:ext cx="9525364" cy="892552"/>
          </a:xfrm>
          <a:prstGeom prst="rect">
            <a:avLst/>
          </a:prstGeom>
        </p:spPr>
        <p:txBody>
          <a:bodyPr wrap="square">
            <a:spAutoFit/>
          </a:bodyPr>
          <a:lstStyle/>
          <a:p>
            <a:r>
              <a:rPr lang="en-US" sz="2600" i="1"/>
              <a:t>The residents used to refer to the warden as their jailer and talked about setting up escape committees to get out of the home!</a:t>
            </a:r>
            <a:endParaRPr lang="en-US" sz="2600" i="1" dirty="0"/>
          </a:p>
        </p:txBody>
      </p:sp>
      <p:sp>
        <p:nvSpPr>
          <p:cNvPr id="6" name="TextBox 5"/>
          <p:cNvSpPr txBox="1"/>
          <p:nvPr/>
        </p:nvSpPr>
        <p:spPr>
          <a:xfrm>
            <a:off x="1580826" y="3036859"/>
            <a:ext cx="5649968" cy="2492990"/>
          </a:xfrm>
          <a:prstGeom prst="rect">
            <a:avLst/>
          </a:prstGeom>
          <a:noFill/>
        </p:spPr>
        <p:txBody>
          <a:bodyPr wrap="square" rtlCol="0">
            <a:spAutoFit/>
          </a:bodyPr>
          <a:lstStyle/>
          <a:p>
            <a:r>
              <a:rPr lang="en-GB" sz="2600" dirty="0" smtClean="0"/>
              <a:t>Elderly residents, LOCOG Olympic Village Officer and County Councillors worked together to create a new daily bus service to access shops as well as improved the roads so elderly people could </a:t>
            </a:r>
            <a:r>
              <a:rPr lang="en-GB" sz="2600" smtClean="0"/>
              <a:t>walk safely along them</a:t>
            </a:r>
            <a:endParaRPr lang="en-GB" sz="2600"/>
          </a:p>
        </p:txBody>
      </p:sp>
    </p:spTree>
    <p:extLst>
      <p:ext uri="{BB962C8B-B14F-4D97-AF65-F5344CB8AC3E}">
        <p14:creationId xmlns:p14="http://schemas.microsoft.com/office/powerpoint/2010/main" val="1888940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Homelessness, Birmingham</a:t>
            </a:r>
            <a:endParaRPr lang="en-US" dirty="0"/>
          </a:p>
        </p:txBody>
      </p:sp>
      <p:pic>
        <p:nvPicPr>
          <p:cNvPr id="1026" name="Picture 2" descr="A panoramic view of the housing estate where Bill slep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7914" y="3416548"/>
            <a:ext cx="4633765" cy="21823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80825" y="1690688"/>
            <a:ext cx="10100854" cy="3693319"/>
          </a:xfrm>
          <a:prstGeom prst="rect">
            <a:avLst/>
          </a:prstGeom>
          <a:noFill/>
        </p:spPr>
        <p:txBody>
          <a:bodyPr wrap="square" rtlCol="0">
            <a:spAutoFit/>
          </a:bodyPr>
          <a:lstStyle/>
          <a:p>
            <a:r>
              <a:rPr lang="en-GB" sz="2600" dirty="0" smtClean="0"/>
              <a:t>For </a:t>
            </a:r>
            <a:r>
              <a:rPr lang="en-GB" sz="2600" dirty="0"/>
              <a:t>the first time in his </a:t>
            </a:r>
            <a:r>
              <a:rPr lang="en-GB" sz="2600" dirty="0" smtClean="0"/>
              <a:t>life</a:t>
            </a:r>
            <a:r>
              <a:rPr lang="en-GB" sz="2600" dirty="0"/>
              <a:t> Bill is very much a part of his </a:t>
            </a:r>
            <a:r>
              <a:rPr lang="en-GB" sz="2600" dirty="0" smtClean="0"/>
              <a:t>community. He </a:t>
            </a:r>
            <a:r>
              <a:rPr lang="en-GB" sz="2600" dirty="0"/>
              <a:t>has 5 youngsters who run errands for him, (he keeps them out of trouble) </a:t>
            </a:r>
            <a:r>
              <a:rPr lang="en-GB" sz="2600" dirty="0" smtClean="0"/>
              <a:t>and if </a:t>
            </a:r>
            <a:r>
              <a:rPr lang="en-GB" sz="2600" dirty="0"/>
              <a:t>people run out of g</a:t>
            </a:r>
            <a:r>
              <a:rPr lang="en-GB" sz="2600" dirty="0" smtClean="0"/>
              <a:t>as </a:t>
            </a:r>
            <a:r>
              <a:rPr lang="en-GB" sz="2600" dirty="0"/>
              <a:t>or electricity he send his runners and they collect the cards </a:t>
            </a:r>
            <a:r>
              <a:rPr lang="en-GB" sz="2600" dirty="0" smtClean="0"/>
              <a:t>and </a:t>
            </a:r>
            <a:r>
              <a:rPr lang="en-GB" sz="2600" dirty="0"/>
              <a:t>cash and top the cards up for them. </a:t>
            </a:r>
            <a:endParaRPr lang="en-GB" sz="2600" dirty="0" smtClean="0"/>
          </a:p>
          <a:p>
            <a:endParaRPr lang="en-GB" sz="2600" dirty="0" smtClean="0"/>
          </a:p>
          <a:p>
            <a:r>
              <a:rPr lang="en-GB" sz="2600" dirty="0" smtClean="0"/>
              <a:t>From being homeless and alone Bill is </a:t>
            </a:r>
          </a:p>
          <a:p>
            <a:r>
              <a:rPr lang="en-GB" sz="2600" dirty="0" smtClean="0"/>
              <a:t>now part of over 30 families on the </a:t>
            </a:r>
          </a:p>
          <a:p>
            <a:r>
              <a:rPr lang="en-GB" sz="2600" dirty="0" smtClean="0"/>
              <a:t>estate.</a:t>
            </a:r>
            <a:r>
              <a:rPr lang="en-GB" sz="2600" dirty="0"/>
              <a:t>  H</a:t>
            </a:r>
            <a:r>
              <a:rPr lang="en-GB" sz="2600" dirty="0" smtClean="0"/>
              <a:t>e </a:t>
            </a:r>
            <a:r>
              <a:rPr lang="en-GB" sz="2600" dirty="0"/>
              <a:t>says “it’s like having an </a:t>
            </a:r>
            <a:endParaRPr lang="en-GB" sz="2600" dirty="0" smtClean="0"/>
          </a:p>
          <a:p>
            <a:r>
              <a:rPr lang="en-GB" sz="2600" dirty="0" smtClean="0"/>
              <a:t>extended </a:t>
            </a:r>
            <a:r>
              <a:rPr lang="en-GB" sz="2600" dirty="0"/>
              <a:t>family”. </a:t>
            </a:r>
          </a:p>
        </p:txBody>
      </p:sp>
    </p:spTree>
    <p:extLst>
      <p:ext uri="{BB962C8B-B14F-4D97-AF65-F5344CB8AC3E}">
        <p14:creationId xmlns:p14="http://schemas.microsoft.com/office/powerpoint/2010/main" val="558149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5-11-20 at 11.56.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679" y="534326"/>
            <a:ext cx="7943339" cy="5140391"/>
          </a:xfrm>
          <a:prstGeom prst="rect">
            <a:avLst/>
          </a:prstGeom>
        </p:spPr>
      </p:pic>
    </p:spTree>
    <p:extLst>
      <p:ext uri="{BB962C8B-B14F-4D97-AF65-F5344CB8AC3E}">
        <p14:creationId xmlns:p14="http://schemas.microsoft.com/office/powerpoint/2010/main" val="575912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826" y="365126"/>
            <a:ext cx="9772973" cy="904996"/>
          </a:xfrm>
        </p:spPr>
        <p:txBody>
          <a:bodyPr>
            <a:normAutofit fontScale="90000"/>
          </a:bodyPr>
          <a:lstStyle/>
          <a:p>
            <a:r>
              <a:rPr lang="en-US" dirty="0"/>
              <a:t>It</a:t>
            </a:r>
            <a:r>
              <a:rPr lang="fr-FR" dirty="0"/>
              <a:t>’</a:t>
            </a:r>
            <a:r>
              <a:rPr lang="en-US" dirty="0"/>
              <a:t>s the beginning of the journey… </a:t>
            </a:r>
            <a:br>
              <a:rPr lang="en-US" dirty="0"/>
            </a:br>
            <a:endParaRPr lang="en-US" dirty="0"/>
          </a:p>
        </p:txBody>
      </p:sp>
      <p:sp>
        <p:nvSpPr>
          <p:cNvPr id="3" name="Content Placeholder 2"/>
          <p:cNvSpPr>
            <a:spLocks noGrp="1"/>
          </p:cNvSpPr>
          <p:nvPr>
            <p:ph idx="1"/>
          </p:nvPr>
        </p:nvSpPr>
        <p:spPr>
          <a:xfrm>
            <a:off x="589686" y="5432542"/>
            <a:ext cx="9772974" cy="598905"/>
          </a:xfrm>
        </p:spPr>
        <p:txBody>
          <a:bodyPr>
            <a:normAutofit/>
          </a:bodyPr>
          <a:lstStyle/>
          <a:p>
            <a:pPr marL="0" indent="0" algn="r">
              <a:buNone/>
            </a:pPr>
            <a:r>
              <a:rPr lang="en-US" sz="1800" dirty="0" err="1"/>
              <a:t>Ipsos</a:t>
            </a:r>
            <a:r>
              <a:rPr lang="en-US" sz="1800" dirty="0"/>
              <a:t> Mori and NEF Consulting, Evaluation Report - 2014</a:t>
            </a:r>
          </a:p>
        </p:txBody>
      </p:sp>
      <p:sp>
        <p:nvSpPr>
          <p:cNvPr id="4" name="Title 1"/>
          <p:cNvSpPr txBox="1">
            <a:spLocks/>
          </p:cNvSpPr>
          <p:nvPr/>
        </p:nvSpPr>
        <p:spPr>
          <a:xfrm>
            <a:off x="1733226" y="920629"/>
            <a:ext cx="9772973" cy="80778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dirty="0"/>
              <a:t>…but what has been found out so far?</a:t>
            </a:r>
            <a:r>
              <a:rPr lang="en-US" dirty="0"/>
              <a:t/>
            </a:r>
            <a:br>
              <a:rPr lang="en-US" dirty="0"/>
            </a:br>
            <a:endParaRPr lang="en-US" dirty="0"/>
          </a:p>
        </p:txBody>
      </p:sp>
      <p:pic>
        <p:nvPicPr>
          <p:cNvPr id="5" name="Picture 4" descr="Screen shot 2015-11-20 at 12.44.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668" y="1728412"/>
            <a:ext cx="8080992" cy="3711205"/>
          </a:xfrm>
          <a:prstGeom prst="rect">
            <a:avLst/>
          </a:prstGeom>
        </p:spPr>
      </p:pic>
    </p:spTree>
    <p:extLst>
      <p:ext uri="{BB962C8B-B14F-4D97-AF65-F5344CB8AC3E}">
        <p14:creationId xmlns:p14="http://schemas.microsoft.com/office/powerpoint/2010/main" val="10092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Museo 300" charset="0"/>
                <a:cs typeface="Museo 300" charset="0"/>
              </a:rPr>
              <a:t>The Company of Community Organisers</a:t>
            </a:r>
            <a:endParaRPr lang="en-US" dirty="0">
              <a:ea typeface="Museo 300" charset="0"/>
              <a:cs typeface="Museo 300" charset="0"/>
            </a:endParaRPr>
          </a:p>
        </p:txBody>
      </p:sp>
      <p:sp>
        <p:nvSpPr>
          <p:cNvPr id="3" name="Content Placeholder 2"/>
          <p:cNvSpPr>
            <a:spLocks noGrp="1"/>
          </p:cNvSpPr>
          <p:nvPr>
            <p:ph idx="1"/>
          </p:nvPr>
        </p:nvSpPr>
        <p:spPr>
          <a:xfrm>
            <a:off x="1580826" y="1690688"/>
            <a:ext cx="9772974" cy="4486275"/>
          </a:xfrm>
        </p:spPr>
        <p:txBody>
          <a:bodyPr/>
          <a:lstStyle/>
          <a:p>
            <a:pPr marL="0" indent="0">
              <a:buNone/>
            </a:pPr>
            <a:r>
              <a:rPr lang="en-US" dirty="0" smtClean="0">
                <a:latin typeface="+mj-lt"/>
              </a:rPr>
              <a:t>Two key objectives:</a:t>
            </a:r>
          </a:p>
          <a:p>
            <a:pPr marL="0" indent="0">
              <a:buNone/>
            </a:pPr>
            <a:endParaRPr lang="en-US" sz="900" dirty="0" smtClean="0">
              <a:latin typeface="+mj-lt"/>
            </a:endParaRPr>
          </a:p>
          <a:p>
            <a:pPr marL="514350" indent="-514350">
              <a:buFont typeface="+mj-lt"/>
              <a:buAutoNum type="arabicPeriod"/>
            </a:pPr>
            <a:r>
              <a:rPr lang="en-US" dirty="0" smtClean="0">
                <a:latin typeface="+mj-lt"/>
              </a:rPr>
              <a:t>To be the national </a:t>
            </a:r>
            <a:r>
              <a:rPr lang="en-US" dirty="0">
                <a:latin typeface="+mj-lt"/>
              </a:rPr>
              <a:t>membership body for Community </a:t>
            </a:r>
            <a:r>
              <a:rPr lang="en-US" dirty="0" err="1" smtClean="0">
                <a:latin typeface="+mj-lt"/>
              </a:rPr>
              <a:t>Organisers</a:t>
            </a:r>
            <a:r>
              <a:rPr lang="en-US" dirty="0" smtClean="0">
                <a:latin typeface="+mj-lt"/>
              </a:rPr>
              <a:t> and those committed to the values and principles of community </a:t>
            </a:r>
            <a:r>
              <a:rPr lang="en-US" dirty="0" err="1" smtClean="0">
                <a:latin typeface="+mj-lt"/>
              </a:rPr>
              <a:t>organising</a:t>
            </a:r>
            <a:r>
              <a:rPr lang="en-US" dirty="0" smtClean="0">
                <a:latin typeface="+mj-lt"/>
              </a:rPr>
              <a:t> </a:t>
            </a:r>
            <a:endParaRPr lang="en-US" dirty="0">
              <a:latin typeface="+mj-lt"/>
            </a:endParaRPr>
          </a:p>
          <a:p>
            <a:pPr marL="514350" indent="-514350">
              <a:buFont typeface="+mj-lt"/>
              <a:buAutoNum type="arabicPeriod"/>
            </a:pPr>
            <a:r>
              <a:rPr lang="en-US" dirty="0" smtClean="0">
                <a:latin typeface="+mj-lt"/>
              </a:rPr>
              <a:t>To provide </a:t>
            </a:r>
            <a:r>
              <a:rPr lang="en-US" dirty="0">
                <a:latin typeface="+mj-lt"/>
              </a:rPr>
              <a:t>training for individuals, community </a:t>
            </a:r>
            <a:r>
              <a:rPr lang="en-US" dirty="0" err="1">
                <a:latin typeface="+mj-lt"/>
              </a:rPr>
              <a:t>organisations</a:t>
            </a:r>
            <a:r>
              <a:rPr lang="en-US" dirty="0">
                <a:latin typeface="+mj-lt"/>
              </a:rPr>
              <a:t> and public bodies in the </a:t>
            </a:r>
            <a:r>
              <a:rPr lang="en-US" dirty="0" smtClean="0">
                <a:latin typeface="+mj-lt"/>
              </a:rPr>
              <a:t>theory, practice, principles and process  </a:t>
            </a:r>
            <a:r>
              <a:rPr lang="en-US" dirty="0">
                <a:latin typeface="+mj-lt"/>
              </a:rPr>
              <a:t>of community </a:t>
            </a:r>
            <a:r>
              <a:rPr lang="en-US" dirty="0" err="1" smtClean="0">
                <a:latin typeface="+mj-lt"/>
              </a:rPr>
              <a:t>organising</a:t>
            </a:r>
            <a:endParaRPr lang="en-US" dirty="0" smtClean="0">
              <a:latin typeface="+mj-lt"/>
            </a:endParaRPr>
          </a:p>
        </p:txBody>
      </p:sp>
    </p:spTree>
    <p:extLst>
      <p:ext uri="{BB962C8B-B14F-4D97-AF65-F5344CB8AC3E}">
        <p14:creationId xmlns:p14="http://schemas.microsoft.com/office/powerpoint/2010/main" val="242756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593762"/>
            <a:ext cx="10515600" cy="2852737"/>
          </a:xfrm>
        </p:spPr>
        <p:txBody>
          <a:bodyPr>
            <a:normAutofit/>
          </a:bodyPr>
          <a:lstStyle/>
          <a:p>
            <a:r>
              <a:rPr lang="en-GB" sz="5300" dirty="0" smtClean="0"/>
              <a:t>The growth of Community Organising</a:t>
            </a:r>
            <a:endParaRPr lang="en-GB" sz="5300" dirty="0"/>
          </a:p>
        </p:txBody>
      </p:sp>
      <p:sp>
        <p:nvSpPr>
          <p:cNvPr id="3" name="Text Placeholder 2"/>
          <p:cNvSpPr>
            <a:spLocks noGrp="1"/>
          </p:cNvSpPr>
          <p:nvPr>
            <p:ph type="body" idx="1"/>
          </p:nvPr>
        </p:nvSpPr>
        <p:spPr>
          <a:xfrm>
            <a:off x="831850" y="4446499"/>
            <a:ext cx="10515600" cy="1500187"/>
          </a:xfrm>
        </p:spPr>
        <p:txBody>
          <a:bodyPr/>
          <a:lstStyle/>
          <a:p>
            <a:r>
              <a:rPr lang="en-GB" dirty="0" smtClean="0"/>
              <a:t>The Community Organiser Expansion Programme</a:t>
            </a:r>
            <a:endParaRPr lang="en-GB" dirty="0"/>
          </a:p>
        </p:txBody>
      </p:sp>
    </p:spTree>
    <p:extLst>
      <p:ext uri="{BB962C8B-B14F-4D97-AF65-F5344CB8AC3E}">
        <p14:creationId xmlns:p14="http://schemas.microsoft.com/office/powerpoint/2010/main" val="615128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a typeface="Museo 300" charset="0"/>
                <a:cs typeface="Museo 300" charset="0"/>
              </a:rPr>
              <a:t>CO Expansion Programme</a:t>
            </a:r>
            <a:endParaRPr lang="en-US" dirty="0">
              <a:ea typeface="Museo 300" charset="0"/>
              <a:cs typeface="Museo 300" charset="0"/>
            </a:endParaRPr>
          </a:p>
        </p:txBody>
      </p:sp>
      <p:sp>
        <p:nvSpPr>
          <p:cNvPr id="3" name="Content Placeholder 2"/>
          <p:cNvSpPr>
            <a:spLocks noGrp="1"/>
          </p:cNvSpPr>
          <p:nvPr>
            <p:ph idx="1"/>
          </p:nvPr>
        </p:nvSpPr>
        <p:spPr>
          <a:xfrm>
            <a:off x="1580826" y="1690688"/>
            <a:ext cx="9772974" cy="4486275"/>
          </a:xfrm>
        </p:spPr>
        <p:txBody>
          <a:bodyPr>
            <a:normAutofit/>
          </a:bodyPr>
          <a:lstStyle/>
          <a:p>
            <a:pPr marL="0" indent="0">
              <a:buNone/>
            </a:pPr>
            <a:r>
              <a:rPr lang="en-GB" dirty="0">
                <a:latin typeface="+mj-lt"/>
              </a:rPr>
              <a:t>The Programme </a:t>
            </a:r>
            <a:r>
              <a:rPr lang="en-GB" dirty="0" smtClean="0">
                <a:latin typeface="+mj-lt"/>
              </a:rPr>
              <a:t>will:</a:t>
            </a:r>
            <a:endParaRPr lang="en-GB" dirty="0">
              <a:latin typeface="+mj-lt"/>
            </a:endParaRPr>
          </a:p>
          <a:p>
            <a:pPr lvl="0"/>
            <a:r>
              <a:rPr lang="en-GB" sz="2400" b="1" u="sng" dirty="0">
                <a:latin typeface="+mj-lt"/>
              </a:rPr>
              <a:t>Embed community organising </a:t>
            </a:r>
            <a:r>
              <a:rPr lang="en-GB" sz="2400" dirty="0">
                <a:latin typeface="+mj-lt"/>
              </a:rPr>
              <a:t>in 20 areas across England by setting up Social Action Hubs in each area to lead on the training, recruitment and development of Community Organising. </a:t>
            </a:r>
          </a:p>
          <a:p>
            <a:pPr lvl="0"/>
            <a:r>
              <a:rPr lang="en-GB" sz="2400" b="1" u="sng" dirty="0">
                <a:latin typeface="+mj-lt"/>
              </a:rPr>
              <a:t>Set up the National Academy for Community Organising</a:t>
            </a:r>
            <a:r>
              <a:rPr lang="en-GB" sz="2400" u="sng" dirty="0">
                <a:latin typeface="+mj-lt"/>
              </a:rPr>
              <a:t> </a:t>
            </a:r>
            <a:r>
              <a:rPr lang="en-GB" sz="2400" dirty="0">
                <a:latin typeface="+mj-lt"/>
              </a:rPr>
              <a:t>to be the home of the “Foundations of Community Organising” qualification</a:t>
            </a:r>
            <a:r>
              <a:rPr lang="en-GB" sz="2400" dirty="0" smtClean="0">
                <a:latin typeface="+mj-lt"/>
              </a:rPr>
              <a:t>.</a:t>
            </a:r>
          </a:p>
          <a:p>
            <a:pPr lvl="0"/>
            <a:r>
              <a:rPr lang="en-GB" sz="2400" b="1" u="sng" dirty="0" smtClean="0">
                <a:latin typeface="+mj-lt"/>
              </a:rPr>
              <a:t>Build </a:t>
            </a:r>
            <a:r>
              <a:rPr lang="en-GB" sz="2400" b="1" u="sng" dirty="0">
                <a:latin typeface="+mj-lt"/>
              </a:rPr>
              <a:t>new partnerships and alliances </a:t>
            </a:r>
            <a:r>
              <a:rPr lang="en-GB" sz="2400" dirty="0">
                <a:latin typeface="+mj-lt"/>
              </a:rPr>
              <a:t>to expand the community organising network. </a:t>
            </a:r>
            <a:r>
              <a:rPr lang="en-GB" sz="2400" dirty="0" smtClean="0">
                <a:latin typeface="+mj-lt"/>
              </a:rPr>
              <a:t>Engage </a:t>
            </a:r>
            <a:r>
              <a:rPr lang="en-GB" sz="2400" dirty="0">
                <a:latin typeface="+mj-lt"/>
              </a:rPr>
              <a:t>a network of Member Support Organisers to strengthen the network of Community Organisers.</a:t>
            </a:r>
            <a:endParaRPr lang="en-US" sz="2400" dirty="0" smtClean="0">
              <a:latin typeface="+mj-lt"/>
            </a:endParaRPr>
          </a:p>
        </p:txBody>
      </p:sp>
    </p:spTree>
    <p:extLst>
      <p:ext uri="{BB962C8B-B14F-4D97-AF65-F5344CB8AC3E}">
        <p14:creationId xmlns:p14="http://schemas.microsoft.com/office/powerpoint/2010/main" val="249222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a typeface="Museo 300" charset="0"/>
                <a:cs typeface="Museo 300" charset="0"/>
              </a:rPr>
              <a:t>CO Expansion Programme</a:t>
            </a:r>
            <a:endParaRPr lang="en-US" dirty="0">
              <a:ea typeface="Museo 300" charset="0"/>
              <a:cs typeface="Museo 300" charset="0"/>
            </a:endParaRPr>
          </a:p>
        </p:txBody>
      </p:sp>
      <p:sp>
        <p:nvSpPr>
          <p:cNvPr id="3" name="Content Placeholder 2"/>
          <p:cNvSpPr>
            <a:spLocks noGrp="1"/>
          </p:cNvSpPr>
          <p:nvPr>
            <p:ph idx="1"/>
          </p:nvPr>
        </p:nvSpPr>
        <p:spPr>
          <a:xfrm>
            <a:off x="1580825" y="1470777"/>
            <a:ext cx="9772974" cy="4486275"/>
          </a:xfrm>
        </p:spPr>
        <p:txBody>
          <a:bodyPr>
            <a:normAutofit fontScale="92500" lnSpcReduction="20000"/>
          </a:bodyPr>
          <a:lstStyle/>
          <a:p>
            <a:pPr marL="0" indent="0">
              <a:buNone/>
            </a:pPr>
            <a:r>
              <a:rPr lang="en-GB" sz="2400" b="1" u="sng" dirty="0" smtClean="0">
                <a:latin typeface="+mj-lt"/>
              </a:rPr>
              <a:t>North East</a:t>
            </a:r>
          </a:p>
          <a:p>
            <a:pPr marL="0" indent="0">
              <a:buNone/>
            </a:pPr>
            <a:r>
              <a:rPr lang="en-GB" sz="2400" dirty="0" smtClean="0">
                <a:latin typeface="+mj-lt"/>
              </a:rPr>
              <a:t>Hartlepool, Newcastle, North Tyneside</a:t>
            </a:r>
            <a:endParaRPr lang="en-GB" sz="2400" dirty="0">
              <a:latin typeface="+mj-lt"/>
            </a:endParaRPr>
          </a:p>
          <a:p>
            <a:pPr marL="0" indent="0">
              <a:buNone/>
            </a:pPr>
            <a:r>
              <a:rPr lang="en-GB" sz="2400" b="1" u="sng" dirty="0" smtClean="0">
                <a:latin typeface="+mj-lt"/>
              </a:rPr>
              <a:t>North West</a:t>
            </a:r>
          </a:p>
          <a:p>
            <a:pPr marL="0" indent="0">
              <a:buNone/>
            </a:pPr>
            <a:r>
              <a:rPr lang="en-GB" sz="2400" dirty="0" smtClean="0">
                <a:latin typeface="+mj-lt"/>
              </a:rPr>
              <a:t>Stockport, Birkenhead, </a:t>
            </a:r>
            <a:r>
              <a:rPr lang="en-GB" sz="2400" dirty="0" err="1" smtClean="0">
                <a:latin typeface="+mj-lt"/>
              </a:rPr>
              <a:t>Leasowe</a:t>
            </a:r>
            <a:endParaRPr lang="en-GB" sz="2400" dirty="0" smtClean="0">
              <a:latin typeface="+mj-lt"/>
            </a:endParaRPr>
          </a:p>
          <a:p>
            <a:pPr marL="0" indent="0">
              <a:buNone/>
            </a:pPr>
            <a:r>
              <a:rPr lang="en-GB" sz="2400" b="1" u="sng" dirty="0" smtClean="0">
                <a:latin typeface="+mj-lt"/>
              </a:rPr>
              <a:t>Yorkshire and Humber</a:t>
            </a:r>
          </a:p>
          <a:p>
            <a:pPr marL="0" indent="0">
              <a:buNone/>
            </a:pPr>
            <a:r>
              <a:rPr lang="en-GB" sz="2400" dirty="0" smtClean="0">
                <a:latin typeface="+mj-lt"/>
              </a:rPr>
              <a:t>Rotherham, Sheffield</a:t>
            </a:r>
          </a:p>
          <a:p>
            <a:pPr marL="0" indent="0">
              <a:buNone/>
            </a:pPr>
            <a:r>
              <a:rPr lang="en-GB" sz="2400" b="1" u="sng" dirty="0" smtClean="0">
                <a:latin typeface="+mj-lt"/>
              </a:rPr>
              <a:t>Midlands</a:t>
            </a:r>
          </a:p>
          <a:p>
            <a:pPr marL="0" indent="0">
              <a:buNone/>
            </a:pPr>
            <a:r>
              <a:rPr lang="en-GB" sz="2400" dirty="0" smtClean="0">
                <a:latin typeface="+mj-lt"/>
              </a:rPr>
              <a:t>Nottingham, Stafford, Luton</a:t>
            </a:r>
          </a:p>
          <a:p>
            <a:pPr marL="0" indent="0">
              <a:buNone/>
            </a:pPr>
            <a:r>
              <a:rPr lang="en-GB" sz="2400" b="1" u="sng" dirty="0" smtClean="0">
                <a:latin typeface="+mj-lt"/>
              </a:rPr>
              <a:t>South West</a:t>
            </a:r>
          </a:p>
          <a:p>
            <a:pPr marL="0" indent="0">
              <a:buNone/>
            </a:pPr>
            <a:r>
              <a:rPr lang="en-GB" sz="2400" dirty="0" smtClean="0">
                <a:latin typeface="+mj-lt"/>
              </a:rPr>
              <a:t>Gloucester, Bristol, Swindon</a:t>
            </a:r>
          </a:p>
          <a:p>
            <a:pPr marL="0" indent="0">
              <a:buNone/>
            </a:pPr>
            <a:r>
              <a:rPr lang="en-GB" sz="2400" b="1" u="sng" dirty="0" smtClean="0">
                <a:latin typeface="+mj-lt"/>
              </a:rPr>
              <a:t>London</a:t>
            </a:r>
          </a:p>
          <a:p>
            <a:pPr marL="0" indent="0">
              <a:buNone/>
            </a:pPr>
            <a:r>
              <a:rPr lang="en-GB" sz="2400" dirty="0" smtClean="0">
                <a:latin typeface="+mj-lt"/>
              </a:rPr>
              <a:t>Haringey, Lambeth, Southwark, Hackney</a:t>
            </a:r>
            <a:endParaRPr lang="en-GB" sz="2400" dirty="0">
              <a:latin typeface="+mj-lt"/>
            </a:endParaRPr>
          </a:p>
          <a:p>
            <a:pPr marL="0" indent="0">
              <a:buNone/>
            </a:pPr>
            <a:endParaRPr lang="en-GB" sz="2400" dirty="0" smtClean="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086" y="1470777"/>
            <a:ext cx="3439885" cy="4205537"/>
          </a:xfrm>
          <a:prstGeom prst="rect">
            <a:avLst/>
          </a:prstGeom>
        </p:spPr>
      </p:pic>
      <p:pic>
        <p:nvPicPr>
          <p:cNvPr id="1025" name="Picture 1" descr="//mt.googleapis.com/vt/icon/name=icons/onion/SHARED-mymaps-pin-container_4x.png,icons/onion/1899-blank-shape_pin_4x.png&amp;highlight=0288D1&amp;scal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64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121909"/>
            <a:ext cx="10515600" cy="2852737"/>
          </a:xfrm>
        </p:spPr>
        <p:txBody>
          <a:bodyPr/>
          <a:lstStyle/>
          <a:p>
            <a:r>
              <a:rPr lang="en-GB" dirty="0" smtClean="0"/>
              <a:t>Community Organising on Prescription</a:t>
            </a:r>
            <a:endParaRPr lang="en-GB" dirty="0"/>
          </a:p>
        </p:txBody>
      </p:sp>
      <p:sp>
        <p:nvSpPr>
          <p:cNvPr id="3" name="Text Placeholder 2"/>
          <p:cNvSpPr>
            <a:spLocks noGrp="1"/>
          </p:cNvSpPr>
          <p:nvPr>
            <p:ph type="body" idx="1"/>
          </p:nvPr>
        </p:nvSpPr>
        <p:spPr>
          <a:xfrm>
            <a:off x="831850" y="3974646"/>
            <a:ext cx="10515600" cy="1500187"/>
          </a:xfrm>
        </p:spPr>
        <p:txBody>
          <a:bodyPr>
            <a:noAutofit/>
          </a:bodyPr>
          <a:lstStyle/>
          <a:p>
            <a:r>
              <a:rPr lang="en-GB" sz="3200" dirty="0" smtClean="0"/>
              <a:t>Ryan McMurdo - Training Officer</a:t>
            </a:r>
          </a:p>
          <a:p>
            <a:r>
              <a:rPr lang="en-GB" sz="3200" dirty="0" smtClean="0"/>
              <a:t>Starting Point Community Learning Partnership </a:t>
            </a:r>
            <a:endParaRPr lang="en-GB" sz="3200" dirty="0"/>
          </a:p>
        </p:txBody>
      </p:sp>
    </p:spTree>
    <p:extLst>
      <p:ext uri="{BB962C8B-B14F-4D97-AF65-F5344CB8AC3E}">
        <p14:creationId xmlns:p14="http://schemas.microsoft.com/office/powerpoint/2010/main" val="47028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7F9D6-BA0E-49AD-952E-DA8402D44E64}"/>
              </a:ext>
            </a:extLst>
          </p:cNvPr>
          <p:cNvSpPr>
            <a:spLocks noGrp="1"/>
          </p:cNvSpPr>
          <p:nvPr>
            <p:ph type="title"/>
          </p:nvPr>
        </p:nvSpPr>
        <p:spPr/>
        <p:txBody>
          <a:bodyPr/>
          <a:lstStyle/>
          <a:p>
            <a:r>
              <a:rPr lang="en-GB" dirty="0"/>
              <a:t>Ingredients</a:t>
            </a:r>
          </a:p>
        </p:txBody>
      </p:sp>
      <p:sp>
        <p:nvSpPr>
          <p:cNvPr id="3" name="Content Placeholder 2">
            <a:extLst>
              <a:ext uri="{FF2B5EF4-FFF2-40B4-BE49-F238E27FC236}">
                <a16:creationId xmlns="" xmlns:a16="http://schemas.microsoft.com/office/drawing/2014/main" id="{C01AAA12-C945-46F8-B8FE-615B5990C102}"/>
              </a:ext>
            </a:extLst>
          </p:cNvPr>
          <p:cNvSpPr>
            <a:spLocks noGrp="1"/>
          </p:cNvSpPr>
          <p:nvPr>
            <p:ph idx="1"/>
          </p:nvPr>
        </p:nvSpPr>
        <p:spPr/>
        <p:txBody>
          <a:bodyPr/>
          <a:lstStyle/>
          <a:p>
            <a:r>
              <a:rPr lang="en-GB" dirty="0">
                <a:latin typeface="+mj-lt"/>
              </a:rPr>
              <a:t>Patients that want to be part of the health provision.</a:t>
            </a:r>
          </a:p>
          <a:p>
            <a:r>
              <a:rPr lang="en-GB" dirty="0">
                <a:latin typeface="+mj-lt"/>
              </a:rPr>
              <a:t>Members of the community that want to see things happening.</a:t>
            </a:r>
          </a:p>
          <a:p>
            <a:r>
              <a:rPr lang="en-GB" dirty="0">
                <a:latin typeface="+mj-lt"/>
              </a:rPr>
              <a:t>A community space.</a:t>
            </a:r>
          </a:p>
          <a:p>
            <a:r>
              <a:rPr lang="en-GB" dirty="0">
                <a:latin typeface="+mj-lt"/>
              </a:rPr>
              <a:t>A practice manager that wants to improve the wellbeing of her community.</a:t>
            </a:r>
          </a:p>
          <a:p>
            <a:r>
              <a:rPr lang="en-GB" dirty="0">
                <a:latin typeface="+mj-lt"/>
              </a:rPr>
              <a:t>A community organiser</a:t>
            </a:r>
          </a:p>
          <a:p>
            <a:r>
              <a:rPr lang="en-GB" dirty="0">
                <a:latin typeface="+mj-lt"/>
              </a:rPr>
              <a:t>The belief that kindness and togetherness can offer ‘more than medicine’.</a:t>
            </a:r>
          </a:p>
          <a:p>
            <a:endParaRPr lang="en-GB" dirty="0"/>
          </a:p>
        </p:txBody>
      </p:sp>
    </p:spTree>
    <p:extLst>
      <p:ext uri="{BB962C8B-B14F-4D97-AF65-F5344CB8AC3E}">
        <p14:creationId xmlns:p14="http://schemas.microsoft.com/office/powerpoint/2010/main" val="202560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and context</a:t>
            </a:r>
            <a:endParaRPr lang="en-GB" dirty="0"/>
          </a:p>
        </p:txBody>
      </p:sp>
      <p:sp>
        <p:nvSpPr>
          <p:cNvPr id="3" name="Text Placeholder 2"/>
          <p:cNvSpPr>
            <a:spLocks noGrp="1"/>
          </p:cNvSpPr>
          <p:nvPr>
            <p:ph type="body" idx="1"/>
          </p:nvPr>
        </p:nvSpPr>
        <p:spPr/>
        <p:txBody>
          <a:bodyPr/>
          <a:lstStyle/>
          <a:p>
            <a:r>
              <a:rPr lang="en-GB" dirty="0"/>
              <a:t>The Community Organiser Programme and creation of The Company of Community Organisers</a:t>
            </a:r>
          </a:p>
        </p:txBody>
      </p:sp>
    </p:spTree>
    <p:extLst>
      <p:ext uri="{BB962C8B-B14F-4D97-AF65-F5344CB8AC3E}">
        <p14:creationId xmlns:p14="http://schemas.microsoft.com/office/powerpoint/2010/main" val="821234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BC2ED0-1D15-4D6F-8BE4-F740DB825452}"/>
              </a:ext>
            </a:extLst>
          </p:cNvPr>
          <p:cNvSpPr>
            <a:spLocks noGrp="1"/>
          </p:cNvSpPr>
          <p:nvPr>
            <p:ph type="title"/>
          </p:nvPr>
        </p:nvSpPr>
        <p:spPr/>
        <p:txBody>
          <a:bodyPr/>
          <a:lstStyle/>
          <a:p>
            <a:r>
              <a:rPr lang="en-GB" dirty="0"/>
              <a:t>Method</a:t>
            </a:r>
          </a:p>
        </p:txBody>
      </p:sp>
      <p:sp>
        <p:nvSpPr>
          <p:cNvPr id="3" name="Content Placeholder 2">
            <a:extLst>
              <a:ext uri="{FF2B5EF4-FFF2-40B4-BE49-F238E27FC236}">
                <a16:creationId xmlns="" xmlns:a16="http://schemas.microsoft.com/office/drawing/2014/main" id="{E0DF4596-7020-443D-846B-A84F6FCEB38F}"/>
              </a:ext>
            </a:extLst>
          </p:cNvPr>
          <p:cNvSpPr>
            <a:spLocks noGrp="1"/>
          </p:cNvSpPr>
          <p:nvPr>
            <p:ph idx="1"/>
          </p:nvPr>
        </p:nvSpPr>
        <p:spPr>
          <a:xfrm>
            <a:off x="1580825" y="1690688"/>
            <a:ext cx="9772974" cy="4351338"/>
          </a:xfrm>
        </p:spPr>
        <p:txBody>
          <a:bodyPr>
            <a:normAutofit lnSpcReduction="10000"/>
          </a:bodyPr>
          <a:lstStyle/>
          <a:p>
            <a:r>
              <a:rPr lang="en-GB" dirty="0">
                <a:latin typeface="+mj-lt"/>
              </a:rPr>
              <a:t>Offer </a:t>
            </a:r>
            <a:r>
              <a:rPr lang="en-GB" dirty="0" smtClean="0">
                <a:latin typeface="+mj-lt"/>
              </a:rPr>
              <a:t>informal training in ‘An  Introduction </a:t>
            </a:r>
            <a:r>
              <a:rPr lang="en-GB" dirty="0">
                <a:latin typeface="+mj-lt"/>
              </a:rPr>
              <a:t>to Community Organising’.</a:t>
            </a:r>
          </a:p>
          <a:p>
            <a:r>
              <a:rPr lang="en-GB" dirty="0">
                <a:latin typeface="+mj-lt"/>
              </a:rPr>
              <a:t>Invite patients and community members to attend training.</a:t>
            </a:r>
          </a:p>
          <a:p>
            <a:r>
              <a:rPr lang="en-GB" dirty="0">
                <a:latin typeface="+mj-lt"/>
              </a:rPr>
              <a:t>Show them that listening and accepting people’s emotions leads to action and change. The word emotion contains the word motion after all!</a:t>
            </a:r>
          </a:p>
          <a:p>
            <a:r>
              <a:rPr lang="en-GB" dirty="0">
                <a:latin typeface="+mj-lt"/>
              </a:rPr>
              <a:t>Give them a space to listen. Their local coffee shop, the waiting room of the health centre or even the queue in the Fish &amp; Chip Shop. You have to go to the people. They won’t come to you!</a:t>
            </a:r>
          </a:p>
          <a:p>
            <a:r>
              <a:rPr lang="en-GB" dirty="0">
                <a:latin typeface="+mj-lt"/>
              </a:rPr>
              <a:t>Allow people the chance to shape their community. </a:t>
            </a:r>
          </a:p>
          <a:p>
            <a:endParaRPr lang="en-GB" dirty="0"/>
          </a:p>
        </p:txBody>
      </p:sp>
    </p:spTree>
    <p:extLst>
      <p:ext uri="{BB962C8B-B14F-4D97-AF65-F5344CB8AC3E}">
        <p14:creationId xmlns:p14="http://schemas.microsoft.com/office/powerpoint/2010/main" val="265684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4FE056-1991-4AB7-9902-6AB0E29A9BBA}"/>
              </a:ext>
            </a:extLst>
          </p:cNvPr>
          <p:cNvSpPr>
            <a:spLocks noGrp="1"/>
          </p:cNvSpPr>
          <p:nvPr>
            <p:ph type="title"/>
          </p:nvPr>
        </p:nvSpPr>
        <p:spPr/>
        <p:txBody>
          <a:bodyPr/>
          <a:lstStyle/>
          <a:p>
            <a:r>
              <a:rPr lang="en-GB" dirty="0"/>
              <a:t>Results</a:t>
            </a:r>
          </a:p>
        </p:txBody>
      </p:sp>
      <p:sp>
        <p:nvSpPr>
          <p:cNvPr id="3" name="Content Placeholder 2">
            <a:extLst>
              <a:ext uri="{FF2B5EF4-FFF2-40B4-BE49-F238E27FC236}">
                <a16:creationId xmlns="" xmlns:a16="http://schemas.microsoft.com/office/drawing/2014/main" id="{CDC8B75F-49B3-4FA3-983B-5B1BE6088549}"/>
              </a:ext>
            </a:extLst>
          </p:cNvPr>
          <p:cNvSpPr>
            <a:spLocks noGrp="1"/>
          </p:cNvSpPr>
          <p:nvPr>
            <p:ph idx="1"/>
          </p:nvPr>
        </p:nvSpPr>
        <p:spPr>
          <a:xfrm>
            <a:off x="1580826" y="1531710"/>
            <a:ext cx="9772974" cy="4351338"/>
          </a:xfrm>
        </p:spPr>
        <p:txBody>
          <a:bodyPr>
            <a:normAutofit lnSpcReduction="10000"/>
          </a:bodyPr>
          <a:lstStyle/>
          <a:p>
            <a:r>
              <a:rPr lang="en-GB" dirty="0">
                <a:latin typeface="+mj-lt"/>
              </a:rPr>
              <a:t>Volunteer Patient Champions who have learnt the key basics of community organising.</a:t>
            </a:r>
          </a:p>
          <a:p>
            <a:r>
              <a:rPr lang="en-GB" dirty="0">
                <a:latin typeface="+mj-lt"/>
              </a:rPr>
              <a:t>Support and contact for the most vulnerable and isolated in the community, in a place where they feel safe.</a:t>
            </a:r>
          </a:p>
          <a:p>
            <a:r>
              <a:rPr lang="en-GB" dirty="0">
                <a:latin typeface="+mj-lt"/>
              </a:rPr>
              <a:t>Activities from veg on prescription, a peer ran ‘plot-to-plate’ scheme with no expert, dietician or public health person in sight to a weekly walking class and singing with John and Harry; which see’s ‘You’ll Never Walk Alone’ sang in a coffee shop owned by a Rangers and Manchester United fan. What’s next, Blue Moon?</a:t>
            </a:r>
          </a:p>
          <a:p>
            <a:r>
              <a:rPr lang="en-GB" dirty="0">
                <a:latin typeface="+mj-lt"/>
              </a:rPr>
              <a:t>A 20% reduction in GP appointments as people feel the ‘More than Medicine’ approach is working!</a:t>
            </a:r>
          </a:p>
          <a:p>
            <a:endParaRPr lang="en-GB" dirty="0"/>
          </a:p>
          <a:p>
            <a:endParaRPr lang="en-GB" dirty="0"/>
          </a:p>
        </p:txBody>
      </p:sp>
    </p:spTree>
    <p:extLst>
      <p:ext uri="{BB962C8B-B14F-4D97-AF65-F5344CB8AC3E}">
        <p14:creationId xmlns:p14="http://schemas.microsoft.com/office/powerpoint/2010/main" val="743796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4FE056-1991-4AB7-9902-6AB0E29A9BBA}"/>
              </a:ext>
            </a:extLst>
          </p:cNvPr>
          <p:cNvSpPr>
            <a:spLocks noGrp="1"/>
          </p:cNvSpPr>
          <p:nvPr>
            <p:ph type="title"/>
          </p:nvPr>
        </p:nvSpPr>
        <p:spPr/>
        <p:txBody>
          <a:bodyPr/>
          <a:lstStyle/>
          <a:p>
            <a:r>
              <a:rPr lang="en-GB" dirty="0"/>
              <a:t>Why Community Organising &amp; Why Prescribe it?</a:t>
            </a:r>
          </a:p>
        </p:txBody>
      </p:sp>
      <p:sp>
        <p:nvSpPr>
          <p:cNvPr id="3" name="Content Placeholder 2">
            <a:extLst>
              <a:ext uri="{FF2B5EF4-FFF2-40B4-BE49-F238E27FC236}">
                <a16:creationId xmlns="" xmlns:a16="http://schemas.microsoft.com/office/drawing/2014/main" id="{CDC8B75F-49B3-4FA3-983B-5B1BE6088549}"/>
              </a:ext>
            </a:extLst>
          </p:cNvPr>
          <p:cNvSpPr>
            <a:spLocks noGrp="1"/>
          </p:cNvSpPr>
          <p:nvPr>
            <p:ph idx="1"/>
          </p:nvPr>
        </p:nvSpPr>
        <p:spPr>
          <a:xfrm>
            <a:off x="1580826" y="1690688"/>
            <a:ext cx="9772974" cy="4486275"/>
          </a:xfrm>
        </p:spPr>
        <p:txBody>
          <a:bodyPr>
            <a:normAutofit/>
          </a:bodyPr>
          <a:lstStyle/>
          <a:p>
            <a:r>
              <a:rPr lang="en-GB" dirty="0">
                <a:latin typeface="+mj-lt"/>
              </a:rPr>
              <a:t>Both Alvanley Family practice and Starting Point want to listen, engage and empower as many people in their community as they can. Community organising offers a pathway to doing just that.</a:t>
            </a:r>
          </a:p>
          <a:p>
            <a:r>
              <a:rPr lang="en-GB" dirty="0">
                <a:latin typeface="+mj-lt"/>
              </a:rPr>
              <a:t>Why prescribe it? Illness is often prescribed medication. But what do you offer somebody who wants to get more involved in their community and feels they don’t have a space. </a:t>
            </a:r>
            <a:endParaRPr lang="en-GB" dirty="0" smtClean="0">
              <a:latin typeface="+mj-lt"/>
            </a:endParaRPr>
          </a:p>
          <a:p>
            <a:r>
              <a:rPr lang="en-GB" dirty="0">
                <a:latin typeface="+mj-lt"/>
              </a:rPr>
              <a:t>G</a:t>
            </a:r>
            <a:r>
              <a:rPr lang="en-GB" dirty="0" smtClean="0">
                <a:latin typeface="+mj-lt"/>
              </a:rPr>
              <a:t>rowing </a:t>
            </a:r>
            <a:r>
              <a:rPr lang="en-GB" dirty="0">
                <a:latin typeface="+mj-lt"/>
              </a:rPr>
              <a:t>evidence that a ‘More than Medicine’ approach can heap benefits not just on the attendee’s of sessions like the Knit &amp; Natter sessions but on the volunteer champions and the wider community as a whole. </a:t>
            </a:r>
            <a:endParaRPr lang="en-GB" dirty="0"/>
          </a:p>
        </p:txBody>
      </p:sp>
    </p:spTree>
    <p:extLst>
      <p:ext uri="{BB962C8B-B14F-4D97-AF65-F5344CB8AC3E}">
        <p14:creationId xmlns:p14="http://schemas.microsoft.com/office/powerpoint/2010/main" val="49383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0" y="157842"/>
            <a:ext cx="5553075" cy="5553075"/>
          </a:xfrm>
          <a:prstGeom prst="rect">
            <a:avLst/>
          </a:prstGeom>
        </p:spPr>
      </p:pic>
    </p:spTree>
    <p:extLst>
      <p:ext uri="{BB962C8B-B14F-4D97-AF65-F5344CB8AC3E}">
        <p14:creationId xmlns:p14="http://schemas.microsoft.com/office/powerpoint/2010/main" val="32253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useo 300" charset="0"/>
                <a:cs typeface="Museo 300" charset="0"/>
              </a:rPr>
              <a:t>The context: 2010 onwards</a:t>
            </a:r>
          </a:p>
        </p:txBody>
      </p:sp>
      <p:pic>
        <p:nvPicPr>
          <p:cNvPr id="4" name="Content Placeholder 3"/>
          <p:cNvPicPr>
            <a:picLocks noGrp="1" noChangeAspect="1"/>
          </p:cNvPicPr>
          <p:nvPr>
            <p:ph idx="1"/>
          </p:nvPr>
        </p:nvPicPr>
        <p:blipFill>
          <a:blip r:embed="rId2"/>
          <a:stretch>
            <a:fillRect/>
          </a:stretch>
        </p:blipFill>
        <p:spPr>
          <a:xfrm>
            <a:off x="1756585" y="1690688"/>
            <a:ext cx="5584598" cy="3350759"/>
          </a:xfrm>
        </p:spPr>
      </p:pic>
      <p:sp>
        <p:nvSpPr>
          <p:cNvPr id="5" name="TextBox 4"/>
          <p:cNvSpPr txBox="1"/>
          <p:nvPr/>
        </p:nvSpPr>
        <p:spPr>
          <a:xfrm>
            <a:off x="7849216" y="1690688"/>
            <a:ext cx="3646713" cy="3323987"/>
          </a:xfrm>
          <a:prstGeom prst="rect">
            <a:avLst/>
          </a:prstGeom>
          <a:noFill/>
        </p:spPr>
        <p:txBody>
          <a:bodyPr wrap="square" rtlCol="0">
            <a:spAutoFit/>
          </a:bodyPr>
          <a:lstStyle/>
          <a:p>
            <a:r>
              <a:rPr lang="en-US" dirty="0"/>
              <a:t>The goal of the Big Society is to transfer power from the state to individuals, </a:t>
            </a:r>
            <a:r>
              <a:rPr lang="en-US" dirty="0" err="1"/>
              <a:t>neighbourhoods</a:t>
            </a:r>
            <a:r>
              <a:rPr lang="en-US" dirty="0"/>
              <a:t> or the lowest possible tier of Government, in that priority. What remains of state power will be used </a:t>
            </a:r>
            <a:r>
              <a:rPr lang="en-US" dirty="0" err="1"/>
              <a:t>galvanising</a:t>
            </a:r>
            <a:r>
              <a:rPr lang="en-US" dirty="0"/>
              <a:t>, </a:t>
            </a:r>
            <a:r>
              <a:rPr lang="en-US" dirty="0" err="1"/>
              <a:t>catalysing</a:t>
            </a:r>
            <a:r>
              <a:rPr lang="en-US" dirty="0"/>
              <a:t>, prompting, encouraging and agitating for community engagement and social renewal</a:t>
            </a:r>
          </a:p>
          <a:p>
            <a:endParaRPr lang="en-US" sz="1600" i="1" dirty="0"/>
          </a:p>
          <a:p>
            <a:r>
              <a:rPr lang="en-US" sz="1600" i="1" dirty="0"/>
              <a:t>David Cameron, Conservative Party Conference 2010</a:t>
            </a:r>
          </a:p>
        </p:txBody>
      </p:sp>
      <p:sp>
        <p:nvSpPr>
          <p:cNvPr id="6" name="TextBox 5"/>
          <p:cNvSpPr txBox="1"/>
          <p:nvPr/>
        </p:nvSpPr>
        <p:spPr>
          <a:xfrm>
            <a:off x="7483313" y="1511073"/>
            <a:ext cx="305416" cy="769441"/>
          </a:xfrm>
          <a:prstGeom prst="rect">
            <a:avLst/>
          </a:prstGeom>
          <a:noFill/>
        </p:spPr>
        <p:txBody>
          <a:bodyPr wrap="square" rtlCol="0">
            <a:spAutoFit/>
          </a:bodyPr>
          <a:lstStyle/>
          <a:p>
            <a:r>
              <a:rPr lang="en-US" sz="4400" dirty="0"/>
              <a:t>“</a:t>
            </a:r>
          </a:p>
        </p:txBody>
      </p:sp>
      <p:sp>
        <p:nvSpPr>
          <p:cNvPr id="7" name="TextBox 6"/>
          <p:cNvSpPr txBox="1"/>
          <p:nvPr/>
        </p:nvSpPr>
        <p:spPr>
          <a:xfrm>
            <a:off x="10934083" y="3688217"/>
            <a:ext cx="305416" cy="769441"/>
          </a:xfrm>
          <a:prstGeom prst="rect">
            <a:avLst/>
          </a:prstGeom>
          <a:noFill/>
        </p:spPr>
        <p:txBody>
          <a:bodyPr wrap="square" rtlCol="0">
            <a:spAutoFit/>
          </a:bodyPr>
          <a:lstStyle/>
          <a:p>
            <a:r>
              <a:rPr lang="en-US" sz="4400" dirty="0"/>
              <a:t>”</a:t>
            </a:r>
          </a:p>
        </p:txBody>
      </p:sp>
    </p:spTree>
    <p:extLst>
      <p:ext uri="{BB962C8B-B14F-4D97-AF65-F5344CB8AC3E}">
        <p14:creationId xmlns:p14="http://schemas.microsoft.com/office/powerpoint/2010/main" val="1543445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Community </a:t>
            </a:r>
            <a:r>
              <a:rPr lang="en-US" dirty="0" err="1"/>
              <a:t>Organising</a:t>
            </a:r>
            <a:r>
              <a:rPr lang="en-US" dirty="0"/>
              <a:t>?</a:t>
            </a:r>
          </a:p>
        </p:txBody>
      </p:sp>
      <p:sp>
        <p:nvSpPr>
          <p:cNvPr id="4" name="Rectangle 3"/>
          <p:cNvSpPr/>
          <p:nvPr/>
        </p:nvSpPr>
        <p:spPr>
          <a:xfrm>
            <a:off x="1842668" y="1908191"/>
            <a:ext cx="8741229" cy="3116238"/>
          </a:xfrm>
          <a:prstGeom prst="rect">
            <a:avLst/>
          </a:prstGeom>
        </p:spPr>
        <p:txBody>
          <a:bodyPr wrap="square">
            <a:spAutoFit/>
          </a:bodyPr>
          <a:lstStyle/>
          <a:p>
            <a:pPr>
              <a:lnSpc>
                <a:spcPct val="150000"/>
              </a:lnSpc>
            </a:pPr>
            <a:endParaRPr lang="en-US" dirty="0"/>
          </a:p>
          <a:p>
            <a:pPr>
              <a:lnSpc>
                <a:spcPct val="150000"/>
              </a:lnSpc>
            </a:pPr>
            <a:r>
              <a:rPr lang="en-US" dirty="0"/>
              <a:t>Community </a:t>
            </a:r>
            <a:r>
              <a:rPr lang="en-US" dirty="0" err="1"/>
              <a:t>Organising</a:t>
            </a:r>
            <a:r>
              <a:rPr lang="en-US" dirty="0"/>
              <a:t> is the work of building relationships in communities to activate people and create social and political change through collective action. It enables communities to empower </a:t>
            </a:r>
            <a:r>
              <a:rPr lang="en-US" dirty="0" err="1"/>
              <a:t>themse</a:t>
            </a:r>
            <a:r>
              <a:rPr lang="en-GB" dirty="0"/>
              <a:t>l</a:t>
            </a:r>
            <a:r>
              <a:rPr lang="en-US" dirty="0" err="1"/>
              <a:t>ves</a:t>
            </a:r>
            <a:r>
              <a:rPr lang="en-US" dirty="0"/>
              <a:t> and harnesses the power of individuals to work together in their shared self-interest</a:t>
            </a:r>
          </a:p>
          <a:p>
            <a:pPr algn="r">
              <a:lnSpc>
                <a:spcPct val="150000"/>
              </a:lnSpc>
            </a:pPr>
            <a:r>
              <a:rPr lang="en-US" sz="2400" b="1" dirty="0">
                <a:solidFill>
                  <a:srgbClr val="CBDA69"/>
                </a:solidFill>
              </a:rPr>
              <a:t>Community </a:t>
            </a:r>
            <a:r>
              <a:rPr lang="en-US" sz="2400" b="1" dirty="0" err="1">
                <a:solidFill>
                  <a:srgbClr val="CBDA69"/>
                </a:solidFill>
              </a:rPr>
              <a:t>Organisers</a:t>
            </a:r>
            <a:r>
              <a:rPr lang="en-US" sz="2400" b="1" dirty="0">
                <a:solidFill>
                  <a:srgbClr val="CBDA69"/>
                </a:solidFill>
              </a:rPr>
              <a:t> Ltd</a:t>
            </a:r>
          </a:p>
          <a:p>
            <a:pPr>
              <a:lnSpc>
                <a:spcPct val="150000"/>
              </a:lnSpc>
            </a:pPr>
            <a:endParaRPr lang="en-US" dirty="0"/>
          </a:p>
        </p:txBody>
      </p:sp>
      <p:sp>
        <p:nvSpPr>
          <p:cNvPr id="6" name="TextBox 5"/>
          <p:cNvSpPr txBox="1"/>
          <p:nvPr/>
        </p:nvSpPr>
        <p:spPr>
          <a:xfrm>
            <a:off x="982912" y="2088433"/>
            <a:ext cx="843348" cy="1323439"/>
          </a:xfrm>
          <a:prstGeom prst="rect">
            <a:avLst/>
          </a:prstGeom>
          <a:noFill/>
        </p:spPr>
        <p:txBody>
          <a:bodyPr wrap="square" rtlCol="0">
            <a:spAutoFit/>
          </a:bodyPr>
          <a:lstStyle/>
          <a:p>
            <a:r>
              <a:rPr lang="en-US" sz="8000" i="1" dirty="0">
                <a:solidFill>
                  <a:srgbClr val="CBDA69"/>
                </a:solidFill>
                <a:latin typeface="Abadi MT Condensed Extra Bold" charset="0"/>
                <a:ea typeface="Abadi MT Condensed Extra Bold" charset="0"/>
                <a:cs typeface="Abadi MT Condensed Extra Bold" charset="0"/>
              </a:rPr>
              <a:t>“</a:t>
            </a:r>
          </a:p>
        </p:txBody>
      </p:sp>
    </p:spTree>
    <p:extLst>
      <p:ext uri="{BB962C8B-B14F-4D97-AF65-F5344CB8AC3E}">
        <p14:creationId xmlns:p14="http://schemas.microsoft.com/office/powerpoint/2010/main" val="779206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670" y="497245"/>
            <a:ext cx="9772973" cy="1325563"/>
          </a:xfrm>
        </p:spPr>
        <p:txBody>
          <a:bodyPr/>
          <a:lstStyle/>
          <a:p>
            <a:r>
              <a:rPr lang="en-US" dirty="0"/>
              <a:t>What is listening?</a:t>
            </a:r>
          </a:p>
        </p:txBody>
      </p:sp>
      <p:sp>
        <p:nvSpPr>
          <p:cNvPr id="4" name="Rectangle 3"/>
          <p:cNvSpPr/>
          <p:nvPr/>
        </p:nvSpPr>
        <p:spPr>
          <a:xfrm>
            <a:off x="1888670" y="2062774"/>
            <a:ext cx="8741229" cy="2723823"/>
          </a:xfrm>
          <a:prstGeom prst="rect">
            <a:avLst/>
          </a:prstGeom>
        </p:spPr>
        <p:txBody>
          <a:bodyPr wrap="square">
            <a:spAutoFit/>
          </a:bodyPr>
          <a:lstStyle/>
          <a:p>
            <a:pPr>
              <a:lnSpc>
                <a:spcPct val="150000"/>
              </a:lnSpc>
            </a:pPr>
            <a:endParaRPr lang="en-US" dirty="0"/>
          </a:p>
          <a:p>
            <a:pPr>
              <a:lnSpc>
                <a:spcPct val="150000"/>
              </a:lnSpc>
            </a:pPr>
            <a:r>
              <a:rPr lang="en-US" dirty="0"/>
              <a:t>Listening, in short, is the capacity to discern the underlying habitual character and attitudes of people with whom we communicate, including ourselves, in such a way that, at its best, brings about a sense of shared experience and mutual understanding</a:t>
            </a:r>
          </a:p>
          <a:p>
            <a:pPr algn="r">
              <a:lnSpc>
                <a:spcPct val="150000"/>
              </a:lnSpc>
            </a:pPr>
            <a:r>
              <a:rPr lang="en-US" sz="2400" b="1" dirty="0">
                <a:solidFill>
                  <a:srgbClr val="CBDA69"/>
                </a:solidFill>
              </a:rPr>
              <a:t>G. Brodie &amp; N. Crick 2014</a:t>
            </a:r>
          </a:p>
          <a:p>
            <a:pPr>
              <a:lnSpc>
                <a:spcPct val="150000"/>
              </a:lnSpc>
            </a:pPr>
            <a:endParaRPr lang="en-US" dirty="0"/>
          </a:p>
        </p:txBody>
      </p:sp>
      <p:sp>
        <p:nvSpPr>
          <p:cNvPr id="5" name="TextBox 4"/>
          <p:cNvSpPr txBox="1"/>
          <p:nvPr/>
        </p:nvSpPr>
        <p:spPr>
          <a:xfrm>
            <a:off x="1045322" y="2216133"/>
            <a:ext cx="843348" cy="1323439"/>
          </a:xfrm>
          <a:prstGeom prst="rect">
            <a:avLst/>
          </a:prstGeom>
          <a:noFill/>
        </p:spPr>
        <p:txBody>
          <a:bodyPr wrap="square" rtlCol="0">
            <a:spAutoFit/>
          </a:bodyPr>
          <a:lstStyle/>
          <a:p>
            <a:r>
              <a:rPr lang="en-US" sz="8000" i="1" dirty="0">
                <a:solidFill>
                  <a:srgbClr val="CBDA69"/>
                </a:solidFill>
                <a:latin typeface="Abadi MT Condensed Extra Bold" charset="0"/>
                <a:ea typeface="Abadi MT Condensed Extra Bold" charset="0"/>
                <a:cs typeface="Abadi MT Condensed Extra Bold" charset="0"/>
              </a:rPr>
              <a:t>“</a:t>
            </a:r>
          </a:p>
        </p:txBody>
      </p:sp>
    </p:spTree>
    <p:extLst>
      <p:ext uri="{BB962C8B-B14F-4D97-AF65-F5344CB8AC3E}">
        <p14:creationId xmlns:p14="http://schemas.microsoft.com/office/powerpoint/2010/main" val="1836398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098" y="365125"/>
            <a:ext cx="9772973" cy="1325563"/>
          </a:xfrm>
        </p:spPr>
        <p:txBody>
          <a:bodyPr/>
          <a:lstStyle/>
          <a:p>
            <a:r>
              <a:rPr lang="en-US" dirty="0"/>
              <a:t>Perspective from which we see the world</a:t>
            </a:r>
          </a:p>
        </p:txBody>
      </p:sp>
      <p:pic>
        <p:nvPicPr>
          <p:cNvPr id="4" name="Content Placeholder 3"/>
          <p:cNvPicPr>
            <a:picLocks noGrp="1" noChangeAspect="1"/>
          </p:cNvPicPr>
          <p:nvPr>
            <p:ph idx="1"/>
          </p:nvPr>
        </p:nvPicPr>
        <p:blipFill>
          <a:blip r:embed="rId2">
            <a:alphaModFix amt="80000"/>
          </a:blip>
          <a:srcRect l="-13" r="-13"/>
          <a:stretch>
            <a:fillRect/>
          </a:stretch>
        </p:blipFill>
        <p:spPr>
          <a:xfrm>
            <a:off x="3424256" y="1820083"/>
            <a:ext cx="5629381" cy="3431686"/>
          </a:xfrm>
        </p:spPr>
      </p:pic>
      <p:sp>
        <p:nvSpPr>
          <p:cNvPr id="3" name="TextBox 2"/>
          <p:cNvSpPr txBox="1"/>
          <p:nvPr/>
        </p:nvSpPr>
        <p:spPr>
          <a:xfrm>
            <a:off x="497499" y="2126511"/>
            <a:ext cx="3469402" cy="2585323"/>
          </a:xfrm>
          <a:prstGeom prst="rect">
            <a:avLst/>
          </a:prstGeom>
          <a:solidFill>
            <a:srgbClr val="CBDA69">
              <a:alpha val="32000"/>
            </a:srgbClr>
          </a:solidFill>
          <a:ln>
            <a:solidFill>
              <a:schemeClr val="tx1"/>
            </a:solidFill>
          </a:ln>
        </p:spPr>
        <p:txBody>
          <a:bodyPr wrap="square" rtlCol="0">
            <a:spAutoFit/>
          </a:bodyPr>
          <a:lstStyle/>
          <a:p>
            <a:r>
              <a:rPr lang="en-US" dirty="0"/>
              <a:t>Communities are full of potential. </a:t>
            </a:r>
          </a:p>
          <a:p>
            <a:endParaRPr lang="en-US" dirty="0"/>
          </a:p>
          <a:p>
            <a:r>
              <a:rPr lang="en-US" dirty="0"/>
              <a:t>The skills and talents of people and their potential exists – but may lay dormant</a:t>
            </a:r>
          </a:p>
          <a:p>
            <a:endParaRPr lang="en-US" dirty="0"/>
          </a:p>
          <a:p>
            <a:r>
              <a:rPr lang="en-US" dirty="0"/>
              <a:t>The assets and resources need to be unlocked so that the ‘invisible’ becomes ‘visible’</a:t>
            </a:r>
          </a:p>
        </p:txBody>
      </p:sp>
      <p:sp>
        <p:nvSpPr>
          <p:cNvPr id="5" name="TextBox 4"/>
          <p:cNvSpPr txBox="1"/>
          <p:nvPr/>
        </p:nvSpPr>
        <p:spPr>
          <a:xfrm>
            <a:off x="8570608" y="2108689"/>
            <a:ext cx="3469402" cy="2862323"/>
          </a:xfrm>
          <a:prstGeom prst="rect">
            <a:avLst/>
          </a:prstGeom>
          <a:solidFill>
            <a:srgbClr val="FF0000">
              <a:alpha val="12000"/>
            </a:srgbClr>
          </a:solidFill>
          <a:ln>
            <a:solidFill>
              <a:schemeClr val="tx1"/>
            </a:solidFill>
          </a:ln>
        </p:spPr>
        <p:txBody>
          <a:bodyPr wrap="square" rtlCol="0">
            <a:spAutoFit/>
          </a:bodyPr>
          <a:lstStyle/>
          <a:p>
            <a:r>
              <a:rPr lang="en-US" dirty="0"/>
              <a:t>Communities are made of people suffering multiple disadvantages</a:t>
            </a:r>
          </a:p>
          <a:p>
            <a:endParaRPr lang="en-US" dirty="0"/>
          </a:p>
          <a:p>
            <a:r>
              <a:rPr lang="en-US" dirty="0"/>
              <a:t>There are inherent problems with crime, disorder, unemployment and welfare claimants</a:t>
            </a:r>
          </a:p>
          <a:p>
            <a:endParaRPr lang="en-US" dirty="0"/>
          </a:p>
          <a:p>
            <a:r>
              <a:rPr lang="en-US" dirty="0"/>
              <a:t>People are hard to reach and are not using the services that they should be</a:t>
            </a:r>
          </a:p>
        </p:txBody>
      </p:sp>
    </p:spTree>
    <p:extLst>
      <p:ext uri="{BB962C8B-B14F-4D97-AF65-F5344CB8AC3E}">
        <p14:creationId xmlns:p14="http://schemas.microsoft.com/office/powerpoint/2010/main" val="312841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81300" y="607672"/>
            <a:ext cx="7522028" cy="5204636"/>
          </a:xfrm>
          <a:prstGeom prst="rect">
            <a:avLst/>
          </a:prstGeom>
        </p:spPr>
      </p:pic>
    </p:spTree>
    <p:extLst>
      <p:ext uri="{BB962C8B-B14F-4D97-AF65-F5344CB8AC3E}">
        <p14:creationId xmlns:p14="http://schemas.microsoft.com/office/powerpoint/2010/main" val="794818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9584" y="1550185"/>
            <a:ext cx="3765678" cy="3416320"/>
          </a:xfrm>
          <a:prstGeom prst="rect">
            <a:avLst/>
          </a:prstGeom>
        </p:spPr>
        <p:txBody>
          <a:bodyPr wrap="square">
            <a:spAutoFit/>
          </a:bodyPr>
          <a:lstStyle/>
          <a:p>
            <a:r>
              <a:rPr lang="en-US" dirty="0" smtClean="0">
                <a:solidFill>
                  <a:srgbClr val="333333"/>
                </a:solidFill>
                <a:latin typeface="+mj-lt"/>
              </a:rPr>
              <a:t>“As </a:t>
            </a:r>
            <a:r>
              <a:rPr lang="en-US" dirty="0">
                <a:solidFill>
                  <a:srgbClr val="333333"/>
                </a:solidFill>
                <a:latin typeface="+mj-lt"/>
              </a:rPr>
              <a:t>an organizer, I start from where the world is, as it is, not as I would like it to be. That we accept the world as it is does not in any sense weaken our desire to change it into what we believe it should be - it is necessary to begin where the world is if we are going to change it to what we think it should be. That means working in the system</a:t>
            </a:r>
            <a:r>
              <a:rPr lang="en-US" dirty="0" smtClean="0">
                <a:solidFill>
                  <a:srgbClr val="333333"/>
                </a:solidFill>
                <a:latin typeface="+mj-lt"/>
              </a:rPr>
              <a:t>.”</a:t>
            </a:r>
            <a:r>
              <a:rPr lang="en-US" dirty="0">
                <a:latin typeface="+mj-lt"/>
              </a:rPr>
              <a:t/>
            </a:r>
            <a:br>
              <a:rPr lang="en-US" dirty="0">
                <a:latin typeface="+mj-lt"/>
              </a:rPr>
            </a:br>
            <a:endParaRPr lang="en-US" dirty="0" smtClean="0">
              <a:latin typeface="+mj-lt"/>
            </a:endParaRPr>
          </a:p>
          <a:p>
            <a:r>
              <a:rPr lang="en-US" dirty="0" smtClean="0">
                <a:solidFill>
                  <a:srgbClr val="333333"/>
                </a:solidFill>
                <a:latin typeface="+mj-lt"/>
              </a:rPr>
              <a:t>Saul </a:t>
            </a:r>
            <a:r>
              <a:rPr lang="en-US" dirty="0" err="1" smtClean="0">
                <a:solidFill>
                  <a:srgbClr val="333333"/>
                </a:solidFill>
                <a:latin typeface="+mj-lt"/>
              </a:rPr>
              <a:t>Alinsky</a:t>
            </a:r>
            <a:endParaRPr lang="en-US" dirty="0">
              <a:solidFill>
                <a:srgbClr val="333333"/>
              </a:solidFill>
              <a:latin typeface="+mj-lt"/>
            </a:endParaRPr>
          </a:p>
        </p:txBody>
      </p:sp>
      <p:sp>
        <p:nvSpPr>
          <p:cNvPr id="5" name="Title 1"/>
          <p:cNvSpPr>
            <a:spLocks noGrp="1"/>
          </p:cNvSpPr>
          <p:nvPr>
            <p:ph type="title"/>
          </p:nvPr>
        </p:nvSpPr>
        <p:spPr>
          <a:xfrm>
            <a:off x="1793098" y="365125"/>
            <a:ext cx="9772973" cy="1325563"/>
          </a:xfrm>
        </p:spPr>
        <p:txBody>
          <a:bodyPr/>
          <a:lstStyle/>
          <a:p>
            <a:r>
              <a:rPr lang="en-US" dirty="0" smtClean="0"/>
              <a:t>Saul </a:t>
            </a:r>
            <a:r>
              <a:rPr lang="en-US" dirty="0" err="1" smtClean="0"/>
              <a:t>Alinsky</a:t>
            </a:r>
            <a:endParaRPr lang="en-US" dirty="0"/>
          </a:p>
        </p:txBody>
      </p:sp>
      <p:pic>
        <p:nvPicPr>
          <p:cNvPr id="3" name="Picture 2"/>
          <p:cNvPicPr>
            <a:picLocks noChangeAspect="1"/>
          </p:cNvPicPr>
          <p:nvPr/>
        </p:nvPicPr>
        <p:blipFill rotWithShape="1">
          <a:blip r:embed="rId2"/>
          <a:srcRect r="22610"/>
          <a:stretch/>
        </p:blipFill>
        <p:spPr>
          <a:xfrm>
            <a:off x="1793098" y="1690688"/>
            <a:ext cx="4478748" cy="3275817"/>
          </a:xfrm>
          <a:prstGeom prst="rect">
            <a:avLst/>
          </a:prstGeom>
        </p:spPr>
      </p:pic>
    </p:spTree>
    <p:extLst>
      <p:ext uri="{BB962C8B-B14F-4D97-AF65-F5344CB8AC3E}">
        <p14:creationId xmlns:p14="http://schemas.microsoft.com/office/powerpoint/2010/main" val="1575206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Tacking Isolation, Halifax</a:t>
            </a:r>
          </a:p>
        </p:txBody>
      </p:sp>
      <p:pic>
        <p:nvPicPr>
          <p:cNvPr id="5" name="Content Placeholder 4"/>
          <p:cNvPicPr>
            <a:picLocks noGrp="1" noChangeAspect="1"/>
          </p:cNvPicPr>
          <p:nvPr>
            <p:ph idx="1"/>
          </p:nvPr>
        </p:nvPicPr>
        <p:blipFill rotWithShape="1">
          <a:blip r:embed="rId3"/>
          <a:srcRect l="24055" t="30463" r="25051" b="27186"/>
          <a:stretch/>
        </p:blipFill>
        <p:spPr>
          <a:xfrm>
            <a:off x="7146389" y="3503911"/>
            <a:ext cx="4628270" cy="2165369"/>
          </a:xfrm>
          <a:prstGeom prst="rect">
            <a:avLst/>
          </a:prstGeom>
        </p:spPr>
      </p:pic>
      <p:sp>
        <p:nvSpPr>
          <p:cNvPr id="3" name="Rectangle 2"/>
          <p:cNvSpPr txBox="1"/>
          <p:nvPr/>
        </p:nvSpPr>
        <p:spPr>
          <a:xfrm>
            <a:off x="1580825" y="1690688"/>
            <a:ext cx="9351377" cy="2923877"/>
          </a:xfrm>
          <a:prstGeom prst="rect">
            <a:avLst/>
          </a:prstGeom>
        </p:spPr>
        <p:txBody>
          <a:bodyPr wrap="square">
            <a:spAutoFit/>
          </a:bodyPr>
          <a:lstStyle/>
          <a:p>
            <a:r>
              <a:rPr lang="en-GB" sz="2600" dirty="0"/>
              <a:t>“If the project was going to be different, I wanted it to start with listening. We already think we understand the needs. But it’s a new area of service for us. We wanted to start from scratch. We wanted the discipline of listening.” </a:t>
            </a:r>
            <a:endParaRPr lang="en-GB" sz="2600" dirty="0" smtClean="0"/>
          </a:p>
          <a:p>
            <a:endParaRPr lang="en-GB" sz="1400" dirty="0" smtClean="0"/>
          </a:p>
          <a:p>
            <a:r>
              <a:rPr lang="en-GB" sz="2200" dirty="0" smtClean="0"/>
              <a:t>Barbara Harbinson, CEO, Halifax Opportunities</a:t>
            </a:r>
          </a:p>
          <a:p>
            <a:r>
              <a:rPr lang="en-GB" sz="2200" dirty="0" smtClean="0"/>
              <a:t>Trust</a:t>
            </a:r>
          </a:p>
          <a:p>
            <a:endParaRPr lang="en-GB" sz="2200" dirty="0"/>
          </a:p>
        </p:txBody>
      </p:sp>
    </p:spTree>
    <p:extLst>
      <p:ext uri="{BB962C8B-B14F-4D97-AF65-F5344CB8AC3E}">
        <p14:creationId xmlns:p14="http://schemas.microsoft.com/office/powerpoint/2010/main" val="1025132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1460</Words>
  <Application>Microsoft Office PowerPoint</Application>
  <PresentationFormat>Widescreen</PresentationFormat>
  <Paragraphs>149</Paragraphs>
  <Slides>23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Abadi MT Condensed Extra Bold</vt:lpstr>
      <vt:lpstr>Arial</vt:lpstr>
      <vt:lpstr>Calibri</vt:lpstr>
      <vt:lpstr>Calibri Light</vt:lpstr>
      <vt:lpstr>Museo 300</vt:lpstr>
      <vt:lpstr>Office Theme</vt:lpstr>
      <vt:lpstr>The Company of Community Organisers</vt:lpstr>
      <vt:lpstr>Background and context</vt:lpstr>
      <vt:lpstr>The context: 2010 onwards</vt:lpstr>
      <vt:lpstr>What is Community Organising?</vt:lpstr>
      <vt:lpstr>What is listening?</vt:lpstr>
      <vt:lpstr>Perspective from which we see the world</vt:lpstr>
      <vt:lpstr>PowerPoint Presentation</vt:lpstr>
      <vt:lpstr>Saul Alinsky</vt:lpstr>
      <vt:lpstr>Tacking Isolation, Halifax</vt:lpstr>
      <vt:lpstr>Building the voice, Portland</vt:lpstr>
      <vt:lpstr>Homelessness, Birmingham</vt:lpstr>
      <vt:lpstr>PowerPoint Presentation</vt:lpstr>
      <vt:lpstr>It’s the beginning of the journey…  </vt:lpstr>
      <vt:lpstr>The Company of Community Organisers</vt:lpstr>
      <vt:lpstr>The growth of Community Organising</vt:lpstr>
      <vt:lpstr>CO Expansion Programme</vt:lpstr>
      <vt:lpstr>CO Expansion Programme</vt:lpstr>
      <vt:lpstr>Community Organising on Prescription</vt:lpstr>
      <vt:lpstr>Ingredients</vt:lpstr>
      <vt:lpstr>Method</vt:lpstr>
      <vt:lpstr>Results</vt:lpstr>
      <vt:lpstr>Why Community Organising &amp; Why Prescribe it?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Company of Community Organisers</dc:title>
  <dc:creator>Nick Gardham</dc:creator>
  <cp:lastModifiedBy>Andrew Parkinson</cp:lastModifiedBy>
  <cp:revision>112</cp:revision>
  <dcterms:created xsi:type="dcterms:W3CDTF">2015-10-01T19:29:00Z</dcterms:created>
  <dcterms:modified xsi:type="dcterms:W3CDTF">2017-09-05T13:10:57Z</dcterms:modified>
</cp:coreProperties>
</file>