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4" r:id="rId3"/>
    <p:sldId id="268" r:id="rId4"/>
    <p:sldId id="265" r:id="rId5"/>
    <p:sldId id="267" r:id="rId6"/>
    <p:sldId id="266" r:id="rId7"/>
    <p:sldId id="270" r:id="rId8"/>
    <p:sldId id="274" r:id="rId9"/>
    <p:sldId id="272" r:id="rId10"/>
    <p:sldId id="271" r:id="rId11"/>
    <p:sldId id="273" r:id="rId12"/>
    <p:sldId id="258" r:id="rId13"/>
    <p:sldId id="261" r:id="rId14"/>
    <p:sldId id="262"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3" autoAdjust="0"/>
    <p:restoredTop sz="94660"/>
  </p:normalViewPr>
  <p:slideViewPr>
    <p:cSldViewPr snapToGrid="0">
      <p:cViewPr varScale="1">
        <p:scale>
          <a:sx n="129" d="100"/>
          <a:sy n="129" d="100"/>
        </p:scale>
        <p:origin x="23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39DAB-0A47-B545-9F2A-E1C7E5C0E1E4}" type="datetimeFigureOut">
              <a:rPr lang="en-US" smtClean="0"/>
              <a:pPr/>
              <a:t>9/22/2017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C8034-F62F-A54E-9EB7-3AD4C1E7D9F3}" type="slidenum">
              <a:rPr lang="en-US" smtClean="0"/>
              <a:pPr/>
              <a:t>‹#›</a:t>
            </a:fld>
            <a:endParaRPr lang="en-US"/>
          </a:p>
        </p:txBody>
      </p:sp>
    </p:spTree>
    <p:extLst>
      <p:ext uri="{BB962C8B-B14F-4D97-AF65-F5344CB8AC3E}">
        <p14:creationId xmlns:p14="http://schemas.microsoft.com/office/powerpoint/2010/main" val="72467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In September 2016 we created a register for</a:t>
            </a:r>
            <a:r>
              <a:rPr lang="en-GB" baseline="0" dirty="0" smtClean="0"/>
              <a:t> providers who want to offer ISF’s</a:t>
            </a:r>
          </a:p>
          <a:p>
            <a:pPr marL="171450" indent="-171450">
              <a:buFont typeface="Arial" charset="0"/>
              <a:buChar char="•"/>
            </a:pPr>
            <a:endParaRPr lang="en-GB" baseline="0" dirty="0" smtClean="0"/>
          </a:p>
          <a:p>
            <a:pPr marL="171450" indent="-171450">
              <a:buFont typeface="Arial" charset="0"/>
              <a:buChar char="•"/>
            </a:pPr>
            <a:r>
              <a:rPr lang="en-GB" baseline="0" dirty="0" smtClean="0"/>
              <a:t>Entry is light touch – applications are peer reviewed and the focus is on organisational values</a:t>
            </a:r>
          </a:p>
          <a:p>
            <a:pPr marL="171450" indent="-171450">
              <a:buFont typeface="Arial" charset="0"/>
              <a:buChar char="•"/>
            </a:pPr>
            <a:endParaRPr lang="en-GB" baseline="0" dirty="0" smtClean="0"/>
          </a:p>
          <a:p>
            <a:pPr marL="171450" indent="-171450">
              <a:buFont typeface="Arial" charset="0"/>
              <a:buChar char="•"/>
            </a:pPr>
            <a:r>
              <a:rPr lang="en-GB" baseline="0" dirty="0" smtClean="0"/>
              <a:t>Details of providers offering ISF’s are put onto our local online support directory</a:t>
            </a:r>
          </a:p>
          <a:p>
            <a:pPr marL="171450" indent="-171450">
              <a:buFont typeface="Arial" charset="0"/>
              <a:buChar char="•"/>
            </a:pPr>
            <a:endParaRPr lang="en-GB" baseline="0" dirty="0" smtClean="0"/>
          </a:p>
          <a:p>
            <a:pPr marL="171450" indent="-171450">
              <a:buFont typeface="Arial" charset="0"/>
              <a:buChar char="•"/>
            </a:pPr>
            <a:r>
              <a:rPr lang="en-GB" baseline="0" dirty="0" smtClean="0"/>
              <a:t>The person has a support agreement with their ISF provider outlining how their budget is to be managed/used</a:t>
            </a:r>
          </a:p>
          <a:p>
            <a:pPr marL="171450" indent="-171450">
              <a:buFont typeface="Arial" charset="0"/>
              <a:buChar char="•"/>
            </a:pPr>
            <a:endParaRPr lang="en-GB" baseline="0" dirty="0" smtClean="0"/>
          </a:p>
          <a:p>
            <a:pPr marL="171450" indent="-171450">
              <a:buFont typeface="Arial" charset="0"/>
              <a:buChar char="•"/>
            </a:pPr>
            <a:r>
              <a:rPr lang="en-GB" baseline="0" dirty="0" smtClean="0"/>
              <a:t>It mirrors the direct payments process exactly (including back office business process)</a:t>
            </a:r>
            <a:endParaRPr lang="en-GB" dirty="0"/>
          </a:p>
        </p:txBody>
      </p:sp>
      <p:sp>
        <p:nvSpPr>
          <p:cNvPr id="4" name="Slide Number Placeholder 3"/>
          <p:cNvSpPr>
            <a:spLocks noGrp="1"/>
          </p:cNvSpPr>
          <p:nvPr>
            <p:ph type="sldNum" sz="quarter" idx="10"/>
          </p:nvPr>
        </p:nvSpPr>
        <p:spPr/>
        <p:txBody>
          <a:bodyPr/>
          <a:lstStyle/>
          <a:p>
            <a:fld id="{3CCF2EB7-02E1-4BB3-A1D1-EEA2473D5E9A}" type="slidenum">
              <a:rPr lang="en-GB" smtClean="0"/>
              <a:pPr/>
              <a:t>3</a:t>
            </a:fld>
            <a:endParaRPr lang="en-GB"/>
          </a:p>
        </p:txBody>
      </p:sp>
    </p:spTree>
    <p:extLst>
      <p:ext uri="{BB962C8B-B14F-4D97-AF65-F5344CB8AC3E}">
        <p14:creationId xmlns:p14="http://schemas.microsoft.com/office/powerpoint/2010/main" val="50028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Assessment</a:t>
            </a:r>
            <a:r>
              <a:rPr lang="en-GB" baseline="0" dirty="0" smtClean="0"/>
              <a:t> and personal budget allocated at time of highest support need </a:t>
            </a:r>
          </a:p>
          <a:p>
            <a:pPr marL="171450" indent="-171450">
              <a:buFont typeface="Arial" charset="0"/>
              <a:buChar char="•"/>
            </a:pPr>
            <a:endParaRPr lang="en-GB" baseline="0" dirty="0" smtClean="0"/>
          </a:p>
          <a:p>
            <a:pPr marL="171450" indent="-171450">
              <a:buFont typeface="Arial" charset="0"/>
              <a:buChar char="•"/>
            </a:pPr>
            <a:r>
              <a:rPr lang="en-GB" baseline="0" dirty="0" smtClean="0"/>
              <a:t>Often lack of team capacity meant that, unless deemed urgent from safety perspective, a reassessment could take weeks</a:t>
            </a:r>
          </a:p>
          <a:p>
            <a:pPr marL="171450" indent="-171450">
              <a:buFont typeface="Arial" charset="0"/>
              <a:buChar char="•"/>
            </a:pPr>
            <a:endParaRPr lang="en-GB" baseline="0" dirty="0" smtClean="0"/>
          </a:p>
          <a:p>
            <a:pPr marL="171450" indent="-171450">
              <a:buFont typeface="Arial" charset="0"/>
              <a:buChar char="•"/>
            </a:pPr>
            <a:r>
              <a:rPr lang="en-GB" baseline="0" dirty="0" smtClean="0"/>
              <a:t>Often the budget was over provided Contract systems made it impossible for providers to change support packages without formal reassessment</a:t>
            </a:r>
            <a:endParaRPr lang="en-GB" dirty="0"/>
          </a:p>
        </p:txBody>
      </p:sp>
      <p:sp>
        <p:nvSpPr>
          <p:cNvPr id="4" name="Slide Number Placeholder 3"/>
          <p:cNvSpPr>
            <a:spLocks noGrp="1"/>
          </p:cNvSpPr>
          <p:nvPr>
            <p:ph type="sldNum" sz="quarter" idx="10"/>
          </p:nvPr>
        </p:nvSpPr>
        <p:spPr/>
        <p:txBody>
          <a:bodyPr/>
          <a:lstStyle/>
          <a:p>
            <a:fld id="{3CCF2EB7-02E1-4BB3-A1D1-EEA2473D5E9A}" type="slidenum">
              <a:rPr lang="en-GB" smtClean="0"/>
              <a:pPr/>
              <a:t>4</a:t>
            </a:fld>
            <a:endParaRPr lang="en-GB"/>
          </a:p>
        </p:txBody>
      </p:sp>
    </p:spTree>
    <p:extLst>
      <p:ext uri="{BB962C8B-B14F-4D97-AF65-F5344CB8AC3E}">
        <p14:creationId xmlns:p14="http://schemas.microsoft.com/office/powerpoint/2010/main" val="4475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Our</a:t>
            </a:r>
            <a:r>
              <a:rPr lang="en-GB" baseline="0" dirty="0" smtClean="0"/>
              <a:t> new hypothesis on getting best value in terms of quality and cost</a:t>
            </a:r>
          </a:p>
          <a:p>
            <a:pPr marL="171450" indent="-171450">
              <a:buFont typeface="Arial" charset="0"/>
              <a:buChar char="•"/>
            </a:pPr>
            <a:endParaRPr lang="en-GB" baseline="0" dirty="0" smtClean="0"/>
          </a:p>
          <a:p>
            <a:pPr marL="171450" indent="-171450">
              <a:buFont typeface="Arial" charset="0"/>
              <a:buChar char="•"/>
            </a:pPr>
            <a:r>
              <a:rPr lang="en-GB" dirty="0" smtClean="0"/>
              <a:t>Provider acts as a holding</a:t>
            </a:r>
            <a:r>
              <a:rPr lang="en-GB" baseline="0" dirty="0" smtClean="0"/>
              <a:t> account for the budget and is expected to only use budget if required</a:t>
            </a:r>
            <a:endParaRPr lang="en-GB" dirty="0" smtClean="0"/>
          </a:p>
          <a:p>
            <a:pPr marL="171450" indent="-171450">
              <a:buFont typeface="Arial" charset="0"/>
              <a:buChar char="•"/>
            </a:pPr>
            <a:endParaRPr lang="en-GB" dirty="0" smtClean="0"/>
          </a:p>
          <a:p>
            <a:pPr marL="171450" indent="-171450">
              <a:buFont typeface="Arial" charset="0"/>
              <a:buChar char="•"/>
            </a:pPr>
            <a:r>
              <a:rPr lang="en-GB" dirty="0" smtClean="0"/>
              <a:t>Unspent funds can be returned to the local</a:t>
            </a:r>
            <a:r>
              <a:rPr lang="en-GB" baseline="0" dirty="0" smtClean="0"/>
              <a:t> authority by the support provider </a:t>
            </a:r>
            <a:r>
              <a:rPr lang="mr-IN" baseline="0" dirty="0" smtClean="0"/>
              <a:t>–</a:t>
            </a:r>
            <a:r>
              <a:rPr lang="en-GB" baseline="0" dirty="0" smtClean="0"/>
              <a:t> this has started to happen</a:t>
            </a:r>
            <a:endParaRPr lang="en-GB" dirty="0"/>
          </a:p>
        </p:txBody>
      </p:sp>
      <p:sp>
        <p:nvSpPr>
          <p:cNvPr id="4" name="Slide Number Placeholder 3"/>
          <p:cNvSpPr>
            <a:spLocks noGrp="1"/>
          </p:cNvSpPr>
          <p:nvPr>
            <p:ph type="sldNum" sz="quarter" idx="10"/>
          </p:nvPr>
        </p:nvSpPr>
        <p:spPr/>
        <p:txBody>
          <a:bodyPr/>
          <a:lstStyle/>
          <a:p>
            <a:fld id="{3CCF2EB7-02E1-4BB3-A1D1-EEA2473D5E9A}" type="slidenum">
              <a:rPr lang="en-GB" smtClean="0"/>
              <a:pPr/>
              <a:t>5</a:t>
            </a:fld>
            <a:endParaRPr lang="en-GB"/>
          </a:p>
        </p:txBody>
      </p:sp>
    </p:spTree>
    <p:extLst>
      <p:ext uri="{BB962C8B-B14F-4D97-AF65-F5344CB8AC3E}">
        <p14:creationId xmlns:p14="http://schemas.microsoft.com/office/powerpoint/2010/main" val="1911602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Growing</a:t>
            </a:r>
            <a:r>
              <a:rPr lang="en-GB" baseline="0" dirty="0" smtClean="0"/>
              <a:t> alternatives to just using hands on support - particularly working with the third sector to develop community based options</a:t>
            </a:r>
          </a:p>
          <a:p>
            <a:pPr marL="171450" indent="-171450">
              <a:buFont typeface="Arial" charset="0"/>
              <a:buChar char="•"/>
            </a:pPr>
            <a:endParaRPr lang="en-GB" baseline="0" dirty="0" smtClean="0"/>
          </a:p>
          <a:p>
            <a:pPr marL="171450" indent="-171450">
              <a:buFont typeface="Arial" charset="0"/>
              <a:buChar char="•"/>
            </a:pPr>
            <a:r>
              <a:rPr lang="en-GB" baseline="0" dirty="0" smtClean="0"/>
              <a:t>Deregistration or remodelling of all residential care homes – unlocking these contracts</a:t>
            </a:r>
          </a:p>
          <a:p>
            <a:pPr marL="171450" indent="-171450">
              <a:buFont typeface="Arial" charset="0"/>
              <a:buChar char="•"/>
            </a:pPr>
            <a:endParaRPr lang="en-GB" baseline="0" dirty="0" smtClean="0"/>
          </a:p>
          <a:p>
            <a:pPr marL="171450" indent="-171450">
              <a:buFont typeface="Arial" charset="0"/>
              <a:buChar char="•"/>
            </a:pPr>
            <a:r>
              <a:rPr lang="en-GB" baseline="0" dirty="0" smtClean="0"/>
              <a:t>Driving up quality in the provider sector through focus on outcomes and innovation</a:t>
            </a:r>
          </a:p>
          <a:p>
            <a:pPr marL="171450" indent="-171450">
              <a:buFont typeface="Arial" charset="0"/>
              <a:buChar char="•"/>
            </a:pPr>
            <a:endParaRPr lang="en-GB" baseline="0" dirty="0" smtClean="0"/>
          </a:p>
          <a:p>
            <a:pPr marL="171450" indent="-171450">
              <a:buFont typeface="Arial" charset="0"/>
              <a:buChar char="•"/>
            </a:pPr>
            <a:endParaRPr lang="en-GB" dirty="0"/>
          </a:p>
        </p:txBody>
      </p:sp>
      <p:sp>
        <p:nvSpPr>
          <p:cNvPr id="4" name="Slide Number Placeholder 3"/>
          <p:cNvSpPr>
            <a:spLocks noGrp="1"/>
          </p:cNvSpPr>
          <p:nvPr>
            <p:ph type="sldNum" sz="quarter" idx="10"/>
          </p:nvPr>
        </p:nvSpPr>
        <p:spPr/>
        <p:txBody>
          <a:bodyPr/>
          <a:lstStyle/>
          <a:p>
            <a:fld id="{3CCF2EB7-02E1-4BB3-A1D1-EEA2473D5E9A}" type="slidenum">
              <a:rPr lang="en-GB" smtClean="0"/>
              <a:pPr/>
              <a:t>6</a:t>
            </a:fld>
            <a:endParaRPr lang="en-GB"/>
          </a:p>
        </p:txBody>
      </p:sp>
    </p:spTree>
    <p:extLst>
      <p:ext uri="{BB962C8B-B14F-4D97-AF65-F5344CB8AC3E}">
        <p14:creationId xmlns:p14="http://schemas.microsoft.com/office/powerpoint/2010/main" val="48818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9/22/2017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4921F60-5118-4274-90FB-B9934DC833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bg1">
                  <a:alpha val="0"/>
                </a:schemeClr>
              </a:gs>
              <a:gs pos="44000">
                <a:srgbClr val="B8B8B8">
                  <a:alpha val="8000"/>
                </a:srgbClr>
              </a:gs>
              <a:gs pos="100000">
                <a:schemeClr val="bg1">
                  <a:lumMod val="50000"/>
                  <a:alpha val="29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157DF2B-10D6-422A-8419-20E25738F7FD}"/>
              </a:ext>
            </a:extLst>
          </p:cNvPr>
          <p:cNvSpPr>
            <a:spLocks noGrp="1"/>
          </p:cNvSpPr>
          <p:nvPr>
            <p:ph type="ctrTitle"/>
          </p:nvPr>
        </p:nvSpPr>
        <p:spPr>
          <a:xfrm>
            <a:off x="0" y="642802"/>
            <a:ext cx="7678736" cy="4629150"/>
          </a:xfrm>
        </p:spPr>
        <p:txBody>
          <a:bodyPr anchor="ctr">
            <a:normAutofit/>
          </a:bodyPr>
          <a:lstStyle/>
          <a:p>
            <a:r>
              <a:rPr lang="en-GB" dirty="0" smtClean="0">
                <a:solidFill>
                  <a:schemeClr val="tx1">
                    <a:lumMod val="50000"/>
                    <a:lumOff val="50000"/>
                  </a:schemeClr>
                </a:solidFill>
              </a:rPr>
              <a:t>Individual </a:t>
            </a:r>
            <a:r>
              <a:rPr lang="en-GB" dirty="0">
                <a:solidFill>
                  <a:schemeClr val="tx1">
                    <a:lumMod val="50000"/>
                    <a:lumOff val="50000"/>
                  </a:schemeClr>
                </a:solidFill>
              </a:rPr>
              <a:t>Service </a:t>
            </a:r>
            <a:r>
              <a:rPr lang="en-GB" dirty="0" smtClean="0">
                <a:solidFill>
                  <a:schemeClr val="tx1">
                    <a:lumMod val="50000"/>
                    <a:lumOff val="50000"/>
                  </a:schemeClr>
                </a:solidFill>
              </a:rPr>
              <a:t>Funds</a:t>
            </a:r>
            <a:br>
              <a:rPr lang="en-GB" dirty="0" smtClean="0">
                <a:solidFill>
                  <a:schemeClr val="tx1">
                    <a:lumMod val="50000"/>
                    <a:lumOff val="50000"/>
                  </a:schemeClr>
                </a:solidFill>
              </a:rPr>
            </a:br>
            <a:r>
              <a:rPr lang="en-GB" dirty="0" smtClean="0">
                <a:solidFill>
                  <a:schemeClr val="tx1">
                    <a:lumMod val="50000"/>
                    <a:lumOff val="50000"/>
                  </a:schemeClr>
                </a:solidFill>
              </a:rPr>
              <a:t/>
            </a:r>
            <a:br>
              <a:rPr lang="en-GB" dirty="0" smtClean="0">
                <a:solidFill>
                  <a:schemeClr val="tx1">
                    <a:lumMod val="50000"/>
                    <a:lumOff val="50000"/>
                  </a:schemeClr>
                </a:solidFill>
              </a:rPr>
            </a:br>
            <a:r>
              <a:rPr lang="en-GB" dirty="0" smtClean="0"/>
              <a:t>our approach in </a:t>
            </a:r>
            <a:br>
              <a:rPr lang="en-GB" dirty="0" smtClean="0"/>
            </a:br>
            <a:r>
              <a:rPr lang="en-GB" dirty="0" smtClean="0"/>
              <a:t>Dorset &amp; the Southwest</a:t>
            </a:r>
            <a:r>
              <a:rPr lang="en-GB" dirty="0">
                <a:solidFill>
                  <a:schemeClr val="tx1">
                    <a:lumMod val="50000"/>
                    <a:lumOff val="50000"/>
                  </a:schemeClr>
                </a:solidFill>
              </a:rPr>
              <a:t/>
            </a:r>
            <a:br>
              <a:rPr lang="en-GB" dirty="0">
                <a:solidFill>
                  <a:schemeClr val="tx1">
                    <a:lumMod val="50000"/>
                    <a:lumOff val="50000"/>
                  </a:schemeClr>
                </a:solidFill>
              </a:rPr>
            </a:br>
            <a:endParaRPr lang="en-GB" dirty="0"/>
          </a:p>
        </p:txBody>
      </p:sp>
      <p:sp>
        <p:nvSpPr>
          <p:cNvPr id="3" name="Subtitle 2">
            <a:extLst>
              <a:ext uri="{FF2B5EF4-FFF2-40B4-BE49-F238E27FC236}">
                <a16:creationId xmlns="" xmlns:a16="http://schemas.microsoft.com/office/drawing/2014/main" id="{37BE803A-A7B0-468C-B4DF-9A0349D6E3B3}"/>
              </a:ext>
            </a:extLst>
          </p:cNvPr>
          <p:cNvSpPr>
            <a:spLocks noGrp="1"/>
          </p:cNvSpPr>
          <p:nvPr>
            <p:ph type="subTitle" idx="1"/>
          </p:nvPr>
        </p:nvSpPr>
        <p:spPr>
          <a:xfrm>
            <a:off x="8109811" y="1634794"/>
            <a:ext cx="3503614" cy="3643689"/>
          </a:xfrm>
        </p:spPr>
        <p:txBody>
          <a:bodyPr anchor="ctr">
            <a:normAutofit/>
          </a:bodyPr>
          <a:lstStyle/>
          <a:p>
            <a:pPr algn="r"/>
            <a:r>
              <a:rPr lang="en-GB" sz="2000" dirty="0">
                <a:solidFill>
                  <a:schemeClr val="tx1">
                    <a:lumMod val="50000"/>
                    <a:lumOff val="50000"/>
                  </a:schemeClr>
                </a:solidFill>
              </a:rPr>
              <a:t>Gary Kent- New key</a:t>
            </a:r>
          </a:p>
          <a:p>
            <a:pPr algn="r"/>
            <a:r>
              <a:rPr lang="en-GB" sz="2000" dirty="0">
                <a:solidFill>
                  <a:schemeClr val="tx1">
                    <a:lumMod val="50000"/>
                    <a:lumOff val="50000"/>
                  </a:schemeClr>
                </a:solidFill>
              </a:rPr>
              <a:t>Chris Watson- Dorset  </a:t>
            </a:r>
            <a:r>
              <a:rPr lang="en-GB" sz="2000" dirty="0" smtClean="0">
                <a:solidFill>
                  <a:schemeClr val="tx1">
                    <a:lumMod val="50000"/>
                    <a:lumOff val="50000"/>
                  </a:schemeClr>
                </a:solidFill>
              </a:rPr>
              <a:t>County </a:t>
            </a:r>
            <a:r>
              <a:rPr lang="en-GB" sz="2000" dirty="0">
                <a:solidFill>
                  <a:schemeClr val="tx1">
                    <a:lumMod val="50000"/>
                    <a:lumOff val="50000"/>
                  </a:schemeClr>
                </a:solidFill>
              </a:rPr>
              <a:t>council</a:t>
            </a:r>
          </a:p>
          <a:p>
            <a:pPr algn="r"/>
            <a:r>
              <a:rPr lang="en-GB" sz="2000" dirty="0">
                <a:solidFill>
                  <a:schemeClr val="tx1">
                    <a:lumMod val="50000"/>
                    <a:lumOff val="50000"/>
                  </a:schemeClr>
                </a:solidFill>
              </a:rPr>
              <a:t>Rachael Mason- 24/7 grid </a:t>
            </a:r>
          </a:p>
          <a:p>
            <a:pPr algn="r"/>
            <a:endParaRPr lang="en-GB" sz="2000" dirty="0">
              <a:solidFill>
                <a:schemeClr val="tx1">
                  <a:lumMod val="50000"/>
                  <a:lumOff val="50000"/>
                </a:schemeClr>
              </a:solidFill>
            </a:endParaRPr>
          </a:p>
        </p:txBody>
      </p:sp>
      <p:pic>
        <p:nvPicPr>
          <p:cNvPr id="1027" name="Picture 3"/>
          <p:cNvPicPr>
            <a:picLocks noChangeAspect="1" noChangeArrowheads="1"/>
          </p:cNvPicPr>
          <p:nvPr/>
        </p:nvPicPr>
        <p:blipFill>
          <a:blip r:embed="rId2"/>
          <a:srcRect/>
          <a:stretch>
            <a:fillRect/>
          </a:stretch>
        </p:blipFill>
        <p:spPr bwMode="auto">
          <a:xfrm>
            <a:off x="2012496" y="4099015"/>
            <a:ext cx="3333750" cy="2552700"/>
          </a:xfrm>
          <a:prstGeom prst="rect">
            <a:avLst/>
          </a:prstGeom>
          <a:noFill/>
          <a:ln w="9525">
            <a:noFill/>
            <a:miter lim="800000"/>
            <a:headEnd/>
            <a:tailEnd/>
          </a:ln>
          <a:effectLst/>
        </p:spPr>
      </p:pic>
    </p:spTree>
    <p:extLst>
      <p:ext uri="{BB962C8B-B14F-4D97-AF65-F5344CB8AC3E}">
        <p14:creationId xmlns:p14="http://schemas.microsoft.com/office/powerpoint/2010/main" val="4030002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1.gstatic.com/images?q=tbn:ANd9GcQ_2IYpijy6NLF9Ni21KPvMuzU0B-h_7vTFLw1XIr5BUe0MLNtbLA"/>
          <p:cNvPicPr>
            <a:picLocks noChangeAspect="1" noChangeArrowheads="1"/>
          </p:cNvPicPr>
          <p:nvPr/>
        </p:nvPicPr>
        <p:blipFill>
          <a:blip r:embed="rId2" cstate="print"/>
          <a:srcRect/>
          <a:stretch>
            <a:fillRect/>
          </a:stretch>
        </p:blipFill>
        <p:spPr bwMode="auto">
          <a:xfrm>
            <a:off x="3478885" y="640446"/>
            <a:ext cx="1246716" cy="936625"/>
          </a:xfrm>
          <a:prstGeom prst="rect">
            <a:avLst/>
          </a:prstGeom>
          <a:noFill/>
          <a:ln w="9525">
            <a:noFill/>
            <a:miter lim="800000"/>
            <a:headEnd/>
            <a:tailEnd/>
          </a:ln>
        </p:spPr>
      </p:pic>
      <p:pic>
        <p:nvPicPr>
          <p:cNvPr id="19459" name="Picture 4" descr="http://www.bantamapparel.com/sku/stickmen-holding-hands-peace-shirt-pi_mg-2_PI69.jpg"/>
          <p:cNvPicPr>
            <a:picLocks noChangeAspect="1" noChangeArrowheads="1"/>
          </p:cNvPicPr>
          <p:nvPr/>
        </p:nvPicPr>
        <p:blipFill>
          <a:blip r:embed="rId3" cstate="print"/>
          <a:srcRect/>
          <a:stretch>
            <a:fillRect/>
          </a:stretch>
        </p:blipFill>
        <p:spPr bwMode="auto">
          <a:xfrm>
            <a:off x="618821" y="2257116"/>
            <a:ext cx="1497362" cy="877970"/>
          </a:xfrm>
          <a:prstGeom prst="rect">
            <a:avLst/>
          </a:prstGeom>
          <a:noFill/>
          <a:ln w="9525">
            <a:noFill/>
            <a:miter lim="800000"/>
            <a:headEnd/>
            <a:tailEnd/>
          </a:ln>
        </p:spPr>
      </p:pic>
      <p:pic>
        <p:nvPicPr>
          <p:cNvPr id="19461" name="Picture 7"/>
          <p:cNvPicPr>
            <a:picLocks noChangeAspect="1" noChangeArrowheads="1"/>
          </p:cNvPicPr>
          <p:nvPr/>
        </p:nvPicPr>
        <p:blipFill>
          <a:blip r:embed="rId4" cstate="print"/>
          <a:srcRect/>
          <a:stretch>
            <a:fillRect/>
          </a:stretch>
        </p:blipFill>
        <p:spPr bwMode="auto">
          <a:xfrm>
            <a:off x="667152" y="4764332"/>
            <a:ext cx="1445683" cy="1682750"/>
          </a:xfrm>
          <a:prstGeom prst="rect">
            <a:avLst/>
          </a:prstGeom>
          <a:noFill/>
          <a:ln w="9525">
            <a:noFill/>
            <a:miter lim="800000"/>
            <a:headEnd/>
            <a:tailEnd/>
          </a:ln>
        </p:spPr>
      </p:pic>
      <p:pic>
        <p:nvPicPr>
          <p:cNvPr id="19463" name="Picture 8" descr="C:\Users\people\AppData\Local\Microsoft\Windows\Temporary Internet Files\Content.IE5\ZCC95EEH\MC900352182[1].wmf"/>
          <p:cNvPicPr>
            <a:picLocks noChangeAspect="1" noChangeArrowheads="1"/>
          </p:cNvPicPr>
          <p:nvPr/>
        </p:nvPicPr>
        <p:blipFill>
          <a:blip r:embed="rId5" cstate="print"/>
          <a:srcRect/>
          <a:stretch>
            <a:fillRect/>
          </a:stretch>
        </p:blipFill>
        <p:spPr bwMode="auto">
          <a:xfrm>
            <a:off x="5039884" y="404664"/>
            <a:ext cx="1125786" cy="1250950"/>
          </a:xfrm>
          <a:prstGeom prst="rect">
            <a:avLst/>
          </a:prstGeom>
          <a:noFill/>
          <a:ln w="9525">
            <a:noFill/>
            <a:miter lim="800000"/>
            <a:headEnd/>
            <a:tailEnd/>
          </a:ln>
        </p:spPr>
      </p:pic>
      <p:sp>
        <p:nvSpPr>
          <p:cNvPr id="19464" name="TextBox 8"/>
          <p:cNvSpPr txBox="1">
            <a:spLocks noChangeArrowheads="1"/>
          </p:cNvSpPr>
          <p:nvPr/>
        </p:nvSpPr>
        <p:spPr bwMode="auto">
          <a:xfrm>
            <a:off x="5327651" y="836614"/>
            <a:ext cx="863600" cy="307975"/>
          </a:xfrm>
          <a:prstGeom prst="rect">
            <a:avLst/>
          </a:prstGeom>
          <a:noFill/>
          <a:ln w="9525">
            <a:noFill/>
            <a:miter lim="800000"/>
            <a:headEnd/>
            <a:tailEnd/>
          </a:ln>
        </p:spPr>
        <p:txBody>
          <a:bodyPr>
            <a:spAutoFit/>
          </a:bodyPr>
          <a:lstStyle/>
          <a:p>
            <a:r>
              <a:rPr lang="en-GB" sz="1400" b="1">
                <a:latin typeface="Calibri" pitchFamily="34" charset="0"/>
              </a:rPr>
              <a:t>£120</a:t>
            </a:r>
          </a:p>
        </p:txBody>
      </p:sp>
      <p:pic>
        <p:nvPicPr>
          <p:cNvPr id="19465" name="Picture 8" descr="C:\Users\people\AppData\Local\Microsoft\Windows\Temporary Internet Files\Content.IE5\ZCC95EEH\MC900352182[1].wmf"/>
          <p:cNvPicPr>
            <a:picLocks noChangeAspect="1" noChangeArrowheads="1"/>
          </p:cNvPicPr>
          <p:nvPr/>
        </p:nvPicPr>
        <p:blipFill>
          <a:blip r:embed="rId5" cstate="print"/>
          <a:srcRect/>
          <a:stretch>
            <a:fillRect/>
          </a:stretch>
        </p:blipFill>
        <p:spPr bwMode="auto">
          <a:xfrm>
            <a:off x="3311692" y="1916832"/>
            <a:ext cx="1155806" cy="1250950"/>
          </a:xfrm>
          <a:prstGeom prst="rect">
            <a:avLst/>
          </a:prstGeom>
          <a:noFill/>
          <a:ln w="9525">
            <a:noFill/>
            <a:miter lim="800000"/>
            <a:headEnd/>
            <a:tailEnd/>
          </a:ln>
        </p:spPr>
      </p:pic>
      <p:pic>
        <p:nvPicPr>
          <p:cNvPr id="19466" name="Picture 8" descr="C:\Users\people\AppData\Local\Microsoft\Windows\Temporary Internet Files\Content.IE5\ZCC95EEH\MC900352182[1].wmf"/>
          <p:cNvPicPr>
            <a:picLocks noChangeAspect="1" noChangeArrowheads="1"/>
          </p:cNvPicPr>
          <p:nvPr/>
        </p:nvPicPr>
        <p:blipFill>
          <a:blip r:embed="rId5" cstate="print"/>
          <a:srcRect/>
          <a:stretch>
            <a:fillRect/>
          </a:stretch>
        </p:blipFill>
        <p:spPr bwMode="auto">
          <a:xfrm>
            <a:off x="5135894" y="1916832"/>
            <a:ext cx="1121215" cy="1250950"/>
          </a:xfrm>
          <a:prstGeom prst="rect">
            <a:avLst/>
          </a:prstGeom>
          <a:noFill/>
          <a:ln w="9525">
            <a:noFill/>
            <a:miter lim="800000"/>
            <a:headEnd/>
            <a:tailEnd/>
          </a:ln>
        </p:spPr>
      </p:pic>
      <p:pic>
        <p:nvPicPr>
          <p:cNvPr id="19467" name="Picture 8" descr="C:\Users\people\AppData\Local\Microsoft\Windows\Temporary Internet Files\Content.IE5\ZCC95EEH\MC900352182[1].wmf"/>
          <p:cNvPicPr>
            <a:picLocks noChangeAspect="1" noChangeArrowheads="1"/>
          </p:cNvPicPr>
          <p:nvPr/>
        </p:nvPicPr>
        <p:blipFill>
          <a:blip r:embed="rId5" cstate="print"/>
          <a:srcRect/>
          <a:stretch>
            <a:fillRect/>
          </a:stretch>
        </p:blipFill>
        <p:spPr bwMode="auto">
          <a:xfrm>
            <a:off x="3311691" y="3429000"/>
            <a:ext cx="1344083" cy="1250950"/>
          </a:xfrm>
          <a:prstGeom prst="rect">
            <a:avLst/>
          </a:prstGeom>
          <a:noFill/>
          <a:ln w="9525">
            <a:noFill/>
            <a:miter lim="800000"/>
            <a:headEnd/>
            <a:tailEnd/>
          </a:ln>
        </p:spPr>
      </p:pic>
      <p:pic>
        <p:nvPicPr>
          <p:cNvPr id="19468" name="Picture 8" descr="C:\Users\people\AppData\Local\Microsoft\Windows\Temporary Internet Files\Content.IE5\ZCC95EEH\MC900352182[1].wmf"/>
          <p:cNvPicPr>
            <a:picLocks noChangeAspect="1" noChangeArrowheads="1"/>
          </p:cNvPicPr>
          <p:nvPr/>
        </p:nvPicPr>
        <p:blipFill>
          <a:blip r:embed="rId5" cstate="print"/>
          <a:srcRect/>
          <a:stretch>
            <a:fillRect/>
          </a:stretch>
        </p:blipFill>
        <p:spPr bwMode="auto">
          <a:xfrm>
            <a:off x="5039883" y="3501008"/>
            <a:ext cx="1344083" cy="1250950"/>
          </a:xfrm>
          <a:prstGeom prst="rect">
            <a:avLst/>
          </a:prstGeom>
          <a:noFill/>
          <a:ln w="9525">
            <a:noFill/>
            <a:miter lim="800000"/>
            <a:headEnd/>
            <a:tailEnd/>
          </a:ln>
        </p:spPr>
      </p:pic>
      <p:pic>
        <p:nvPicPr>
          <p:cNvPr id="19469" name="Picture 8" descr="C:\Users\people\AppData\Local\Microsoft\Windows\Temporary Internet Files\Content.IE5\ZCC95EEH\MC900352182[1].wmf"/>
          <p:cNvPicPr>
            <a:picLocks noChangeAspect="1" noChangeArrowheads="1"/>
          </p:cNvPicPr>
          <p:nvPr/>
        </p:nvPicPr>
        <p:blipFill>
          <a:blip r:embed="rId5" cstate="print"/>
          <a:srcRect/>
          <a:stretch>
            <a:fillRect/>
          </a:stretch>
        </p:blipFill>
        <p:spPr bwMode="auto">
          <a:xfrm>
            <a:off x="6576053" y="3501008"/>
            <a:ext cx="1344083" cy="1250950"/>
          </a:xfrm>
          <a:prstGeom prst="rect">
            <a:avLst/>
          </a:prstGeom>
          <a:noFill/>
          <a:ln w="9525">
            <a:noFill/>
            <a:miter lim="800000"/>
            <a:headEnd/>
            <a:tailEnd/>
          </a:ln>
        </p:spPr>
      </p:pic>
      <p:pic>
        <p:nvPicPr>
          <p:cNvPr id="19470" name="Picture 8" descr="C:\Users\people\AppData\Local\Microsoft\Windows\Temporary Internet Files\Content.IE5\ZCC95EEH\MC900352182[1].wmf"/>
          <p:cNvPicPr>
            <a:picLocks noChangeAspect="1" noChangeArrowheads="1"/>
          </p:cNvPicPr>
          <p:nvPr/>
        </p:nvPicPr>
        <p:blipFill>
          <a:blip r:embed="rId5" cstate="print"/>
          <a:srcRect/>
          <a:stretch>
            <a:fillRect/>
          </a:stretch>
        </p:blipFill>
        <p:spPr bwMode="auto">
          <a:xfrm>
            <a:off x="3215680" y="5085184"/>
            <a:ext cx="1344083" cy="1250950"/>
          </a:xfrm>
          <a:prstGeom prst="rect">
            <a:avLst/>
          </a:prstGeom>
          <a:noFill/>
          <a:ln w="9525">
            <a:noFill/>
            <a:miter lim="800000"/>
            <a:headEnd/>
            <a:tailEnd/>
          </a:ln>
        </p:spPr>
      </p:pic>
      <p:pic>
        <p:nvPicPr>
          <p:cNvPr id="19471" name="Picture 8" descr="C:\Users\people\AppData\Local\Microsoft\Windows\Temporary Internet Files\Content.IE5\ZCC95EEH\MC900352182[1].wmf"/>
          <p:cNvPicPr>
            <a:picLocks noChangeAspect="1" noChangeArrowheads="1"/>
          </p:cNvPicPr>
          <p:nvPr/>
        </p:nvPicPr>
        <p:blipFill>
          <a:blip r:embed="rId5" cstate="print"/>
          <a:srcRect/>
          <a:stretch>
            <a:fillRect/>
          </a:stretch>
        </p:blipFill>
        <p:spPr bwMode="auto">
          <a:xfrm>
            <a:off x="4847862" y="5085184"/>
            <a:ext cx="1344084" cy="1250950"/>
          </a:xfrm>
          <a:prstGeom prst="rect">
            <a:avLst/>
          </a:prstGeom>
          <a:noFill/>
          <a:ln w="9525">
            <a:noFill/>
            <a:miter lim="800000"/>
            <a:headEnd/>
            <a:tailEnd/>
          </a:ln>
        </p:spPr>
      </p:pic>
      <p:pic>
        <p:nvPicPr>
          <p:cNvPr id="19472" name="Picture 8" descr="C:\Users\people\AppData\Local\Microsoft\Windows\Temporary Internet Files\Content.IE5\ZCC95EEH\MC900352182[1].wmf"/>
          <p:cNvPicPr>
            <a:picLocks noChangeAspect="1" noChangeArrowheads="1"/>
          </p:cNvPicPr>
          <p:nvPr/>
        </p:nvPicPr>
        <p:blipFill>
          <a:blip r:embed="rId5" cstate="print"/>
          <a:srcRect/>
          <a:stretch>
            <a:fillRect/>
          </a:stretch>
        </p:blipFill>
        <p:spPr bwMode="auto">
          <a:xfrm>
            <a:off x="6480043" y="5085184"/>
            <a:ext cx="1344083" cy="1250950"/>
          </a:xfrm>
          <a:prstGeom prst="rect">
            <a:avLst/>
          </a:prstGeom>
          <a:noFill/>
          <a:ln w="9525">
            <a:noFill/>
            <a:miter lim="800000"/>
            <a:headEnd/>
            <a:tailEnd/>
          </a:ln>
        </p:spPr>
      </p:pic>
      <p:pic>
        <p:nvPicPr>
          <p:cNvPr id="19473" name="Picture 8" descr="C:\Users\people\AppData\Local\Microsoft\Windows\Temporary Internet Files\Content.IE5\ZCC95EEH\MC900352182[1].wmf"/>
          <p:cNvPicPr>
            <a:picLocks noChangeAspect="1" noChangeArrowheads="1"/>
          </p:cNvPicPr>
          <p:nvPr/>
        </p:nvPicPr>
        <p:blipFill>
          <a:blip r:embed="rId5" cstate="print"/>
          <a:srcRect/>
          <a:stretch>
            <a:fillRect/>
          </a:stretch>
        </p:blipFill>
        <p:spPr bwMode="auto">
          <a:xfrm>
            <a:off x="8112224" y="5085184"/>
            <a:ext cx="1344083" cy="1250950"/>
          </a:xfrm>
          <a:prstGeom prst="rect">
            <a:avLst/>
          </a:prstGeom>
          <a:noFill/>
          <a:ln w="9525">
            <a:noFill/>
            <a:miter lim="800000"/>
            <a:headEnd/>
            <a:tailEnd/>
          </a:ln>
        </p:spPr>
      </p:pic>
      <p:sp>
        <p:nvSpPr>
          <p:cNvPr id="19474" name="TextBox 18"/>
          <p:cNvSpPr txBox="1">
            <a:spLocks noChangeArrowheads="1"/>
          </p:cNvSpPr>
          <p:nvPr/>
        </p:nvSpPr>
        <p:spPr bwMode="auto">
          <a:xfrm>
            <a:off x="9648395" y="1268761"/>
            <a:ext cx="1536700" cy="369887"/>
          </a:xfrm>
          <a:prstGeom prst="rect">
            <a:avLst/>
          </a:prstGeom>
          <a:noFill/>
          <a:ln w="9525">
            <a:noFill/>
            <a:miter lim="800000"/>
            <a:headEnd/>
            <a:tailEnd/>
          </a:ln>
        </p:spPr>
        <p:txBody>
          <a:bodyPr>
            <a:spAutoFit/>
          </a:bodyPr>
          <a:lstStyle/>
          <a:p>
            <a:r>
              <a:rPr lang="en-GB" dirty="0">
                <a:latin typeface="Calibri" pitchFamily="34" charset="0"/>
              </a:rPr>
              <a:t>2.5 Days</a:t>
            </a:r>
          </a:p>
        </p:txBody>
      </p:sp>
      <p:sp>
        <p:nvSpPr>
          <p:cNvPr id="19475" name="TextBox 19"/>
          <p:cNvSpPr txBox="1">
            <a:spLocks noChangeArrowheads="1"/>
          </p:cNvSpPr>
          <p:nvPr/>
        </p:nvSpPr>
        <p:spPr bwMode="auto">
          <a:xfrm>
            <a:off x="10128448" y="2348880"/>
            <a:ext cx="1534584" cy="368300"/>
          </a:xfrm>
          <a:prstGeom prst="rect">
            <a:avLst/>
          </a:prstGeom>
          <a:noFill/>
          <a:ln w="9525">
            <a:noFill/>
            <a:miter lim="800000"/>
            <a:headEnd/>
            <a:tailEnd/>
          </a:ln>
        </p:spPr>
        <p:txBody>
          <a:bodyPr>
            <a:spAutoFit/>
          </a:bodyPr>
          <a:lstStyle/>
          <a:p>
            <a:r>
              <a:rPr lang="en-GB" dirty="0">
                <a:latin typeface="Calibri" pitchFamily="34" charset="0"/>
              </a:rPr>
              <a:t>4 Days</a:t>
            </a:r>
          </a:p>
        </p:txBody>
      </p:sp>
      <p:sp>
        <p:nvSpPr>
          <p:cNvPr id="19476" name="TextBox 20"/>
          <p:cNvSpPr txBox="1">
            <a:spLocks noChangeArrowheads="1"/>
          </p:cNvSpPr>
          <p:nvPr/>
        </p:nvSpPr>
        <p:spPr bwMode="auto">
          <a:xfrm>
            <a:off x="10032437" y="3861048"/>
            <a:ext cx="1534584" cy="369888"/>
          </a:xfrm>
          <a:prstGeom prst="rect">
            <a:avLst/>
          </a:prstGeom>
          <a:noFill/>
          <a:ln w="9525">
            <a:noFill/>
            <a:miter lim="800000"/>
            <a:headEnd/>
            <a:tailEnd/>
          </a:ln>
        </p:spPr>
        <p:txBody>
          <a:bodyPr>
            <a:spAutoFit/>
          </a:bodyPr>
          <a:lstStyle/>
          <a:p>
            <a:r>
              <a:rPr lang="en-GB" dirty="0">
                <a:latin typeface="Calibri" pitchFamily="34" charset="0"/>
              </a:rPr>
              <a:t>5 Days</a:t>
            </a:r>
          </a:p>
        </p:txBody>
      </p:sp>
      <p:sp>
        <p:nvSpPr>
          <p:cNvPr id="19477" name="TextBox 21"/>
          <p:cNvSpPr txBox="1">
            <a:spLocks noChangeArrowheads="1"/>
          </p:cNvSpPr>
          <p:nvPr/>
        </p:nvSpPr>
        <p:spPr bwMode="auto">
          <a:xfrm>
            <a:off x="9935634" y="5445125"/>
            <a:ext cx="1536700" cy="369888"/>
          </a:xfrm>
          <a:prstGeom prst="rect">
            <a:avLst/>
          </a:prstGeom>
          <a:noFill/>
          <a:ln w="9525">
            <a:noFill/>
            <a:miter lim="800000"/>
            <a:headEnd/>
            <a:tailEnd/>
          </a:ln>
        </p:spPr>
        <p:txBody>
          <a:bodyPr>
            <a:spAutoFit/>
          </a:bodyPr>
          <a:lstStyle/>
          <a:p>
            <a:r>
              <a:rPr lang="en-GB">
                <a:latin typeface="Calibri" pitchFamily="34" charset="0"/>
              </a:rPr>
              <a:t>5.5 Days</a:t>
            </a:r>
          </a:p>
        </p:txBody>
      </p:sp>
      <p:sp>
        <p:nvSpPr>
          <p:cNvPr id="19478" name="TextBox 22"/>
          <p:cNvSpPr txBox="1">
            <a:spLocks noChangeArrowheads="1"/>
          </p:cNvSpPr>
          <p:nvPr/>
        </p:nvSpPr>
        <p:spPr bwMode="auto">
          <a:xfrm>
            <a:off x="10992544" y="1268761"/>
            <a:ext cx="864096" cy="366713"/>
          </a:xfrm>
          <a:prstGeom prst="rect">
            <a:avLst/>
          </a:prstGeom>
          <a:noFill/>
          <a:ln w="9525">
            <a:noFill/>
            <a:miter lim="800000"/>
            <a:headEnd/>
            <a:tailEnd/>
          </a:ln>
        </p:spPr>
        <p:txBody>
          <a:bodyPr wrap="square">
            <a:spAutoFit/>
          </a:bodyPr>
          <a:lstStyle/>
          <a:p>
            <a:r>
              <a:rPr lang="en-GB" dirty="0">
                <a:latin typeface="Calibri" pitchFamily="34" charset="0"/>
              </a:rPr>
              <a:t>£8</a:t>
            </a:r>
            <a:r>
              <a:rPr lang="en-GB" sz="1200" dirty="0">
                <a:latin typeface="Calibri" pitchFamily="34" charset="0"/>
              </a:rPr>
              <a:t>phr</a:t>
            </a:r>
          </a:p>
        </p:txBody>
      </p:sp>
      <p:sp>
        <p:nvSpPr>
          <p:cNvPr id="19479" name="TextBox 23"/>
          <p:cNvSpPr txBox="1">
            <a:spLocks noChangeArrowheads="1"/>
          </p:cNvSpPr>
          <p:nvPr/>
        </p:nvSpPr>
        <p:spPr bwMode="auto">
          <a:xfrm>
            <a:off x="10128449" y="2708921"/>
            <a:ext cx="1344084" cy="366713"/>
          </a:xfrm>
          <a:prstGeom prst="rect">
            <a:avLst/>
          </a:prstGeom>
          <a:noFill/>
          <a:ln w="9525">
            <a:noFill/>
            <a:miter lim="800000"/>
            <a:headEnd/>
            <a:tailEnd/>
          </a:ln>
        </p:spPr>
        <p:txBody>
          <a:bodyPr>
            <a:spAutoFit/>
          </a:bodyPr>
          <a:lstStyle/>
          <a:p>
            <a:r>
              <a:rPr lang="en-GB" dirty="0">
                <a:latin typeface="Calibri" pitchFamily="34" charset="0"/>
              </a:rPr>
              <a:t>£10</a:t>
            </a:r>
            <a:r>
              <a:rPr lang="en-GB" sz="1200" dirty="0">
                <a:latin typeface="Calibri" pitchFamily="34" charset="0"/>
              </a:rPr>
              <a:t>phr</a:t>
            </a:r>
          </a:p>
        </p:txBody>
      </p:sp>
      <p:sp>
        <p:nvSpPr>
          <p:cNvPr id="19480" name="TextBox 24"/>
          <p:cNvSpPr txBox="1">
            <a:spLocks noChangeArrowheads="1"/>
          </p:cNvSpPr>
          <p:nvPr/>
        </p:nvSpPr>
        <p:spPr bwMode="auto">
          <a:xfrm>
            <a:off x="10128448" y="4149080"/>
            <a:ext cx="1151467" cy="366712"/>
          </a:xfrm>
          <a:prstGeom prst="rect">
            <a:avLst/>
          </a:prstGeom>
          <a:noFill/>
          <a:ln w="9525">
            <a:noFill/>
            <a:miter lim="800000"/>
            <a:headEnd/>
            <a:tailEnd/>
          </a:ln>
        </p:spPr>
        <p:txBody>
          <a:bodyPr>
            <a:spAutoFit/>
          </a:bodyPr>
          <a:lstStyle/>
          <a:p>
            <a:r>
              <a:rPr lang="en-GB" dirty="0">
                <a:latin typeface="Calibri" pitchFamily="34" charset="0"/>
              </a:rPr>
              <a:t>£12</a:t>
            </a:r>
            <a:r>
              <a:rPr lang="en-GB" sz="1200" dirty="0">
                <a:latin typeface="Calibri" pitchFamily="34" charset="0"/>
              </a:rPr>
              <a:t>phr</a:t>
            </a:r>
            <a:endParaRPr lang="en-GB" dirty="0">
              <a:latin typeface="Calibri" pitchFamily="34" charset="0"/>
            </a:endParaRPr>
          </a:p>
        </p:txBody>
      </p:sp>
      <p:sp>
        <p:nvSpPr>
          <p:cNvPr id="19481" name="TextBox 25"/>
          <p:cNvSpPr txBox="1">
            <a:spLocks noChangeArrowheads="1"/>
          </p:cNvSpPr>
          <p:nvPr/>
        </p:nvSpPr>
        <p:spPr bwMode="auto">
          <a:xfrm>
            <a:off x="10223500" y="5876926"/>
            <a:ext cx="1153584" cy="366713"/>
          </a:xfrm>
          <a:prstGeom prst="rect">
            <a:avLst/>
          </a:prstGeom>
          <a:noFill/>
          <a:ln w="9525">
            <a:noFill/>
            <a:miter lim="800000"/>
            <a:headEnd/>
            <a:tailEnd/>
          </a:ln>
        </p:spPr>
        <p:txBody>
          <a:bodyPr>
            <a:spAutoFit/>
          </a:bodyPr>
          <a:lstStyle/>
          <a:p>
            <a:r>
              <a:rPr lang="en-GB">
                <a:latin typeface="Calibri" pitchFamily="34" charset="0"/>
              </a:rPr>
              <a:t>£15</a:t>
            </a:r>
            <a:r>
              <a:rPr lang="en-GB" sz="1200">
                <a:latin typeface="Calibri" pitchFamily="34" charset="0"/>
              </a:rPr>
              <a:t>phr</a:t>
            </a:r>
            <a:endParaRPr lang="en-GB">
              <a:latin typeface="Calibri" pitchFamily="34" charset="0"/>
            </a:endParaRPr>
          </a:p>
        </p:txBody>
      </p:sp>
      <p:pic>
        <p:nvPicPr>
          <p:cNvPr id="19483" name="Picture 5"/>
          <p:cNvPicPr>
            <a:picLocks noChangeAspect="1" noChangeArrowheads="1"/>
          </p:cNvPicPr>
          <p:nvPr/>
        </p:nvPicPr>
        <p:blipFill>
          <a:blip r:embed="rId6" cstate="print"/>
          <a:srcRect/>
          <a:stretch>
            <a:fillRect/>
          </a:stretch>
        </p:blipFill>
        <p:spPr bwMode="auto">
          <a:xfrm>
            <a:off x="6672064" y="620688"/>
            <a:ext cx="2899437" cy="1584176"/>
          </a:xfrm>
          <a:prstGeom prst="rect">
            <a:avLst/>
          </a:prstGeom>
          <a:noFill/>
          <a:ln w="9525">
            <a:noFill/>
            <a:miter lim="800000"/>
            <a:headEnd/>
            <a:tailEnd/>
          </a:ln>
        </p:spPr>
      </p:pic>
      <p:sp>
        <p:nvSpPr>
          <p:cNvPr id="28" name="Cloud Callout 27"/>
          <p:cNvSpPr/>
          <p:nvPr/>
        </p:nvSpPr>
        <p:spPr>
          <a:xfrm>
            <a:off x="8304246" y="188640"/>
            <a:ext cx="3648405" cy="1008112"/>
          </a:xfrm>
          <a:prstGeom prst="cloudCallout">
            <a:avLst>
              <a:gd name="adj1" fmla="val -47003"/>
              <a:gd name="adj2" fmla="val 62383"/>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4">
                    <a:lumMod val="75000"/>
                  </a:schemeClr>
                </a:solidFill>
              </a:rPr>
              <a:t>I’m not bored..                        but I’m lonely</a:t>
            </a:r>
            <a:endParaRPr lang="en-GB" b="1" dirty="0">
              <a:solidFill>
                <a:schemeClr val="accent4">
                  <a:lumMod val="75000"/>
                </a:schemeClr>
              </a:solidFill>
            </a:endParaRPr>
          </a:p>
        </p:txBody>
      </p:sp>
      <p:pic>
        <p:nvPicPr>
          <p:cNvPr id="2050" name="Picture 2"/>
          <p:cNvPicPr>
            <a:picLocks noChangeAspect="1" noChangeArrowheads="1"/>
          </p:cNvPicPr>
          <p:nvPr/>
        </p:nvPicPr>
        <p:blipFill>
          <a:blip r:embed="rId7" cstate="print"/>
          <a:srcRect/>
          <a:stretch>
            <a:fillRect/>
          </a:stretch>
        </p:blipFill>
        <p:spPr bwMode="auto">
          <a:xfrm>
            <a:off x="719403" y="3429000"/>
            <a:ext cx="1292277" cy="1162050"/>
          </a:xfrm>
          <a:prstGeom prst="rect">
            <a:avLst/>
          </a:prstGeom>
          <a:noFill/>
          <a:ln w="9525">
            <a:noFill/>
            <a:miter lim="800000"/>
            <a:headEnd/>
            <a:tailEnd/>
          </a:ln>
        </p:spPr>
      </p:pic>
      <p:sp>
        <p:nvSpPr>
          <p:cNvPr id="29" name="TextBox 28"/>
          <p:cNvSpPr txBox="1"/>
          <p:nvPr/>
        </p:nvSpPr>
        <p:spPr>
          <a:xfrm>
            <a:off x="5327915" y="4005064"/>
            <a:ext cx="768085" cy="369332"/>
          </a:xfrm>
          <a:prstGeom prst="rect">
            <a:avLst/>
          </a:prstGeom>
          <a:noFill/>
        </p:spPr>
        <p:txBody>
          <a:bodyPr wrap="square" rtlCol="0">
            <a:spAutoFit/>
          </a:bodyPr>
          <a:lstStyle/>
          <a:p>
            <a:pPr algn="ctr"/>
            <a:r>
              <a:rPr lang="en-GB" b="1" dirty="0" smtClean="0"/>
              <a:t>ISF</a:t>
            </a:r>
            <a:endParaRPr lang="en-GB" b="1" dirty="0"/>
          </a:p>
        </p:txBody>
      </p:sp>
      <p:sp>
        <p:nvSpPr>
          <p:cNvPr id="30" name="TextBox 29"/>
          <p:cNvSpPr txBox="1"/>
          <p:nvPr/>
        </p:nvSpPr>
        <p:spPr>
          <a:xfrm>
            <a:off x="8400256" y="5589240"/>
            <a:ext cx="768085" cy="369332"/>
          </a:xfrm>
          <a:prstGeom prst="rect">
            <a:avLst/>
          </a:prstGeom>
          <a:noFill/>
        </p:spPr>
        <p:txBody>
          <a:bodyPr wrap="square" rtlCol="0">
            <a:spAutoFit/>
          </a:bodyPr>
          <a:lstStyle/>
          <a:p>
            <a:pPr algn="ctr"/>
            <a:r>
              <a:rPr lang="en-GB" b="1" dirty="0" smtClean="0"/>
              <a:t>ISF</a:t>
            </a:r>
            <a:endParaRPr lang="en-GB" b="1" dirty="0"/>
          </a:p>
        </p:txBody>
      </p:sp>
      <p:sp>
        <p:nvSpPr>
          <p:cNvPr id="31" name="TextBox 30"/>
          <p:cNvSpPr txBox="1"/>
          <p:nvPr/>
        </p:nvSpPr>
        <p:spPr>
          <a:xfrm>
            <a:off x="5135894" y="5589240"/>
            <a:ext cx="768085" cy="369332"/>
          </a:xfrm>
          <a:prstGeom prst="rect">
            <a:avLst/>
          </a:prstGeom>
          <a:noFill/>
        </p:spPr>
        <p:txBody>
          <a:bodyPr wrap="square" rtlCol="0">
            <a:spAutoFit/>
          </a:bodyPr>
          <a:lstStyle/>
          <a:p>
            <a:pPr algn="ctr"/>
            <a:r>
              <a:rPr lang="en-GB" b="1" dirty="0" smtClean="0"/>
              <a:t>ISF</a:t>
            </a:r>
            <a:endParaRPr lang="en-GB" b="1" dirty="0"/>
          </a:p>
        </p:txBody>
      </p:sp>
      <p:sp>
        <p:nvSpPr>
          <p:cNvPr id="32" name="TextBox 31"/>
          <p:cNvSpPr txBox="1"/>
          <p:nvPr/>
        </p:nvSpPr>
        <p:spPr>
          <a:xfrm>
            <a:off x="396104" y="345395"/>
            <a:ext cx="2817360" cy="1569660"/>
          </a:xfrm>
          <a:prstGeom prst="rect">
            <a:avLst/>
          </a:prstGeom>
          <a:noFill/>
        </p:spPr>
        <p:txBody>
          <a:bodyPr wrap="square" rtlCol="0">
            <a:spAutoFit/>
          </a:bodyPr>
          <a:lstStyle/>
          <a:p>
            <a:r>
              <a:rPr lang="en-GB" sz="4800" b="1" dirty="0" smtClean="0">
                <a:solidFill>
                  <a:schemeClr val="accent4">
                    <a:lumMod val="75000"/>
                  </a:schemeClr>
                </a:solidFill>
              </a:rPr>
              <a:t>Pooling budgets</a:t>
            </a:r>
            <a:endParaRPr lang="en-GB" sz="4800" b="1" dirty="0">
              <a:solidFill>
                <a:schemeClr val="accent4">
                  <a:lumMod val="75000"/>
                </a:schemeClr>
              </a:solidFill>
            </a:endParaRPr>
          </a:p>
        </p:txBody>
      </p:sp>
      <p:sp>
        <p:nvSpPr>
          <p:cNvPr id="33" name="TextBox 32"/>
          <p:cNvSpPr txBox="1"/>
          <p:nvPr/>
        </p:nvSpPr>
        <p:spPr>
          <a:xfrm>
            <a:off x="3599723" y="2420888"/>
            <a:ext cx="768085" cy="369332"/>
          </a:xfrm>
          <a:prstGeom prst="rect">
            <a:avLst/>
          </a:prstGeom>
          <a:noFill/>
        </p:spPr>
        <p:txBody>
          <a:bodyPr wrap="square" rtlCol="0">
            <a:spAutoFit/>
          </a:bodyPr>
          <a:lstStyle/>
          <a:p>
            <a:pPr algn="ctr"/>
            <a:r>
              <a:rPr lang="en-GB" b="1" dirty="0" smtClean="0"/>
              <a:t>DP</a:t>
            </a:r>
            <a:endParaRPr lang="en-GB" b="1" dirty="0"/>
          </a:p>
        </p:txBody>
      </p:sp>
      <p:sp>
        <p:nvSpPr>
          <p:cNvPr id="34" name="TextBox 33"/>
          <p:cNvSpPr txBox="1"/>
          <p:nvPr/>
        </p:nvSpPr>
        <p:spPr>
          <a:xfrm>
            <a:off x="5319423" y="2433951"/>
            <a:ext cx="768085" cy="369332"/>
          </a:xfrm>
          <a:prstGeom prst="rect">
            <a:avLst/>
          </a:prstGeom>
          <a:noFill/>
        </p:spPr>
        <p:txBody>
          <a:bodyPr wrap="square" rtlCol="0">
            <a:spAutoFit/>
          </a:bodyPr>
          <a:lstStyle/>
          <a:p>
            <a:pPr algn="ctr"/>
            <a:r>
              <a:rPr lang="en-GB" b="1" dirty="0" smtClean="0"/>
              <a:t>DP</a:t>
            </a:r>
            <a:endParaRPr lang="en-GB" b="1" dirty="0"/>
          </a:p>
        </p:txBody>
      </p:sp>
      <p:sp>
        <p:nvSpPr>
          <p:cNvPr id="35" name="TextBox 34"/>
          <p:cNvSpPr txBox="1"/>
          <p:nvPr/>
        </p:nvSpPr>
        <p:spPr>
          <a:xfrm>
            <a:off x="5327915" y="1124744"/>
            <a:ext cx="768085" cy="369332"/>
          </a:xfrm>
          <a:prstGeom prst="rect">
            <a:avLst/>
          </a:prstGeom>
          <a:noFill/>
        </p:spPr>
        <p:txBody>
          <a:bodyPr wrap="square" rtlCol="0">
            <a:spAutoFit/>
          </a:bodyPr>
          <a:lstStyle/>
          <a:p>
            <a:pPr algn="ctr"/>
            <a:r>
              <a:rPr lang="en-GB" b="1" dirty="0" smtClean="0"/>
              <a:t>DP</a:t>
            </a:r>
            <a:endParaRPr lang="en-GB" b="1" dirty="0"/>
          </a:p>
        </p:txBody>
      </p:sp>
      <p:sp>
        <p:nvSpPr>
          <p:cNvPr id="36" name="TextBox 35"/>
          <p:cNvSpPr txBox="1"/>
          <p:nvPr/>
        </p:nvSpPr>
        <p:spPr>
          <a:xfrm>
            <a:off x="6864086" y="4005064"/>
            <a:ext cx="768085" cy="369332"/>
          </a:xfrm>
          <a:prstGeom prst="rect">
            <a:avLst/>
          </a:prstGeom>
          <a:noFill/>
        </p:spPr>
        <p:txBody>
          <a:bodyPr wrap="square" rtlCol="0">
            <a:spAutoFit/>
          </a:bodyPr>
          <a:lstStyle/>
          <a:p>
            <a:pPr algn="ctr"/>
            <a:r>
              <a:rPr lang="en-GB" b="1" dirty="0" smtClean="0"/>
              <a:t>DP</a:t>
            </a:r>
            <a:endParaRPr lang="en-GB" b="1" dirty="0"/>
          </a:p>
        </p:txBody>
      </p:sp>
      <p:sp>
        <p:nvSpPr>
          <p:cNvPr id="37" name="TextBox 36"/>
          <p:cNvSpPr txBox="1"/>
          <p:nvPr/>
        </p:nvSpPr>
        <p:spPr>
          <a:xfrm>
            <a:off x="3599723" y="4005064"/>
            <a:ext cx="768085" cy="369332"/>
          </a:xfrm>
          <a:prstGeom prst="rect">
            <a:avLst/>
          </a:prstGeom>
          <a:noFill/>
        </p:spPr>
        <p:txBody>
          <a:bodyPr wrap="square" rtlCol="0">
            <a:spAutoFit/>
          </a:bodyPr>
          <a:lstStyle/>
          <a:p>
            <a:pPr algn="ctr"/>
            <a:r>
              <a:rPr lang="en-GB" b="1" dirty="0" smtClean="0"/>
              <a:t>DP</a:t>
            </a:r>
            <a:endParaRPr lang="en-GB" b="1" dirty="0"/>
          </a:p>
        </p:txBody>
      </p:sp>
      <p:sp>
        <p:nvSpPr>
          <p:cNvPr id="38" name="TextBox 37"/>
          <p:cNvSpPr txBox="1"/>
          <p:nvPr/>
        </p:nvSpPr>
        <p:spPr>
          <a:xfrm>
            <a:off x="3503712" y="5589240"/>
            <a:ext cx="768085" cy="369332"/>
          </a:xfrm>
          <a:prstGeom prst="rect">
            <a:avLst/>
          </a:prstGeom>
          <a:noFill/>
        </p:spPr>
        <p:txBody>
          <a:bodyPr wrap="square" rtlCol="0">
            <a:spAutoFit/>
          </a:bodyPr>
          <a:lstStyle/>
          <a:p>
            <a:pPr algn="ctr"/>
            <a:r>
              <a:rPr lang="en-GB" b="1" dirty="0" smtClean="0"/>
              <a:t>DP</a:t>
            </a:r>
            <a:endParaRPr lang="en-GB" b="1" dirty="0"/>
          </a:p>
        </p:txBody>
      </p:sp>
      <p:sp>
        <p:nvSpPr>
          <p:cNvPr id="39" name="TextBox 38"/>
          <p:cNvSpPr txBox="1"/>
          <p:nvPr/>
        </p:nvSpPr>
        <p:spPr>
          <a:xfrm>
            <a:off x="6768075" y="5589240"/>
            <a:ext cx="768085" cy="369332"/>
          </a:xfrm>
          <a:prstGeom prst="rect">
            <a:avLst/>
          </a:prstGeom>
          <a:noFill/>
        </p:spPr>
        <p:txBody>
          <a:bodyPr wrap="square" rtlCol="0">
            <a:spAutoFit/>
          </a:bodyPr>
          <a:lstStyle/>
          <a:p>
            <a:pPr algn="ctr"/>
            <a:r>
              <a:rPr lang="en-GB" b="1" dirty="0" smtClean="0"/>
              <a:t>ISF</a:t>
            </a:r>
            <a:endParaRPr lang="en-GB"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chel\Desktop\247grid.com\247 grid PROJECT\247 pr IMAGES\grid 8 PR.bmp"/>
          <p:cNvPicPr>
            <a:picLocks noGrp="1" noChangeAspect="1" noChangeArrowheads="1"/>
          </p:cNvPicPr>
          <p:nvPr>
            <p:ph idx="4294967295"/>
          </p:nvPr>
        </p:nvPicPr>
        <p:blipFill>
          <a:blip r:embed="rId2" cstate="print"/>
          <a:srcRect/>
          <a:stretch>
            <a:fillRect/>
          </a:stretch>
        </p:blipFill>
        <p:spPr>
          <a:xfrm>
            <a:off x="1345473" y="947259"/>
            <a:ext cx="4571041" cy="2880320"/>
          </a:xfrm>
          <a:prstGeom prst="rect">
            <a:avLst/>
          </a:prstGeom>
          <a:solidFill>
            <a:srgbClr val="FFFFFF">
              <a:shade val="85000"/>
            </a:srgbClr>
          </a:solidFill>
          <a:ln w="88900" cap="sq">
            <a:solidFill>
              <a:schemeClr val="accent1"/>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6" name="TextBox 5"/>
          <p:cNvSpPr txBox="1">
            <a:spLocks noChangeArrowheads="1"/>
          </p:cNvSpPr>
          <p:nvPr/>
        </p:nvSpPr>
        <p:spPr bwMode="auto">
          <a:xfrm>
            <a:off x="6817703" y="509168"/>
            <a:ext cx="4416657" cy="2677656"/>
          </a:xfrm>
          <a:prstGeom prst="rect">
            <a:avLst/>
          </a:prstGeom>
          <a:noFill/>
          <a:ln w="9525">
            <a:noFill/>
            <a:miter lim="800000"/>
            <a:headEnd/>
            <a:tailEnd/>
          </a:ln>
        </p:spPr>
        <p:txBody>
          <a:bodyPr wrap="square">
            <a:spAutoFit/>
          </a:bodyPr>
          <a:lstStyle/>
          <a:p>
            <a:pPr algn="ctr"/>
            <a:r>
              <a:rPr lang="en-GB" sz="2800" dirty="0">
                <a:latin typeface="Calibri" pitchFamily="34" charset="0"/>
              </a:rPr>
              <a:t>An empowering </a:t>
            </a:r>
            <a:r>
              <a:rPr lang="en-GB" sz="2800" dirty="0" smtClean="0">
                <a:latin typeface="Calibri" pitchFamily="34" charset="0"/>
              </a:rPr>
              <a:t>way to manage your personal budget with your chosen provider</a:t>
            </a:r>
          </a:p>
          <a:p>
            <a:pPr algn="ctr"/>
            <a:endParaRPr lang="en-GB" sz="2800" dirty="0" smtClean="0">
              <a:latin typeface="Calibri" pitchFamily="34" charset="0"/>
            </a:endParaRPr>
          </a:p>
          <a:p>
            <a:pPr algn="ctr"/>
            <a:r>
              <a:rPr lang="en-GB" sz="2800" dirty="0" smtClean="0">
                <a:latin typeface="Calibri" pitchFamily="34" charset="0"/>
              </a:rPr>
              <a:t>“A better conversation”</a:t>
            </a:r>
            <a:endParaRPr lang="en-GB" sz="2800" dirty="0">
              <a:latin typeface="Calibri"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7080067" y="3582012"/>
            <a:ext cx="3771027" cy="2368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27381" y="4437112"/>
            <a:ext cx="6048672" cy="830997"/>
          </a:xfrm>
          <a:prstGeom prst="rect">
            <a:avLst/>
          </a:prstGeom>
          <a:noFill/>
        </p:spPr>
        <p:txBody>
          <a:bodyPr wrap="square" rtlCol="0">
            <a:spAutoFit/>
          </a:bodyPr>
          <a:lstStyle/>
          <a:p>
            <a:pPr algn="ctr"/>
            <a:r>
              <a:rPr lang="en-GB" sz="4800" b="1" dirty="0" smtClean="0">
                <a:solidFill>
                  <a:schemeClr val="accent5">
                    <a:lumMod val="75000"/>
                  </a:schemeClr>
                </a:solidFill>
              </a:rPr>
              <a:t>www.247grid.com </a:t>
            </a:r>
            <a:endParaRPr lang="en-GB" sz="48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7045EDB-9848-48E1-AF93-51B94A6B44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8A151EE-DACD-451C-8490-F335678B7263}"/>
              </a:ext>
            </a:extLst>
          </p:cNvPr>
          <p:cNvSpPr>
            <a:spLocks noGrp="1"/>
          </p:cNvSpPr>
          <p:nvPr>
            <p:ph type="title"/>
          </p:nvPr>
        </p:nvSpPr>
        <p:spPr>
          <a:xfrm>
            <a:off x="743958" y="2088574"/>
            <a:ext cx="3145305" cy="4157256"/>
          </a:xfrm>
        </p:spPr>
        <p:txBody>
          <a:bodyPr>
            <a:normAutofit/>
          </a:bodyPr>
          <a:lstStyle/>
          <a:p>
            <a:pPr algn="l"/>
            <a:r>
              <a:rPr lang="en-GB" sz="4400" dirty="0" smtClean="0"/>
              <a:t/>
            </a:r>
            <a:br>
              <a:rPr lang="en-GB" sz="4400" dirty="0" smtClean="0"/>
            </a:br>
            <a:r>
              <a:rPr lang="en-GB" sz="4400" dirty="0" smtClean="0"/>
              <a:t/>
            </a:r>
            <a:br>
              <a:rPr lang="en-GB" sz="4400" dirty="0" smtClean="0"/>
            </a:br>
            <a:r>
              <a:rPr lang="en-GB" sz="4400" dirty="0" smtClean="0"/>
              <a:t/>
            </a:r>
            <a:br>
              <a:rPr lang="en-GB" sz="4400" dirty="0" smtClean="0"/>
            </a:br>
            <a:r>
              <a:rPr lang="en-GB" sz="4400" dirty="0" smtClean="0"/>
              <a:t/>
            </a:r>
            <a:br>
              <a:rPr lang="en-GB" sz="4400" dirty="0" smtClean="0"/>
            </a:br>
            <a:r>
              <a:rPr lang="en-GB" sz="4400" dirty="0" smtClean="0"/>
              <a:t>Gary </a:t>
            </a:r>
            <a:r>
              <a:rPr lang="en-GB" sz="4400" dirty="0"/>
              <a:t>Kent</a:t>
            </a:r>
          </a:p>
        </p:txBody>
      </p:sp>
      <p:pic>
        <p:nvPicPr>
          <p:cNvPr id="7" name="Picture 6" descr="bio_gary_kent.png"/>
          <p:cNvPicPr>
            <a:picLocks noChangeAspect="1"/>
          </p:cNvPicPr>
          <p:nvPr/>
        </p:nvPicPr>
        <p:blipFill>
          <a:blip r:embed="rId2"/>
          <a:stretch>
            <a:fillRect/>
          </a:stretch>
        </p:blipFill>
        <p:spPr>
          <a:xfrm>
            <a:off x="658122" y="1499099"/>
            <a:ext cx="3394765" cy="2863896"/>
          </a:xfrm>
          <a:prstGeom prst="rect">
            <a:avLst/>
          </a:prstGeom>
        </p:spPr>
      </p:pic>
      <p:sp>
        <p:nvSpPr>
          <p:cNvPr id="8" name="Title 1"/>
          <p:cNvSpPr txBox="1">
            <a:spLocks/>
          </p:cNvSpPr>
          <p:nvPr/>
        </p:nvSpPr>
        <p:spPr>
          <a:xfrm>
            <a:off x="1187505" y="169275"/>
            <a:ext cx="9144000" cy="99007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all" spc="0" normalizeH="0" baseline="0" noProof="0" dirty="0" smtClean="0">
                <a:ln>
                  <a:noFill/>
                </a:ln>
                <a:solidFill>
                  <a:schemeClr val="tx1">
                    <a:lumMod val="50000"/>
                    <a:lumOff val="50000"/>
                  </a:schemeClr>
                </a:solidFill>
                <a:effectLst/>
                <a:uLnTx/>
                <a:uFillTx/>
                <a:latin typeface="Microsoft New Tai Lue" panose="020B0502040204020203" pitchFamily="34" charset="0"/>
                <a:ea typeface="+mj-ea"/>
                <a:cs typeface="Microsoft New Tai Lue" panose="020B0502040204020203" pitchFamily="34" charset="0"/>
              </a:rPr>
              <a:t>The</a:t>
            </a:r>
            <a:r>
              <a:rPr kumimoji="0" lang="en-GB" sz="5400" b="0" i="0" u="none" strike="noStrike" kern="1200" cap="all" spc="0" normalizeH="0" noProof="0" dirty="0" smtClean="0">
                <a:ln>
                  <a:noFill/>
                </a:ln>
                <a:solidFill>
                  <a:schemeClr val="tx1">
                    <a:lumMod val="50000"/>
                    <a:lumOff val="50000"/>
                  </a:schemeClr>
                </a:solidFill>
                <a:effectLst/>
                <a:uLnTx/>
                <a:uFillTx/>
                <a:latin typeface="Microsoft New Tai Lue" panose="020B0502040204020203" pitchFamily="34" charset="0"/>
                <a:ea typeface="+mj-ea"/>
                <a:cs typeface="Microsoft New Tai Lue" panose="020B0502040204020203" pitchFamily="34" charset="0"/>
              </a:rPr>
              <a:t> provider perspective</a:t>
            </a:r>
            <a:endParaRPr kumimoji="0" lang="en-GB" sz="5400" b="0" i="0" u="none" strike="noStrike" kern="1200" cap="all" spc="0" normalizeH="0" baseline="0" noProof="0" dirty="0">
              <a:ln>
                <a:noFill/>
              </a:ln>
              <a:solidFill>
                <a:schemeClr val="tx1">
                  <a:lumMod val="50000"/>
                  <a:lumOff val="50000"/>
                </a:schemeClr>
              </a:solidFill>
              <a:effectLst/>
              <a:uLnTx/>
              <a:uFillTx/>
              <a:latin typeface="Microsoft New Tai Lue" panose="020B0502040204020203" pitchFamily="34" charset="0"/>
              <a:ea typeface="+mj-ea"/>
              <a:cs typeface="Microsoft New Tai Lue" panose="020B0502040204020203" pitchFamily="34" charset="0"/>
            </a:endParaRPr>
          </a:p>
        </p:txBody>
      </p:sp>
      <p:grpSp>
        <p:nvGrpSpPr>
          <p:cNvPr id="9" name="Group 8"/>
          <p:cNvGrpSpPr/>
          <p:nvPr/>
        </p:nvGrpSpPr>
        <p:grpSpPr>
          <a:xfrm>
            <a:off x="4310744" y="2846943"/>
            <a:ext cx="7160550" cy="1426523"/>
            <a:chOff x="0" y="-912810"/>
            <a:chExt cx="6581613" cy="1426523"/>
          </a:xfrm>
        </p:grpSpPr>
        <p:sp>
          <p:nvSpPr>
            <p:cNvPr id="11" name="Rectangle 10"/>
            <p:cNvSpPr/>
            <p:nvPr/>
          </p:nvSpPr>
          <p:spPr>
            <a:xfrm>
              <a:off x="0" y="438"/>
              <a:ext cx="6305371" cy="513275"/>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276242" y="-912810"/>
              <a:ext cx="6305371" cy="5132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800" kern="1200" baseline="0" dirty="0"/>
                <a:t>How </a:t>
              </a:r>
              <a:r>
                <a:rPr lang="en-GB" sz="2800" kern="1200" baseline="0" dirty="0" smtClean="0"/>
                <a:t>I got </a:t>
              </a:r>
              <a:r>
                <a:rPr lang="en-GB" sz="2800" kern="1200" baseline="0" dirty="0"/>
                <a:t>involved with Dorset</a:t>
              </a:r>
              <a:endParaRPr lang="en-US" sz="2800" kern="1200" dirty="0"/>
            </a:p>
          </p:txBody>
        </p:sp>
      </p:grpSp>
      <p:grpSp>
        <p:nvGrpSpPr>
          <p:cNvPr id="15" name="Group 14"/>
          <p:cNvGrpSpPr/>
          <p:nvPr/>
        </p:nvGrpSpPr>
        <p:grpSpPr>
          <a:xfrm>
            <a:off x="2355486" y="3469443"/>
            <a:ext cx="8526057" cy="3681217"/>
            <a:chOff x="0" y="-3081081"/>
            <a:chExt cx="8526057" cy="3681217"/>
          </a:xfrm>
        </p:grpSpPr>
        <p:sp>
          <p:nvSpPr>
            <p:cNvPr id="16" name="Rectangle 15"/>
            <p:cNvSpPr/>
            <p:nvPr/>
          </p:nvSpPr>
          <p:spPr>
            <a:xfrm>
              <a:off x="0" y="1754"/>
              <a:ext cx="6305371" cy="598382"/>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2220686" y="-3081081"/>
              <a:ext cx="6305371" cy="598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baseline="0" dirty="0"/>
                <a:t>Working alongside commissioning last </a:t>
              </a:r>
              <a:r>
                <a:rPr lang="en-GB" sz="2800" kern="1200" baseline="0" dirty="0" smtClean="0"/>
                <a:t>2yrs</a:t>
              </a:r>
            </a:p>
            <a:p>
              <a:pPr lvl="0" algn="l" defTabSz="1244600">
                <a:lnSpc>
                  <a:spcPct val="90000"/>
                </a:lnSpc>
                <a:spcBef>
                  <a:spcPct val="0"/>
                </a:spcBef>
                <a:spcAft>
                  <a:spcPct val="35000"/>
                </a:spcAft>
              </a:pPr>
              <a:r>
                <a:rPr lang="en-US" sz="2800" dirty="0" smtClean="0"/>
                <a:t>Provider workshops</a:t>
              </a:r>
            </a:p>
            <a:p>
              <a:pPr lvl="0" algn="l" defTabSz="1244600">
                <a:lnSpc>
                  <a:spcPct val="90000"/>
                </a:lnSpc>
                <a:spcBef>
                  <a:spcPct val="0"/>
                </a:spcBef>
                <a:spcAft>
                  <a:spcPct val="35000"/>
                </a:spcAft>
              </a:pPr>
              <a:r>
                <a:rPr lang="en-US" sz="2800" dirty="0" smtClean="0"/>
                <a:t>Sharing good practice</a:t>
              </a:r>
              <a:endParaRPr lang="en-GB" sz="2800" dirty="0" smtClean="0"/>
            </a:p>
          </p:txBody>
        </p:sp>
      </p:grpSp>
    </p:spTree>
    <p:extLst>
      <p:ext uri="{BB962C8B-B14F-4D97-AF65-F5344CB8AC3E}">
        <p14:creationId xmlns:p14="http://schemas.microsoft.com/office/powerpoint/2010/main" val="236221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C9F84F-8741-425C-A677-A819AF4773F6}"/>
              </a:ext>
            </a:extLst>
          </p:cNvPr>
          <p:cNvSpPr>
            <a:spLocks noGrp="1"/>
          </p:cNvSpPr>
          <p:nvPr>
            <p:ph type="title"/>
          </p:nvPr>
        </p:nvSpPr>
        <p:spPr/>
        <p:txBody>
          <a:bodyPr/>
          <a:lstStyle/>
          <a:p>
            <a:r>
              <a:rPr lang="en-GB" dirty="0"/>
              <a:t>Outcomes</a:t>
            </a:r>
          </a:p>
        </p:txBody>
      </p:sp>
      <p:pic>
        <p:nvPicPr>
          <p:cNvPr id="4" name="Picture 3" descr="NewKeylogo.jpg"/>
          <p:cNvPicPr>
            <a:picLocks noChangeAspect="1"/>
          </p:cNvPicPr>
          <p:nvPr/>
        </p:nvPicPr>
        <p:blipFill>
          <a:blip r:embed="rId2"/>
          <a:stretch>
            <a:fillRect/>
          </a:stretch>
        </p:blipFill>
        <p:spPr>
          <a:xfrm>
            <a:off x="1018630" y="3257957"/>
            <a:ext cx="2584739" cy="1705928"/>
          </a:xfrm>
          <a:prstGeom prst="rect">
            <a:avLst/>
          </a:prstGeom>
          <a:ln>
            <a:solidFill>
              <a:schemeClr val="accent1"/>
            </a:solidFill>
          </a:ln>
        </p:spPr>
      </p:pic>
      <p:sp>
        <p:nvSpPr>
          <p:cNvPr id="5" name="Rectangle 4"/>
          <p:cNvSpPr/>
          <p:nvPr/>
        </p:nvSpPr>
        <p:spPr>
          <a:xfrm>
            <a:off x="4611285" y="2846943"/>
            <a:ext cx="6860009" cy="5132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800" kern="1200" dirty="0" smtClean="0"/>
              <a:t>Developed pilot for ISFs in Dorset</a:t>
            </a:r>
          </a:p>
          <a:p>
            <a:pPr lvl="0" algn="l" defTabSz="1111250">
              <a:lnSpc>
                <a:spcPct val="90000"/>
              </a:lnSpc>
              <a:spcBef>
                <a:spcPct val="0"/>
              </a:spcBef>
              <a:spcAft>
                <a:spcPct val="35000"/>
              </a:spcAft>
            </a:pPr>
            <a:endParaRPr lang="en-GB" sz="800" kern="1200" dirty="0" smtClean="0"/>
          </a:p>
          <a:p>
            <a:pPr lvl="0" algn="l" defTabSz="1111250">
              <a:lnSpc>
                <a:spcPct val="90000"/>
              </a:lnSpc>
              <a:spcBef>
                <a:spcPct val="0"/>
              </a:spcBef>
              <a:spcAft>
                <a:spcPct val="35000"/>
              </a:spcAft>
            </a:pPr>
            <a:r>
              <a:rPr lang="en-GB" sz="2800" dirty="0" smtClean="0"/>
              <a:t>Transparency and accountability to the people we support</a:t>
            </a:r>
          </a:p>
          <a:p>
            <a:pPr lvl="0" algn="l" defTabSz="1111250">
              <a:lnSpc>
                <a:spcPct val="90000"/>
              </a:lnSpc>
              <a:spcBef>
                <a:spcPct val="0"/>
              </a:spcBef>
              <a:spcAft>
                <a:spcPct val="35000"/>
              </a:spcAft>
            </a:pPr>
            <a:r>
              <a:rPr lang="en-GB" sz="2800" dirty="0" smtClean="0"/>
              <a:t>We ensure all support is effective, meaningful and always moving someone forwards</a:t>
            </a:r>
          </a:p>
          <a:p>
            <a:pPr lvl="0" algn="l" defTabSz="1111250">
              <a:lnSpc>
                <a:spcPct val="90000"/>
              </a:lnSpc>
              <a:spcBef>
                <a:spcPct val="0"/>
              </a:spcBef>
              <a:spcAft>
                <a:spcPct val="35000"/>
              </a:spcAft>
            </a:pPr>
            <a:r>
              <a:rPr lang="en-GB" sz="2800" dirty="0" smtClean="0"/>
              <a:t>The person has the control</a:t>
            </a:r>
          </a:p>
          <a:p>
            <a:pPr lvl="0" algn="l" defTabSz="1111250">
              <a:lnSpc>
                <a:spcPct val="90000"/>
              </a:lnSpc>
              <a:spcBef>
                <a:spcPct val="0"/>
              </a:spcBef>
              <a:spcAft>
                <a:spcPct val="35000"/>
              </a:spcAft>
            </a:pPr>
            <a:endParaRPr lang="en-GB" sz="2800" kern="1200" dirty="0" smtClean="0"/>
          </a:p>
          <a:p>
            <a:pPr lvl="0" algn="l" defTabSz="1111250">
              <a:lnSpc>
                <a:spcPct val="90000"/>
              </a:lnSpc>
              <a:spcBef>
                <a:spcPct val="0"/>
              </a:spcBef>
              <a:spcAft>
                <a:spcPct val="35000"/>
              </a:spcAft>
            </a:pPr>
            <a:endParaRPr lang="en-US" sz="2800" kern="1200" dirty="0"/>
          </a:p>
        </p:txBody>
      </p:sp>
    </p:spTree>
    <p:extLst>
      <p:ext uri="{BB962C8B-B14F-4D97-AF65-F5344CB8AC3E}">
        <p14:creationId xmlns:p14="http://schemas.microsoft.com/office/powerpoint/2010/main" val="1856145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 xmlns:a16="http://schemas.microsoft.com/office/drawing/2014/main" id="{1438D575-BA94-4825-9EAA-6AB4FC0765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descr="A picture containing electronics&#10;&#10;Description generated with high confidence">
            <a:extLst>
              <a:ext uri="{FF2B5EF4-FFF2-40B4-BE49-F238E27FC236}">
                <a16:creationId xmlns="" xmlns:a16="http://schemas.microsoft.com/office/drawing/2014/main" id="{8AD42FA4-1D13-4494-93FD-6BF20CDE6C8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135917a3-00a3-4836-943a-c0de3f012d31@eurprd03">
            <a:extLst>
              <a:ext uri="{FF2B5EF4-FFF2-40B4-BE49-F238E27FC236}">
                <a16:creationId xmlns="" xmlns:a16="http://schemas.microsoft.com/office/drawing/2014/main" id="{1B72F7CA-5A62-40DF-BD9E-4EF3175DE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756968" y="1691290"/>
            <a:ext cx="4024288" cy="3018216"/>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027" name="Picture 3" descr="4384d9eb-275a-4e1e-b2e1-c4141bacecce@eurprd03">
            <a:extLst>
              <a:ext uri="{FF2B5EF4-FFF2-40B4-BE49-F238E27FC236}">
                <a16:creationId xmlns="" xmlns:a16="http://schemas.microsoft.com/office/drawing/2014/main" id="{9DE1CCD3-6D6C-437A-8553-534C8F257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5025" y="1691290"/>
            <a:ext cx="4024290" cy="3018218"/>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 xmlns:a16="http://schemas.microsoft.com/office/drawing/2014/main" id="{97727D90-AE2C-4C94-9C0E-DD21CA438A8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Content Placeholder 11" descr="247 grid.png"/>
          <p:cNvPicPr>
            <a:picLocks noGrp="1" noChangeAspect="1"/>
          </p:cNvPicPr>
          <p:nvPr>
            <p:ph sz="quarter" idx="13"/>
          </p:nvPr>
        </p:nvPicPr>
        <p:blipFill>
          <a:blip r:embed="rId6"/>
          <a:stretch>
            <a:fillRect/>
          </a:stretch>
        </p:blipFill>
        <p:spPr>
          <a:xfrm>
            <a:off x="1443791" y="256977"/>
            <a:ext cx="2119848" cy="1321787"/>
          </a:xfrm>
        </p:spPr>
      </p:pic>
      <p:sp>
        <p:nvSpPr>
          <p:cNvPr id="13" name="Rectangle 12"/>
          <p:cNvSpPr/>
          <p:nvPr/>
        </p:nvSpPr>
        <p:spPr>
          <a:xfrm>
            <a:off x="156754" y="1788850"/>
            <a:ext cx="5212080" cy="5132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400" b="1" kern="1200" dirty="0" smtClean="0"/>
              <a:t>Regularly sitting with the person and their</a:t>
            </a:r>
            <a:r>
              <a:rPr lang="en-GB" sz="2400" b="1" dirty="0" smtClean="0"/>
              <a:t> </a:t>
            </a:r>
            <a:r>
              <a:rPr lang="en-GB" sz="2400" b="1" dirty="0" err="1" smtClean="0"/>
              <a:t>CoS.</a:t>
            </a:r>
            <a:r>
              <a:rPr lang="en-GB" sz="2400" b="1" dirty="0" smtClean="0"/>
              <a:t> Using their Grid to:</a:t>
            </a:r>
          </a:p>
          <a:p>
            <a:pPr lvl="0" algn="l" defTabSz="1111250">
              <a:lnSpc>
                <a:spcPct val="90000"/>
              </a:lnSpc>
              <a:spcBef>
                <a:spcPct val="0"/>
              </a:spcBef>
              <a:spcAft>
                <a:spcPct val="35000"/>
              </a:spcAft>
            </a:pPr>
            <a:endParaRPr lang="en-GB" sz="2400" b="1" dirty="0" smtClean="0"/>
          </a:p>
          <a:p>
            <a:pPr lvl="0" algn="l" defTabSz="1111250">
              <a:lnSpc>
                <a:spcPct val="90000"/>
              </a:lnSpc>
              <a:spcBef>
                <a:spcPct val="0"/>
              </a:spcBef>
              <a:spcAft>
                <a:spcPct val="35000"/>
              </a:spcAft>
              <a:buFont typeface="Arial" pitchFamily="34" charset="0"/>
              <a:buChar char="•"/>
            </a:pPr>
            <a:r>
              <a:rPr lang="en-GB" sz="2400" dirty="0" smtClean="0"/>
              <a:t>  Look at their weekly activities</a:t>
            </a:r>
          </a:p>
          <a:p>
            <a:pPr lvl="0" algn="l" defTabSz="1111250">
              <a:lnSpc>
                <a:spcPct val="90000"/>
              </a:lnSpc>
              <a:spcBef>
                <a:spcPct val="0"/>
              </a:spcBef>
              <a:spcAft>
                <a:spcPct val="35000"/>
              </a:spcAft>
              <a:buFont typeface="Arial" pitchFamily="34" charset="0"/>
              <a:buChar char="•"/>
            </a:pPr>
            <a:r>
              <a:rPr lang="en-GB" sz="2400" dirty="0" smtClean="0"/>
              <a:t>  The type* of support they choose </a:t>
            </a:r>
          </a:p>
          <a:p>
            <a:pPr lvl="0" algn="l" defTabSz="1111250">
              <a:lnSpc>
                <a:spcPct val="90000"/>
              </a:lnSpc>
              <a:spcBef>
                <a:spcPct val="0"/>
              </a:spcBef>
              <a:spcAft>
                <a:spcPct val="35000"/>
              </a:spcAft>
              <a:buFont typeface="Arial" pitchFamily="34" charset="0"/>
              <a:buChar char="•"/>
            </a:pPr>
            <a:r>
              <a:rPr lang="en-GB" sz="2400" dirty="0" smtClean="0"/>
              <a:t>  How each activity is linked to their outcomes</a:t>
            </a:r>
          </a:p>
          <a:p>
            <a:pPr lvl="0" algn="l" defTabSz="1111250">
              <a:lnSpc>
                <a:spcPct val="90000"/>
              </a:lnSpc>
              <a:spcBef>
                <a:spcPct val="0"/>
              </a:spcBef>
              <a:spcAft>
                <a:spcPct val="35000"/>
              </a:spcAft>
              <a:buFont typeface="Arial" pitchFamily="34" charset="0"/>
              <a:buChar char="•"/>
            </a:pPr>
            <a:r>
              <a:rPr lang="en-GB" sz="2400" dirty="0" smtClean="0"/>
              <a:t>  How their money is being spent</a:t>
            </a:r>
          </a:p>
          <a:p>
            <a:pPr lvl="0" algn="l" defTabSz="1111250">
              <a:lnSpc>
                <a:spcPct val="90000"/>
              </a:lnSpc>
              <a:spcBef>
                <a:spcPct val="0"/>
              </a:spcBef>
              <a:spcAft>
                <a:spcPct val="35000"/>
              </a:spcAft>
              <a:buFont typeface="Arial" pitchFamily="34" charset="0"/>
              <a:buChar char="•"/>
            </a:pPr>
            <a:r>
              <a:rPr lang="en-GB" sz="2400" dirty="0" smtClean="0"/>
              <a:t>  Do they want to spend it differently?</a:t>
            </a:r>
          </a:p>
          <a:p>
            <a:pPr lvl="0" algn="l" defTabSz="1111250">
              <a:lnSpc>
                <a:spcPct val="90000"/>
              </a:lnSpc>
              <a:spcBef>
                <a:spcPct val="0"/>
              </a:spcBef>
              <a:spcAft>
                <a:spcPct val="35000"/>
              </a:spcAft>
            </a:pPr>
            <a:r>
              <a:rPr lang="en-GB" sz="2400" kern="1200" dirty="0" smtClean="0"/>
              <a:t> </a:t>
            </a:r>
            <a:endParaRPr lang="en-US" sz="2400" kern="1200" dirty="0"/>
          </a:p>
        </p:txBody>
      </p:sp>
      <p:sp>
        <p:nvSpPr>
          <p:cNvPr id="14" name="Rectangle 13"/>
          <p:cNvSpPr/>
          <p:nvPr/>
        </p:nvSpPr>
        <p:spPr>
          <a:xfrm>
            <a:off x="5331991" y="365001"/>
            <a:ext cx="6860009" cy="5132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4000" dirty="0" smtClean="0"/>
              <a:t>PILOTING THE 247GRIDS</a:t>
            </a:r>
            <a:endParaRPr lang="en-US" sz="4000" kern="1200" dirty="0"/>
          </a:p>
        </p:txBody>
      </p:sp>
    </p:spTree>
    <p:extLst>
      <p:ext uri="{BB962C8B-B14F-4D97-AF65-F5344CB8AC3E}">
        <p14:creationId xmlns:p14="http://schemas.microsoft.com/office/powerpoint/2010/main" val="3540300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 FUTRE HOLDS FOR PROVIDERS</a:t>
            </a:r>
            <a:endParaRPr lang="en-GB" dirty="0"/>
          </a:p>
        </p:txBody>
      </p:sp>
      <p:sp>
        <p:nvSpPr>
          <p:cNvPr id="4" name="Content Placeholder 2">
            <a:extLst>
              <a:ext uri="{FF2B5EF4-FFF2-40B4-BE49-F238E27FC236}">
                <a16:creationId xmlns="" xmlns:a16="http://schemas.microsoft.com/office/drawing/2014/main" id="{3BAB0A09-4CBA-4E4C-8F17-47503F9304B3}"/>
              </a:ext>
            </a:extLst>
          </p:cNvPr>
          <p:cNvSpPr txBox="1">
            <a:spLocks/>
          </p:cNvSpPr>
          <p:nvPr/>
        </p:nvSpPr>
        <p:spPr>
          <a:xfrm>
            <a:off x="913774" y="2146300"/>
            <a:ext cx="9902272" cy="4216400"/>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120000"/>
              </a:lnSpc>
              <a:spcBef>
                <a:spcPts val="1000"/>
              </a:spcBef>
              <a:spcAft>
                <a:spcPts val="0"/>
              </a:spcAft>
              <a:buClr>
                <a:schemeClr val="tx1"/>
              </a:buClr>
              <a:buSzTx/>
              <a:buFont typeface="Arial" panose="020B0604020202020204" pitchFamily="34" charset="0"/>
              <a:buNone/>
              <a:tabLst/>
              <a:defRPr/>
            </a:pPr>
            <a:endParaRPr kumimoji="0" lang="en-GB" sz="1600" b="0" i="0" u="none" strike="noStrike" kern="1200" cap="all"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lang="en-GB" sz="1600" cap="all" dirty="0" smtClean="0"/>
              <a:t>Adopt AN ENABLEMENT APPROACH</a:t>
            </a:r>
          </a:p>
          <a:p>
            <a:pPr marL="228600" indent="-228600" algn="ctr" defTabSz="914400">
              <a:lnSpc>
                <a:spcPct val="120000"/>
              </a:lnSpc>
              <a:spcBef>
                <a:spcPts val="1000"/>
              </a:spcBef>
              <a:buClr>
                <a:schemeClr val="tx1"/>
              </a:buClr>
              <a:buFont typeface="Arial" panose="020B0604020202020204" pitchFamily="34" charset="0"/>
              <a:buChar char="•"/>
            </a:pPr>
            <a:r>
              <a:rPr lang="en-GB" sz="1600" cap="all" dirty="0" smtClean="0"/>
              <a:t>To work in partnership with THE person they support                                                                                         </a:t>
            </a:r>
          </a:p>
          <a:p>
            <a:pPr marL="228600" indent="-228600" algn="ctr" defTabSz="914400">
              <a:lnSpc>
                <a:spcPct val="120000"/>
              </a:lnSpc>
              <a:spcBef>
                <a:spcPts val="1000"/>
              </a:spcBef>
              <a:buClr>
                <a:schemeClr val="tx1"/>
              </a:buClr>
              <a:buFont typeface="Arial" panose="020B0604020202020204" pitchFamily="34" charset="0"/>
              <a:buChar char="•"/>
            </a:pPr>
            <a:r>
              <a:rPr lang="en-GB" sz="1600" cap="all" dirty="0" smtClean="0"/>
              <a:t>transparency &amp; accountability to the person as to how their funding </a:t>
            </a:r>
            <a:r>
              <a:rPr lang="en-GB" sz="1600" cap="all" smtClean="0"/>
              <a:t>is spent</a:t>
            </a:r>
          </a:p>
          <a:p>
            <a:pPr marL="228600" indent="-228600" algn="ctr" defTabSz="914400">
              <a:lnSpc>
                <a:spcPct val="120000"/>
              </a:lnSpc>
              <a:spcBef>
                <a:spcPts val="1000"/>
              </a:spcBef>
              <a:buClr>
                <a:schemeClr val="tx1"/>
              </a:buClr>
              <a:buFont typeface="Arial" panose="020B0604020202020204" pitchFamily="34" charset="0"/>
              <a:buChar char="•"/>
            </a:pPr>
            <a:r>
              <a:rPr lang="en-GB" sz="1600" cap="all" dirty="0" smtClean="0"/>
              <a:t> giving the person CHOICE &amp; CONTROL</a:t>
            </a:r>
            <a:endParaRPr kumimoji="0" lang="en-GB" sz="1600" b="0" i="0" u="none" strike="noStrike" kern="1200" cap="all"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kumimoji="0" lang="en-GB" sz="1600" b="0" i="0" u="none" strike="noStrike" kern="1200" cap="all" spc="0" normalizeH="0" baseline="0" noProof="0" dirty="0" smtClean="0">
                <a:ln>
                  <a:noFill/>
                </a:ln>
                <a:solidFill>
                  <a:schemeClr val="tx1"/>
                </a:solidFill>
                <a:effectLst/>
                <a:uLnTx/>
                <a:uFillTx/>
                <a:latin typeface="+mn-lt"/>
                <a:ea typeface="+mn-ea"/>
                <a:cs typeface="+mn-cs"/>
              </a:rPr>
              <a:t>Build COMMUNITY Circles of support</a:t>
            </a:r>
          </a:p>
          <a:p>
            <a:pPr marL="228600" indent="-228600" algn="ctr" defTabSz="914400">
              <a:lnSpc>
                <a:spcPct val="120000"/>
              </a:lnSpc>
              <a:spcBef>
                <a:spcPts val="1000"/>
              </a:spcBef>
              <a:buClr>
                <a:schemeClr val="tx1"/>
              </a:buClr>
              <a:buFont typeface="Arial" panose="020B0604020202020204" pitchFamily="34" charset="0"/>
              <a:buChar char="•"/>
            </a:pPr>
            <a:r>
              <a:rPr lang="en-GB" sz="1600" cap="all" dirty="0" smtClean="0"/>
              <a:t>Personalised, local support that </a:t>
            </a:r>
            <a:r>
              <a:rPr kumimoji="0" lang="en-GB" sz="1600" b="0" i="0" u="none" strike="noStrike" kern="1200" cap="all" spc="0" normalizeH="0" baseline="0" noProof="0" dirty="0" smtClean="0">
                <a:ln>
                  <a:noFill/>
                </a:ln>
                <a:solidFill>
                  <a:schemeClr val="tx1"/>
                </a:solidFill>
                <a:effectLst/>
                <a:uLnTx/>
                <a:uFillTx/>
                <a:latin typeface="+mn-lt"/>
                <a:ea typeface="+mn-ea"/>
                <a:cs typeface="+mn-cs"/>
              </a:rPr>
              <a:t>Focuses on Outcomes &amp; reducing long-term reliance on funded support services </a:t>
            </a:r>
          </a:p>
          <a:p>
            <a:pPr marL="228600" indent="-228600" algn="ctr" defTabSz="914400">
              <a:lnSpc>
                <a:spcPct val="120000"/>
              </a:lnSpc>
              <a:spcBef>
                <a:spcPts val="1000"/>
              </a:spcBef>
              <a:buClr>
                <a:schemeClr val="tx1"/>
              </a:buClr>
              <a:buFont typeface="Arial" panose="020B0604020202020204" pitchFamily="34" charset="0"/>
              <a:buChar char="•"/>
            </a:pPr>
            <a:r>
              <a:rPr kumimoji="0" lang="en-GB" sz="1600" b="0" i="0" u="none" strike="noStrike" kern="1200" cap="all" spc="0" normalizeH="0" baseline="0" noProof="0" dirty="0" smtClean="0">
                <a:ln>
                  <a:noFill/>
                </a:ln>
                <a:solidFill>
                  <a:schemeClr val="tx1"/>
                </a:solidFill>
                <a:effectLst/>
                <a:uLnTx/>
                <a:uFillTx/>
                <a:latin typeface="+mn-lt"/>
                <a:ea typeface="+mn-ea"/>
                <a:cs typeface="+mn-cs"/>
              </a:rPr>
              <a:t>Collaborate &amp; network with other providers , pool resources</a:t>
            </a:r>
          </a:p>
          <a:p>
            <a:pPr marL="228600" lvl="0" indent="-228600" algn="ctr" defTabSz="914400">
              <a:lnSpc>
                <a:spcPct val="120000"/>
              </a:lnSpc>
              <a:spcBef>
                <a:spcPts val="1000"/>
              </a:spcBef>
              <a:buClr>
                <a:schemeClr val="tx1"/>
              </a:buClr>
              <a:buFont typeface="Arial" panose="020B0604020202020204" pitchFamily="34" charset="0"/>
              <a:buChar char="•"/>
            </a:pPr>
            <a:r>
              <a:rPr kumimoji="0" lang="en-GB" sz="1600" b="0" i="0" u="none" strike="noStrike" kern="1200" cap="all" spc="0" normalizeH="0" baseline="0" noProof="0" dirty="0" smtClean="0">
                <a:ln>
                  <a:noFill/>
                </a:ln>
                <a:solidFill>
                  <a:schemeClr val="tx1"/>
                </a:solidFill>
                <a:effectLst/>
                <a:uLnTx/>
                <a:uFillTx/>
                <a:latin typeface="+mn-lt"/>
                <a:ea typeface="+mn-ea"/>
                <a:cs typeface="+mn-cs"/>
              </a:rPr>
              <a:t>           </a:t>
            </a:r>
            <a:r>
              <a:rPr lang="en-GB" sz="1600" cap="all" dirty="0" smtClean="0"/>
              <a:t>PEOPLE &amp; THEIR Circle of support, COMMUNITIES  AND PROVIDERS COPRODUCE commissioning</a:t>
            </a:r>
          </a:p>
          <a:p>
            <a:pPr marL="228600" indent="-228600" algn="ctr" defTabSz="914400">
              <a:lnSpc>
                <a:spcPct val="120000"/>
              </a:lnSpc>
              <a:spcBef>
                <a:spcPts val="1000"/>
              </a:spcBef>
              <a:buClr>
                <a:schemeClr val="tx1"/>
              </a:buClr>
            </a:pPr>
            <a:endParaRPr kumimoji="0" lang="en-GB" sz="1600" b="0" i="0" u="none" strike="noStrike" kern="1200" cap="all"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75520" y="3363770"/>
            <a:ext cx="8640960" cy="2376264"/>
          </a:xfrm>
          <a:prstGeom prst="rect">
            <a:avLst/>
          </a:prstGeom>
          <a:noFill/>
        </p:spPr>
      </p:pic>
      <p:pic>
        <p:nvPicPr>
          <p:cNvPr id="3" name="Picture 2"/>
          <p:cNvPicPr>
            <a:picLocks noChangeAspect="1"/>
          </p:cNvPicPr>
          <p:nvPr/>
        </p:nvPicPr>
        <p:blipFill>
          <a:blip r:embed="rId3"/>
          <a:stretch>
            <a:fillRect/>
          </a:stretch>
        </p:blipFill>
        <p:spPr>
          <a:xfrm>
            <a:off x="5087552" y="908720"/>
            <a:ext cx="1656854" cy="1656854"/>
          </a:xfrm>
          <a:prstGeom prst="rect">
            <a:avLst/>
          </a:prstGeom>
        </p:spPr>
      </p:pic>
      <p:sp>
        <p:nvSpPr>
          <p:cNvPr id="6" name="Title 1"/>
          <p:cNvSpPr txBox="1">
            <a:spLocks/>
          </p:cNvSpPr>
          <p:nvPr/>
        </p:nvSpPr>
        <p:spPr bwMode="auto">
          <a:xfrm>
            <a:off x="2952206" y="119373"/>
            <a:ext cx="568234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5pPr>
            <a:lvl6pPr marL="457200" algn="l" rtl="0" eaLnBrk="0" fontAlgn="base" hangingPunct="0">
              <a:spcBef>
                <a:spcPct val="0"/>
              </a:spcBef>
              <a:spcAft>
                <a:spcPct val="0"/>
              </a:spcAft>
              <a:defRPr sz="3200">
                <a:solidFill>
                  <a:schemeClr val="tx1"/>
                </a:solidFill>
                <a:latin typeface="Arial" charset="0"/>
                <a:ea typeface="ＭＳ Ｐゴシック" charset="0"/>
              </a:defRPr>
            </a:lvl6pPr>
            <a:lvl7pPr marL="914400" algn="l" rtl="0" eaLnBrk="0" fontAlgn="base" hangingPunct="0">
              <a:spcBef>
                <a:spcPct val="0"/>
              </a:spcBef>
              <a:spcAft>
                <a:spcPct val="0"/>
              </a:spcAft>
              <a:defRPr sz="3200">
                <a:solidFill>
                  <a:schemeClr val="tx1"/>
                </a:solidFill>
                <a:latin typeface="Arial" charset="0"/>
                <a:ea typeface="ＭＳ Ｐゴシック" charset="0"/>
              </a:defRPr>
            </a:lvl7pPr>
            <a:lvl8pPr marL="1371600" algn="l" rtl="0" eaLnBrk="0" fontAlgn="base" hangingPunct="0">
              <a:spcBef>
                <a:spcPct val="0"/>
              </a:spcBef>
              <a:spcAft>
                <a:spcPct val="0"/>
              </a:spcAft>
              <a:defRPr sz="3200">
                <a:solidFill>
                  <a:schemeClr val="tx1"/>
                </a:solidFill>
                <a:latin typeface="Arial" charset="0"/>
                <a:ea typeface="ＭＳ Ｐゴシック" charset="0"/>
              </a:defRPr>
            </a:lvl8pPr>
            <a:lvl9pPr marL="1828800" algn="l" rtl="0" eaLnBrk="0" fontAlgn="base" hangingPunct="0">
              <a:spcBef>
                <a:spcPct val="0"/>
              </a:spcBef>
              <a:spcAft>
                <a:spcPct val="0"/>
              </a:spcAft>
              <a:defRPr sz="3200">
                <a:solidFill>
                  <a:schemeClr val="tx1"/>
                </a:solidFill>
                <a:latin typeface="Arial" charset="0"/>
                <a:ea typeface="ＭＳ Ｐゴシック" charset="0"/>
              </a:defRPr>
            </a:lvl9pPr>
          </a:lstStyle>
          <a:p>
            <a:r>
              <a:rPr lang="en-US" sz="3600" b="1" kern="0" dirty="0"/>
              <a:t>Personal </a:t>
            </a:r>
            <a:r>
              <a:rPr lang="en-US" sz="3600" b="1" kern="0" dirty="0" smtClean="0"/>
              <a:t>budgets in Dorset </a:t>
            </a:r>
            <a:endParaRPr lang="en-US" sz="3600" b="1" kern="0" dirty="0"/>
          </a:p>
        </p:txBody>
      </p:sp>
      <p:sp>
        <p:nvSpPr>
          <p:cNvPr id="7" name="Title 1"/>
          <p:cNvSpPr txBox="1">
            <a:spLocks/>
          </p:cNvSpPr>
          <p:nvPr/>
        </p:nvSpPr>
        <p:spPr bwMode="auto">
          <a:xfrm>
            <a:off x="2319729" y="2604799"/>
            <a:ext cx="7192501"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5pPr>
            <a:lvl6pPr marL="457200" algn="l" rtl="0" eaLnBrk="0" fontAlgn="base" hangingPunct="0">
              <a:spcBef>
                <a:spcPct val="0"/>
              </a:spcBef>
              <a:spcAft>
                <a:spcPct val="0"/>
              </a:spcAft>
              <a:defRPr sz="3200">
                <a:solidFill>
                  <a:schemeClr val="tx1"/>
                </a:solidFill>
                <a:latin typeface="Arial" charset="0"/>
                <a:ea typeface="ＭＳ Ｐゴシック" charset="0"/>
              </a:defRPr>
            </a:lvl6pPr>
            <a:lvl7pPr marL="914400" algn="l" rtl="0" eaLnBrk="0" fontAlgn="base" hangingPunct="0">
              <a:spcBef>
                <a:spcPct val="0"/>
              </a:spcBef>
              <a:spcAft>
                <a:spcPct val="0"/>
              </a:spcAft>
              <a:defRPr sz="3200">
                <a:solidFill>
                  <a:schemeClr val="tx1"/>
                </a:solidFill>
                <a:latin typeface="Arial" charset="0"/>
                <a:ea typeface="ＭＳ Ｐゴシック" charset="0"/>
              </a:defRPr>
            </a:lvl7pPr>
            <a:lvl8pPr marL="1371600" algn="l" rtl="0" eaLnBrk="0" fontAlgn="base" hangingPunct="0">
              <a:spcBef>
                <a:spcPct val="0"/>
              </a:spcBef>
              <a:spcAft>
                <a:spcPct val="0"/>
              </a:spcAft>
              <a:defRPr sz="3200">
                <a:solidFill>
                  <a:schemeClr val="tx1"/>
                </a:solidFill>
                <a:latin typeface="Arial" charset="0"/>
                <a:ea typeface="ＭＳ Ｐゴシック" charset="0"/>
              </a:defRPr>
            </a:lvl8pPr>
            <a:lvl9pPr marL="1828800" algn="l" rtl="0" eaLnBrk="0" fontAlgn="base" hangingPunct="0">
              <a:spcBef>
                <a:spcPct val="0"/>
              </a:spcBef>
              <a:spcAft>
                <a:spcPct val="0"/>
              </a:spcAft>
              <a:defRPr sz="3200">
                <a:solidFill>
                  <a:schemeClr val="tx1"/>
                </a:solidFill>
                <a:latin typeface="Arial" charset="0"/>
                <a:ea typeface="ＭＳ Ｐゴシック" charset="0"/>
              </a:defRPr>
            </a:lvl9pPr>
          </a:lstStyle>
          <a:p>
            <a:r>
              <a:rPr lang="en-US" sz="2400" b="1" kern="0" dirty="0"/>
              <a:t>Taken as any of these options (or a mixture):</a:t>
            </a:r>
          </a:p>
        </p:txBody>
      </p:sp>
      <p:pic>
        <p:nvPicPr>
          <p:cNvPr id="8" name="Picture 7" descr="dorset logo 2.png"/>
          <p:cNvPicPr>
            <a:picLocks noChangeAspect="1"/>
          </p:cNvPicPr>
          <p:nvPr/>
        </p:nvPicPr>
        <p:blipFill>
          <a:blip r:embed="rId4"/>
          <a:stretch>
            <a:fillRect/>
          </a:stretch>
        </p:blipFill>
        <p:spPr>
          <a:xfrm>
            <a:off x="9457311" y="213632"/>
            <a:ext cx="2423630" cy="1144905"/>
          </a:xfrm>
          <a:prstGeom prst="rect">
            <a:avLst/>
          </a:prstGeom>
        </p:spPr>
      </p:pic>
    </p:spTree>
    <p:extLst>
      <p:ext uri="{BB962C8B-B14F-4D97-AF65-F5344CB8AC3E}">
        <p14:creationId xmlns:p14="http://schemas.microsoft.com/office/powerpoint/2010/main" val="264629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631" y="0"/>
            <a:ext cx="11057117" cy="2189821"/>
          </a:xfrm>
        </p:spPr>
        <p:txBody>
          <a:bodyPr anchor="ctr">
            <a:normAutofit/>
          </a:bodyPr>
          <a:lstStyle/>
          <a:p>
            <a:pPr algn="l"/>
            <a:r>
              <a:rPr lang="en-GB" sz="4400" b="1" dirty="0" smtClean="0">
                <a:solidFill>
                  <a:schemeClr val="tx1">
                    <a:lumMod val="50000"/>
                    <a:lumOff val="50000"/>
                  </a:schemeClr>
                </a:solidFill>
                <a:latin typeface="Microsoft New Tai Lue" panose="020B0502040204020203" pitchFamily="34" charset="0"/>
                <a:cs typeface="Microsoft New Tai Lue" panose="020B0502040204020203" pitchFamily="34" charset="0"/>
              </a:rPr>
              <a:t>Individual Service Funds</a:t>
            </a:r>
            <a:endParaRPr lang="en-GB" sz="4400" b="1" dirty="0">
              <a:solidFill>
                <a:schemeClr val="tx1">
                  <a:lumMod val="50000"/>
                  <a:lumOff val="50000"/>
                </a:schemeClr>
              </a:solidFill>
              <a:latin typeface="Microsoft New Tai Lue" panose="020B0502040204020203" pitchFamily="34" charset="0"/>
              <a:cs typeface="Microsoft New Tai Lue"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034" y="2722064"/>
            <a:ext cx="3890192" cy="3896378"/>
          </a:xfrm>
          <a:prstGeom prst="rect">
            <a:avLst/>
          </a:prstGeom>
        </p:spPr>
      </p:pic>
      <p:sp>
        <p:nvSpPr>
          <p:cNvPr id="3" name="TextBox 2"/>
          <p:cNvSpPr txBox="1"/>
          <p:nvPr/>
        </p:nvSpPr>
        <p:spPr>
          <a:xfrm>
            <a:off x="205947" y="1502688"/>
            <a:ext cx="7370509" cy="5324535"/>
          </a:xfrm>
          <a:prstGeom prst="rect">
            <a:avLst/>
          </a:prstGeom>
          <a:noFill/>
        </p:spPr>
        <p:txBody>
          <a:bodyPr wrap="square" rtlCol="0">
            <a:spAutoFit/>
          </a:bodyPr>
          <a:lstStyle/>
          <a:p>
            <a:pPr marL="171450" indent="-171450">
              <a:buFont typeface="Arial" charset="0"/>
              <a:buChar char="•"/>
            </a:pPr>
            <a:r>
              <a:rPr lang="en-GB" dirty="0"/>
              <a:t>In September 2016 we created a register for providers who want to offer ISF’s</a:t>
            </a:r>
          </a:p>
          <a:p>
            <a:pPr marL="171450" indent="-171450">
              <a:buFont typeface="Arial" charset="0"/>
              <a:buChar char="•"/>
            </a:pPr>
            <a:endParaRPr lang="en-GB" sz="800" dirty="0"/>
          </a:p>
          <a:p>
            <a:pPr marL="171450" indent="-171450">
              <a:buFont typeface="Arial" charset="0"/>
              <a:buChar char="•"/>
            </a:pPr>
            <a:r>
              <a:rPr lang="en-GB" dirty="0"/>
              <a:t>Entry is light touch – </a:t>
            </a:r>
            <a:r>
              <a:rPr lang="en-GB" dirty="0" smtClean="0"/>
              <a:t>Applications are reviewed by a Quality panel made up of those who use services and family carers </a:t>
            </a:r>
            <a:r>
              <a:rPr lang="en-GB" dirty="0"/>
              <a:t>and the focus is on organisational values</a:t>
            </a:r>
          </a:p>
          <a:p>
            <a:pPr marL="171450" indent="-171450">
              <a:buFont typeface="Arial" charset="0"/>
              <a:buChar char="•"/>
            </a:pPr>
            <a:endParaRPr lang="en-GB" sz="800" dirty="0"/>
          </a:p>
          <a:p>
            <a:pPr marL="171450" indent="-171450">
              <a:buFont typeface="Arial" charset="0"/>
              <a:buChar char="•"/>
            </a:pPr>
            <a:r>
              <a:rPr lang="en-GB" dirty="0"/>
              <a:t>Details of providers offering ISF’s are put onto our local online support </a:t>
            </a:r>
            <a:r>
              <a:rPr lang="en-GB" dirty="0" smtClean="0"/>
              <a:t>directory. People can choose the provider they want.</a:t>
            </a:r>
            <a:endParaRPr lang="en-GB" dirty="0"/>
          </a:p>
          <a:p>
            <a:pPr marL="171450" indent="-171450">
              <a:buFont typeface="Arial" charset="0"/>
              <a:buChar char="•"/>
            </a:pPr>
            <a:endParaRPr lang="en-GB" dirty="0"/>
          </a:p>
          <a:p>
            <a:pPr marL="171450" indent="-171450">
              <a:buFont typeface="Arial" charset="0"/>
              <a:buChar char="•"/>
            </a:pPr>
            <a:r>
              <a:rPr lang="en-GB" dirty="0"/>
              <a:t>The person has a support agreement with their ISF provider outlining how their budget is to be </a:t>
            </a:r>
            <a:r>
              <a:rPr lang="en-GB" dirty="0" smtClean="0"/>
              <a:t>managed/used</a:t>
            </a:r>
          </a:p>
          <a:p>
            <a:pPr marL="171450" indent="-171450">
              <a:buFont typeface="Arial" charset="0"/>
              <a:buChar char="•"/>
            </a:pPr>
            <a:endParaRPr lang="en-GB" dirty="0" smtClean="0"/>
          </a:p>
          <a:p>
            <a:pPr marL="171450" indent="-171450">
              <a:buFont typeface="Arial" charset="0"/>
              <a:buChar char="•"/>
            </a:pPr>
            <a:r>
              <a:rPr lang="en-GB" dirty="0" smtClean="0"/>
              <a:t>Providers must show they are co –designing the support plan with the person and their circle of support. They can use tools like the 247grid to enable people where and when they want support and be more aware of  how their  money is spent</a:t>
            </a:r>
            <a:endParaRPr lang="en-GB" dirty="0"/>
          </a:p>
          <a:p>
            <a:pPr marL="171450" indent="-171450">
              <a:buFont typeface="Arial" charset="0"/>
              <a:buChar char="•"/>
            </a:pPr>
            <a:endParaRPr lang="en-GB" dirty="0"/>
          </a:p>
          <a:p>
            <a:pPr marL="171450" indent="-171450">
              <a:buFont typeface="Arial" charset="0"/>
              <a:buChar char="•"/>
            </a:pPr>
            <a:r>
              <a:rPr lang="en-GB" dirty="0"/>
              <a:t>It mirrors the direct payments process exactly (including back office business process)</a:t>
            </a:r>
          </a:p>
        </p:txBody>
      </p:sp>
      <p:pic>
        <p:nvPicPr>
          <p:cNvPr id="6" name="Picture 5" descr="REGISTER 2.png"/>
          <p:cNvPicPr>
            <a:picLocks noChangeAspect="1"/>
          </p:cNvPicPr>
          <p:nvPr/>
        </p:nvPicPr>
        <p:blipFill>
          <a:blip r:embed="rId4"/>
          <a:stretch>
            <a:fillRect/>
          </a:stretch>
        </p:blipFill>
        <p:spPr>
          <a:xfrm>
            <a:off x="9086986" y="398008"/>
            <a:ext cx="2143125" cy="2143125"/>
          </a:xfrm>
          <a:prstGeom prst="rect">
            <a:avLst/>
          </a:prstGeom>
        </p:spPr>
      </p:pic>
    </p:spTree>
    <p:extLst>
      <p:ext uri="{BB962C8B-B14F-4D97-AF65-F5344CB8AC3E}">
        <p14:creationId xmlns:p14="http://schemas.microsoft.com/office/powerpoint/2010/main" val="1657247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820" y="1150842"/>
            <a:ext cx="5165209" cy="1292043"/>
          </a:xfrm>
        </p:spPr>
        <p:txBody>
          <a:bodyPr anchor="ctr">
            <a:normAutofit/>
          </a:bodyPr>
          <a:lstStyle/>
          <a:p>
            <a:pPr algn="l"/>
            <a:r>
              <a:rPr lang="en-GB" sz="5400" dirty="0" smtClean="0">
                <a:solidFill>
                  <a:schemeClr val="tx1">
                    <a:lumMod val="50000"/>
                    <a:lumOff val="50000"/>
                  </a:schemeClr>
                </a:solidFill>
                <a:latin typeface="Microsoft New Tai Lue" panose="020B0502040204020203" pitchFamily="34" charset="0"/>
                <a:cs typeface="Microsoft New Tai Lue" panose="020B0502040204020203" pitchFamily="34" charset="0"/>
              </a:rPr>
              <a:t>Assessment</a:t>
            </a:r>
            <a:endParaRPr lang="en-GB" sz="5400" dirty="0">
              <a:solidFill>
                <a:schemeClr val="tx1">
                  <a:lumMod val="50000"/>
                  <a:lumOff val="50000"/>
                </a:schemeClr>
              </a:solidFill>
              <a:latin typeface="Microsoft New Tai Lue" panose="020B0502040204020203" pitchFamily="34" charset="0"/>
              <a:cs typeface="Microsoft New Tai Lue" panose="020B0502040204020203" pitchFamily="34" charset="0"/>
            </a:endParaRPr>
          </a:p>
        </p:txBody>
      </p:sp>
      <p:pic>
        <p:nvPicPr>
          <p:cNvPr id="16" name="Picture 15"/>
          <p:cNvPicPr>
            <a:picLocks noChangeAspect="1"/>
          </p:cNvPicPr>
          <p:nvPr/>
        </p:nvPicPr>
        <p:blipFill rotWithShape="1">
          <a:blip r:embed="rId3"/>
          <a:srcRect r="49911"/>
          <a:stretch/>
        </p:blipFill>
        <p:spPr>
          <a:xfrm>
            <a:off x="6580706" y="1483044"/>
            <a:ext cx="5409648" cy="4557225"/>
          </a:xfrm>
          <a:prstGeom prst="rect">
            <a:avLst/>
          </a:prstGeom>
        </p:spPr>
      </p:pic>
      <p:sp>
        <p:nvSpPr>
          <p:cNvPr id="17" name="TextBox 16"/>
          <p:cNvSpPr txBox="1"/>
          <p:nvPr/>
        </p:nvSpPr>
        <p:spPr>
          <a:xfrm>
            <a:off x="7908038" y="5442112"/>
            <a:ext cx="1969642" cy="276999"/>
          </a:xfrm>
          <a:prstGeom prst="rect">
            <a:avLst/>
          </a:prstGeom>
          <a:noFill/>
        </p:spPr>
        <p:txBody>
          <a:bodyPr wrap="none" rtlCol="0">
            <a:spAutoFit/>
          </a:bodyPr>
          <a:lstStyle/>
          <a:p>
            <a:r>
              <a:rPr lang="en-GB" sz="1200" dirty="0" smtClean="0">
                <a:solidFill>
                  <a:schemeClr val="bg1">
                    <a:lumMod val="50000"/>
                  </a:schemeClr>
                </a:solidFill>
              </a:rPr>
              <a:t>Months since 1</a:t>
            </a:r>
            <a:r>
              <a:rPr lang="en-GB" sz="1200" baseline="30000" dirty="0" smtClean="0">
                <a:solidFill>
                  <a:schemeClr val="bg1">
                    <a:lumMod val="50000"/>
                  </a:schemeClr>
                </a:solidFill>
              </a:rPr>
              <a:t>st</a:t>
            </a:r>
            <a:r>
              <a:rPr lang="en-GB" sz="1200" dirty="0" smtClean="0">
                <a:solidFill>
                  <a:schemeClr val="bg1">
                    <a:lumMod val="50000"/>
                  </a:schemeClr>
                </a:solidFill>
              </a:rPr>
              <a:t> assessment</a:t>
            </a:r>
            <a:endParaRPr lang="en-GB" sz="1200" dirty="0">
              <a:solidFill>
                <a:schemeClr val="bg1">
                  <a:lumMod val="50000"/>
                </a:schemeClr>
              </a:solidFill>
            </a:endParaRPr>
          </a:p>
        </p:txBody>
      </p:sp>
      <p:sp>
        <p:nvSpPr>
          <p:cNvPr id="18" name="TextBox 17"/>
          <p:cNvSpPr txBox="1"/>
          <p:nvPr/>
        </p:nvSpPr>
        <p:spPr>
          <a:xfrm rot="16200000">
            <a:off x="5993517" y="3533288"/>
            <a:ext cx="1129541" cy="307777"/>
          </a:xfrm>
          <a:prstGeom prst="rect">
            <a:avLst/>
          </a:prstGeom>
          <a:noFill/>
        </p:spPr>
        <p:txBody>
          <a:bodyPr wrap="none" rtlCol="0">
            <a:spAutoFit/>
          </a:bodyPr>
          <a:lstStyle/>
          <a:p>
            <a:pPr algn="ctr"/>
            <a:r>
              <a:rPr lang="en-GB" sz="1400" dirty="0" smtClean="0">
                <a:solidFill>
                  <a:schemeClr val="bg1">
                    <a:lumMod val="50000"/>
                  </a:schemeClr>
                </a:solidFill>
              </a:rPr>
              <a:t>Package cost</a:t>
            </a:r>
          </a:p>
        </p:txBody>
      </p:sp>
      <p:sp>
        <p:nvSpPr>
          <p:cNvPr id="19" name="Rounded Rectangle 18"/>
          <p:cNvSpPr/>
          <p:nvPr/>
        </p:nvSpPr>
        <p:spPr>
          <a:xfrm>
            <a:off x="7535971" y="3584462"/>
            <a:ext cx="1270454" cy="6033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lumMod val="50000"/>
                  </a:schemeClr>
                </a:solidFill>
              </a:rPr>
              <a:t>Changing needs</a:t>
            </a:r>
            <a:endParaRPr lang="en-GB" sz="1600" dirty="0">
              <a:solidFill>
                <a:schemeClr val="bg1">
                  <a:lumMod val="50000"/>
                </a:schemeClr>
              </a:solidFill>
            </a:endParaRPr>
          </a:p>
        </p:txBody>
      </p:sp>
      <p:sp>
        <p:nvSpPr>
          <p:cNvPr id="20" name="Rounded Rectangle 19"/>
          <p:cNvSpPr/>
          <p:nvPr/>
        </p:nvSpPr>
        <p:spPr>
          <a:xfrm>
            <a:off x="10108743" y="2601250"/>
            <a:ext cx="1150705" cy="6879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C00000"/>
                </a:solidFill>
              </a:rPr>
              <a:t>Inefficient spend £</a:t>
            </a:r>
            <a:endParaRPr lang="en-GB" sz="1600" dirty="0">
              <a:solidFill>
                <a:srgbClr val="C00000"/>
              </a:solidFill>
            </a:endParaRPr>
          </a:p>
        </p:txBody>
      </p:sp>
      <p:cxnSp>
        <p:nvCxnSpPr>
          <p:cNvPr id="21" name="Straight Connector 20"/>
          <p:cNvCxnSpPr/>
          <p:nvPr/>
        </p:nvCxnSpPr>
        <p:spPr>
          <a:xfrm>
            <a:off x="6768619" y="1502272"/>
            <a:ext cx="0" cy="3985592"/>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606025" y="1436958"/>
            <a:ext cx="0" cy="3985592"/>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69711" y="882614"/>
            <a:ext cx="1063756" cy="461665"/>
          </a:xfrm>
          <a:prstGeom prst="rect">
            <a:avLst/>
          </a:prstGeom>
          <a:noFill/>
        </p:spPr>
        <p:txBody>
          <a:bodyPr wrap="square" rtlCol="0">
            <a:spAutoFit/>
          </a:bodyPr>
          <a:lstStyle/>
          <a:p>
            <a:pPr algn="ctr"/>
            <a:r>
              <a:rPr lang="en-GB" sz="1200" b="1" dirty="0" smtClean="0">
                <a:solidFill>
                  <a:schemeClr val="bg1">
                    <a:lumMod val="50000"/>
                  </a:schemeClr>
                </a:solidFill>
              </a:rPr>
              <a:t>Initial </a:t>
            </a:r>
          </a:p>
          <a:p>
            <a:pPr algn="ctr"/>
            <a:r>
              <a:rPr lang="en-GB" sz="1200" b="1" dirty="0" smtClean="0">
                <a:solidFill>
                  <a:schemeClr val="bg1">
                    <a:lumMod val="50000"/>
                  </a:schemeClr>
                </a:solidFill>
              </a:rPr>
              <a:t>assessment</a:t>
            </a:r>
            <a:endParaRPr lang="en-GB" sz="1200" dirty="0">
              <a:solidFill>
                <a:schemeClr val="bg1">
                  <a:lumMod val="50000"/>
                </a:schemeClr>
              </a:solidFill>
            </a:endParaRPr>
          </a:p>
        </p:txBody>
      </p:sp>
      <p:sp>
        <p:nvSpPr>
          <p:cNvPr id="24" name="TextBox 23"/>
          <p:cNvSpPr txBox="1"/>
          <p:nvPr/>
        </p:nvSpPr>
        <p:spPr>
          <a:xfrm>
            <a:off x="10760216" y="881363"/>
            <a:ext cx="1431784" cy="461665"/>
          </a:xfrm>
          <a:prstGeom prst="rect">
            <a:avLst/>
          </a:prstGeom>
          <a:noFill/>
        </p:spPr>
        <p:txBody>
          <a:bodyPr wrap="square" rtlCol="0">
            <a:spAutoFit/>
          </a:bodyPr>
          <a:lstStyle/>
          <a:p>
            <a:pPr algn="ctr"/>
            <a:r>
              <a:rPr lang="en-GB" sz="1200" b="1" dirty="0" smtClean="0">
                <a:solidFill>
                  <a:schemeClr val="bg1">
                    <a:lumMod val="50000"/>
                  </a:schemeClr>
                </a:solidFill>
              </a:rPr>
              <a:t>12 month </a:t>
            </a:r>
          </a:p>
          <a:p>
            <a:pPr algn="ctr"/>
            <a:r>
              <a:rPr lang="en-GB" sz="1200" b="1" dirty="0" smtClean="0">
                <a:solidFill>
                  <a:schemeClr val="bg1">
                    <a:lumMod val="50000"/>
                  </a:schemeClr>
                </a:solidFill>
              </a:rPr>
              <a:t>review</a:t>
            </a:r>
            <a:endParaRPr lang="en-GB" sz="1200" b="1" dirty="0">
              <a:solidFill>
                <a:schemeClr val="bg1">
                  <a:lumMod val="50000"/>
                </a:schemeClr>
              </a:solidFill>
            </a:endParaRPr>
          </a:p>
        </p:txBody>
      </p:sp>
      <p:sp>
        <p:nvSpPr>
          <p:cNvPr id="3" name="TextBox 2"/>
          <p:cNvSpPr txBox="1"/>
          <p:nvPr/>
        </p:nvSpPr>
        <p:spPr>
          <a:xfrm>
            <a:off x="0" y="2412772"/>
            <a:ext cx="6335486" cy="3416320"/>
          </a:xfrm>
          <a:prstGeom prst="rect">
            <a:avLst/>
          </a:prstGeom>
          <a:noFill/>
        </p:spPr>
        <p:txBody>
          <a:bodyPr wrap="square" rtlCol="0">
            <a:spAutoFit/>
          </a:bodyPr>
          <a:lstStyle/>
          <a:p>
            <a:pPr marL="171450" indent="-171450">
              <a:buFont typeface="Arial" charset="0"/>
              <a:buChar char="•"/>
            </a:pPr>
            <a:r>
              <a:rPr lang="en-GB" dirty="0"/>
              <a:t>Assessment and personal budget </a:t>
            </a:r>
            <a:r>
              <a:rPr lang="en-GB" dirty="0" smtClean="0"/>
              <a:t>often allocated </a:t>
            </a:r>
            <a:r>
              <a:rPr lang="en-GB" dirty="0"/>
              <a:t>at time of highest support need </a:t>
            </a:r>
          </a:p>
          <a:p>
            <a:pPr marL="171450" indent="-171450">
              <a:buFont typeface="Arial" charset="0"/>
              <a:buChar char="•"/>
            </a:pPr>
            <a:endParaRPr lang="en-GB" dirty="0"/>
          </a:p>
          <a:p>
            <a:pPr marL="171450" indent="-171450">
              <a:buFont typeface="Arial" charset="0"/>
              <a:buChar char="•"/>
            </a:pPr>
            <a:r>
              <a:rPr lang="en-GB" dirty="0"/>
              <a:t>Often lack of team capacity meant that, unless deemed urgent from safety perspective, </a:t>
            </a:r>
            <a:r>
              <a:rPr lang="en-GB" dirty="0" smtClean="0"/>
              <a:t>a review/ </a:t>
            </a:r>
            <a:r>
              <a:rPr lang="en-GB" dirty="0"/>
              <a:t>reassessment could </a:t>
            </a:r>
            <a:r>
              <a:rPr lang="en-GB" dirty="0" smtClean="0"/>
              <a:t>take months, if at all</a:t>
            </a:r>
            <a:endParaRPr lang="en-GB" dirty="0"/>
          </a:p>
          <a:p>
            <a:pPr marL="171450" indent="-171450">
              <a:buFont typeface="Arial" charset="0"/>
              <a:buChar char="•"/>
            </a:pPr>
            <a:endParaRPr lang="en-GB" dirty="0"/>
          </a:p>
          <a:p>
            <a:pPr marL="171450" indent="-171450">
              <a:buFont typeface="Arial" charset="0"/>
              <a:buChar char="•"/>
            </a:pPr>
            <a:r>
              <a:rPr lang="en-GB" dirty="0" smtClean="0"/>
              <a:t>Once the person settled, the </a:t>
            </a:r>
            <a:r>
              <a:rPr lang="en-GB" dirty="0"/>
              <a:t>budget was </a:t>
            </a:r>
            <a:r>
              <a:rPr lang="en-GB" dirty="0" smtClean="0"/>
              <a:t>often over compensating</a:t>
            </a:r>
          </a:p>
          <a:p>
            <a:pPr marL="171450" indent="-171450"/>
            <a:r>
              <a:rPr lang="en-GB" dirty="0" smtClean="0"/>
              <a:t>   Contract </a:t>
            </a:r>
            <a:r>
              <a:rPr lang="en-GB" dirty="0"/>
              <a:t>systems made it impossible for providers to change support packages without formal reassessment. </a:t>
            </a:r>
            <a:endParaRPr lang="en-GB" dirty="0" smtClean="0"/>
          </a:p>
          <a:p>
            <a:pPr marL="171450" indent="-171450"/>
            <a:r>
              <a:rPr lang="en-GB" dirty="0" smtClean="0"/>
              <a:t>   Contract wording made it difficult to pool budgets or spend the funding on innovative solutions</a:t>
            </a:r>
            <a:endParaRPr lang="en-GB" dirty="0"/>
          </a:p>
        </p:txBody>
      </p:sp>
    </p:spTree>
    <p:extLst>
      <p:ext uri="{BB962C8B-B14F-4D97-AF65-F5344CB8AC3E}">
        <p14:creationId xmlns:p14="http://schemas.microsoft.com/office/powerpoint/2010/main" val="1633454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844" y="1277595"/>
            <a:ext cx="5277128" cy="1214622"/>
          </a:xfrm>
        </p:spPr>
        <p:txBody>
          <a:bodyPr anchor="ctr">
            <a:normAutofit/>
          </a:bodyPr>
          <a:lstStyle/>
          <a:p>
            <a:pPr algn="l"/>
            <a:r>
              <a:rPr lang="en-GB" sz="5400" dirty="0" smtClean="0">
                <a:solidFill>
                  <a:schemeClr val="tx1">
                    <a:lumMod val="50000"/>
                    <a:lumOff val="50000"/>
                  </a:schemeClr>
                </a:solidFill>
                <a:latin typeface="Microsoft New Tai Lue" panose="020B0502040204020203" pitchFamily="34" charset="0"/>
                <a:cs typeface="Microsoft New Tai Lue" panose="020B0502040204020203" pitchFamily="34" charset="0"/>
              </a:rPr>
              <a:t>Win -win</a:t>
            </a:r>
            <a:endParaRPr lang="en-GB" sz="5400" dirty="0">
              <a:solidFill>
                <a:schemeClr val="tx1">
                  <a:lumMod val="50000"/>
                  <a:lumOff val="50000"/>
                </a:schemeClr>
              </a:solidFill>
              <a:latin typeface="Microsoft New Tai Lue" panose="020B0502040204020203" pitchFamily="34" charset="0"/>
              <a:cs typeface="Microsoft New Tai Lue" panose="020B0502040204020203" pitchFamily="34" charset="0"/>
            </a:endParaRPr>
          </a:p>
        </p:txBody>
      </p:sp>
      <p:pic>
        <p:nvPicPr>
          <p:cNvPr id="4" name="Picture 3"/>
          <p:cNvPicPr>
            <a:picLocks noChangeAspect="1"/>
          </p:cNvPicPr>
          <p:nvPr/>
        </p:nvPicPr>
        <p:blipFill rotWithShape="1">
          <a:blip r:embed="rId3"/>
          <a:srcRect l="50611" t="-1" b="-1041"/>
          <a:stretch/>
        </p:blipFill>
        <p:spPr>
          <a:xfrm>
            <a:off x="6538380" y="1687746"/>
            <a:ext cx="5334032" cy="4604674"/>
          </a:xfrm>
          <a:prstGeom prst="rect">
            <a:avLst/>
          </a:prstGeom>
        </p:spPr>
      </p:pic>
      <p:sp>
        <p:nvSpPr>
          <p:cNvPr id="5" name="TextBox 4"/>
          <p:cNvSpPr txBox="1"/>
          <p:nvPr/>
        </p:nvSpPr>
        <p:spPr>
          <a:xfrm>
            <a:off x="8135816" y="5373879"/>
            <a:ext cx="1662891" cy="276999"/>
          </a:xfrm>
          <a:prstGeom prst="rect">
            <a:avLst/>
          </a:prstGeom>
          <a:noFill/>
        </p:spPr>
        <p:txBody>
          <a:bodyPr wrap="none" rtlCol="0">
            <a:spAutoFit/>
          </a:bodyPr>
          <a:lstStyle/>
          <a:p>
            <a:r>
              <a:rPr lang="en-GB" sz="1200" dirty="0" smtClean="0">
                <a:solidFill>
                  <a:schemeClr val="bg1">
                    <a:lumMod val="50000"/>
                  </a:schemeClr>
                </a:solidFill>
              </a:rPr>
              <a:t>Months since 1</a:t>
            </a:r>
            <a:r>
              <a:rPr lang="en-GB" sz="1200" baseline="30000" dirty="0" smtClean="0">
                <a:solidFill>
                  <a:schemeClr val="bg1">
                    <a:lumMod val="50000"/>
                  </a:schemeClr>
                </a:solidFill>
              </a:rPr>
              <a:t>st</a:t>
            </a:r>
            <a:r>
              <a:rPr lang="en-GB" sz="1200" dirty="0" smtClean="0">
                <a:solidFill>
                  <a:schemeClr val="bg1">
                    <a:lumMod val="50000"/>
                  </a:schemeClr>
                </a:solidFill>
              </a:rPr>
              <a:t> review</a:t>
            </a:r>
            <a:endParaRPr lang="en-GB" sz="1200" dirty="0">
              <a:solidFill>
                <a:schemeClr val="bg1">
                  <a:lumMod val="50000"/>
                </a:schemeClr>
              </a:solidFill>
            </a:endParaRPr>
          </a:p>
        </p:txBody>
      </p:sp>
      <p:sp>
        <p:nvSpPr>
          <p:cNvPr id="7" name="TextBox 6"/>
          <p:cNvSpPr txBox="1"/>
          <p:nvPr/>
        </p:nvSpPr>
        <p:spPr>
          <a:xfrm rot="16200000">
            <a:off x="5986163" y="4013695"/>
            <a:ext cx="1129541" cy="307777"/>
          </a:xfrm>
          <a:prstGeom prst="rect">
            <a:avLst/>
          </a:prstGeom>
          <a:noFill/>
        </p:spPr>
        <p:txBody>
          <a:bodyPr wrap="none" rtlCol="0">
            <a:spAutoFit/>
          </a:bodyPr>
          <a:lstStyle/>
          <a:p>
            <a:pPr algn="ctr"/>
            <a:r>
              <a:rPr lang="en-GB" sz="1400" dirty="0" smtClean="0">
                <a:solidFill>
                  <a:schemeClr val="bg1">
                    <a:lumMod val="50000"/>
                  </a:schemeClr>
                </a:solidFill>
              </a:rPr>
              <a:t>Package cost</a:t>
            </a:r>
          </a:p>
        </p:txBody>
      </p:sp>
      <p:sp>
        <p:nvSpPr>
          <p:cNvPr id="8" name="Rounded Rectangle 7"/>
          <p:cNvSpPr/>
          <p:nvPr/>
        </p:nvSpPr>
        <p:spPr>
          <a:xfrm>
            <a:off x="7776812" y="3581543"/>
            <a:ext cx="1270454" cy="6033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lumMod val="50000"/>
                  </a:schemeClr>
                </a:solidFill>
              </a:rPr>
              <a:t>Changing needs</a:t>
            </a:r>
            <a:endParaRPr lang="en-GB" sz="1600" dirty="0">
              <a:solidFill>
                <a:schemeClr val="bg1">
                  <a:lumMod val="50000"/>
                </a:schemeClr>
              </a:solidFill>
            </a:endParaRPr>
          </a:p>
        </p:txBody>
      </p:sp>
      <p:sp>
        <p:nvSpPr>
          <p:cNvPr id="9" name="Rounded Rectangle 8"/>
          <p:cNvSpPr/>
          <p:nvPr/>
        </p:nvSpPr>
        <p:spPr>
          <a:xfrm>
            <a:off x="10334706" y="2869079"/>
            <a:ext cx="1134923" cy="73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accent6">
                    <a:lumMod val="50000"/>
                  </a:schemeClr>
                </a:solidFill>
              </a:rPr>
              <a:t>Returned £</a:t>
            </a:r>
            <a:endParaRPr lang="en-GB" sz="1600" dirty="0">
              <a:solidFill>
                <a:schemeClr val="accent6">
                  <a:lumMod val="50000"/>
                </a:schemeClr>
              </a:solidFill>
            </a:endParaRPr>
          </a:p>
        </p:txBody>
      </p:sp>
      <p:cxnSp>
        <p:nvCxnSpPr>
          <p:cNvPr id="10" name="Straight Connector 9"/>
          <p:cNvCxnSpPr/>
          <p:nvPr/>
        </p:nvCxnSpPr>
        <p:spPr>
          <a:xfrm>
            <a:off x="6787392" y="1708359"/>
            <a:ext cx="0" cy="3985592"/>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611735" y="1695297"/>
            <a:ext cx="0" cy="3985592"/>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41423" y="1137018"/>
            <a:ext cx="1431784" cy="461665"/>
          </a:xfrm>
          <a:prstGeom prst="rect">
            <a:avLst/>
          </a:prstGeom>
          <a:noFill/>
        </p:spPr>
        <p:txBody>
          <a:bodyPr wrap="square" rtlCol="0">
            <a:spAutoFit/>
          </a:bodyPr>
          <a:lstStyle/>
          <a:p>
            <a:pPr algn="ctr"/>
            <a:r>
              <a:rPr lang="en-GB" sz="1200" b="1" dirty="0" smtClean="0">
                <a:solidFill>
                  <a:schemeClr val="bg1">
                    <a:lumMod val="50000"/>
                  </a:schemeClr>
                </a:solidFill>
              </a:rPr>
              <a:t>Initial </a:t>
            </a:r>
          </a:p>
          <a:p>
            <a:pPr algn="ctr"/>
            <a:r>
              <a:rPr lang="en-GB" sz="1200" b="1" dirty="0" smtClean="0">
                <a:solidFill>
                  <a:schemeClr val="bg1">
                    <a:lumMod val="50000"/>
                  </a:schemeClr>
                </a:solidFill>
              </a:rPr>
              <a:t>assessment</a:t>
            </a:r>
            <a:endParaRPr lang="en-GB" sz="1200" dirty="0">
              <a:solidFill>
                <a:schemeClr val="bg1">
                  <a:lumMod val="50000"/>
                </a:schemeClr>
              </a:solidFill>
            </a:endParaRPr>
          </a:p>
        </p:txBody>
      </p:sp>
      <p:sp>
        <p:nvSpPr>
          <p:cNvPr id="13" name="TextBox 12"/>
          <p:cNvSpPr txBox="1"/>
          <p:nvPr/>
        </p:nvSpPr>
        <p:spPr>
          <a:xfrm>
            <a:off x="8572623" y="1766718"/>
            <a:ext cx="2648371" cy="461665"/>
          </a:xfrm>
          <a:prstGeom prst="rect">
            <a:avLst/>
          </a:prstGeom>
          <a:noFill/>
        </p:spPr>
        <p:txBody>
          <a:bodyPr wrap="square" rtlCol="0">
            <a:spAutoFit/>
          </a:bodyPr>
          <a:lstStyle/>
          <a:p>
            <a:pPr algn="ctr"/>
            <a:r>
              <a:rPr lang="en-GB" sz="1200" b="1" dirty="0" smtClean="0">
                <a:solidFill>
                  <a:schemeClr val="bg1">
                    <a:lumMod val="50000"/>
                  </a:schemeClr>
                </a:solidFill>
              </a:rPr>
              <a:t>Provider &amp; client in control</a:t>
            </a:r>
          </a:p>
          <a:p>
            <a:pPr algn="ctr"/>
            <a:r>
              <a:rPr lang="en-GB" sz="1200" b="1" dirty="0" smtClean="0">
                <a:solidFill>
                  <a:schemeClr val="bg1">
                    <a:lumMod val="50000"/>
                  </a:schemeClr>
                </a:solidFill>
              </a:rPr>
              <a:t>Rolling  review/ self assessment</a:t>
            </a:r>
            <a:endParaRPr lang="en-GB" sz="1200" b="1" dirty="0">
              <a:solidFill>
                <a:schemeClr val="bg1">
                  <a:lumMod val="50000"/>
                </a:schemeClr>
              </a:solidFill>
            </a:endParaRPr>
          </a:p>
        </p:txBody>
      </p:sp>
      <p:sp>
        <p:nvSpPr>
          <p:cNvPr id="3" name="TextBox 2"/>
          <p:cNvSpPr txBox="1"/>
          <p:nvPr/>
        </p:nvSpPr>
        <p:spPr>
          <a:xfrm>
            <a:off x="265054" y="2092300"/>
            <a:ext cx="5861425" cy="4524315"/>
          </a:xfrm>
          <a:prstGeom prst="rect">
            <a:avLst/>
          </a:prstGeom>
          <a:noFill/>
        </p:spPr>
        <p:txBody>
          <a:bodyPr wrap="square" rtlCol="0">
            <a:spAutoFit/>
          </a:bodyPr>
          <a:lstStyle/>
          <a:p>
            <a:pPr marL="171450" indent="-171450">
              <a:buFont typeface="Arial" charset="0"/>
              <a:buChar char="•"/>
            </a:pPr>
            <a:endParaRPr lang="en-GB" dirty="0" smtClean="0"/>
          </a:p>
          <a:p>
            <a:pPr marL="171450" indent="-171450">
              <a:buFont typeface="Arial" charset="0"/>
              <a:buChar char="•"/>
            </a:pPr>
            <a:r>
              <a:rPr lang="en-GB" dirty="0" smtClean="0"/>
              <a:t>Individuals get the choice &amp; control they want</a:t>
            </a:r>
          </a:p>
          <a:p>
            <a:pPr marL="171450" indent="-171450">
              <a:buFont typeface="Arial" charset="0"/>
              <a:buChar char="•"/>
            </a:pPr>
            <a:endParaRPr lang="en-GB" dirty="0" smtClean="0"/>
          </a:p>
          <a:p>
            <a:pPr marL="171450" indent="-171450">
              <a:buFont typeface="Arial" charset="0"/>
              <a:buChar char="•"/>
            </a:pPr>
            <a:r>
              <a:rPr lang="en-GB" dirty="0" smtClean="0"/>
              <a:t>Providers are more accountable to the person within a commissioned service</a:t>
            </a:r>
          </a:p>
          <a:p>
            <a:pPr marL="171450" indent="-171450">
              <a:buFont typeface="Arial" charset="0"/>
              <a:buChar char="•"/>
            </a:pPr>
            <a:endParaRPr lang="en-GB" dirty="0" smtClean="0"/>
          </a:p>
          <a:p>
            <a:pPr marL="171450" indent="-171450">
              <a:buFont typeface="Arial" charset="0"/>
              <a:buChar char="•"/>
            </a:pPr>
            <a:r>
              <a:rPr lang="en-GB" dirty="0" smtClean="0"/>
              <a:t>Our </a:t>
            </a:r>
            <a:r>
              <a:rPr lang="en-GB" dirty="0"/>
              <a:t>new hypothesis on getting best value in terms of quality and cost</a:t>
            </a:r>
          </a:p>
          <a:p>
            <a:pPr marL="171450" indent="-171450">
              <a:buFont typeface="Arial" charset="0"/>
              <a:buChar char="•"/>
            </a:pPr>
            <a:endParaRPr lang="en-GB" dirty="0"/>
          </a:p>
          <a:p>
            <a:pPr marL="171450" indent="-171450">
              <a:buFont typeface="Arial" charset="0"/>
              <a:buChar char="•"/>
            </a:pPr>
            <a:r>
              <a:rPr lang="en-GB" dirty="0"/>
              <a:t>Provider acts as a holding account for the budget and is expected to </a:t>
            </a:r>
            <a:r>
              <a:rPr lang="en-GB" dirty="0" smtClean="0"/>
              <a:t>invoice against it for work done.                          The person now has the opportunity to pool budgets and  buy services and support from outside of this organisation</a:t>
            </a:r>
            <a:endParaRPr lang="en-GB" dirty="0"/>
          </a:p>
          <a:p>
            <a:pPr marL="171450" indent="-171450">
              <a:buFont typeface="Arial" charset="0"/>
              <a:buChar char="•"/>
            </a:pPr>
            <a:endParaRPr lang="en-GB" dirty="0"/>
          </a:p>
          <a:p>
            <a:pPr marL="171450" indent="-171450">
              <a:buFont typeface="Arial" charset="0"/>
              <a:buChar char="•"/>
            </a:pPr>
            <a:r>
              <a:rPr lang="en-GB" dirty="0"/>
              <a:t>Unspent funds can be returned to the local authority by the support provider </a:t>
            </a:r>
            <a:r>
              <a:rPr lang="mr-IN" dirty="0"/>
              <a:t>–</a:t>
            </a:r>
            <a:r>
              <a:rPr lang="en-GB" dirty="0"/>
              <a:t> </a:t>
            </a:r>
            <a:r>
              <a:rPr lang="en-GB" dirty="0" smtClean="0"/>
              <a:t>(this </a:t>
            </a:r>
            <a:r>
              <a:rPr lang="en-GB" dirty="0"/>
              <a:t>has started to </a:t>
            </a:r>
            <a:r>
              <a:rPr lang="en-GB" dirty="0" smtClean="0"/>
              <a:t>happen)</a:t>
            </a:r>
            <a:endParaRPr lang="en-GB" dirty="0"/>
          </a:p>
        </p:txBody>
      </p:sp>
    </p:spTree>
    <p:extLst>
      <p:ext uri="{BB962C8B-B14F-4D97-AF65-F5344CB8AC3E}">
        <p14:creationId xmlns:p14="http://schemas.microsoft.com/office/powerpoint/2010/main" val="657762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745" y="1253492"/>
            <a:ext cx="9144000" cy="990077"/>
          </a:xfrm>
        </p:spPr>
        <p:txBody>
          <a:bodyPr anchor="ctr">
            <a:normAutofit/>
          </a:bodyPr>
          <a:lstStyle/>
          <a:p>
            <a:pPr algn="l"/>
            <a:r>
              <a:rPr lang="en-GB" sz="5400" dirty="0" smtClean="0">
                <a:solidFill>
                  <a:schemeClr val="tx1">
                    <a:lumMod val="50000"/>
                    <a:lumOff val="50000"/>
                  </a:schemeClr>
                </a:solidFill>
                <a:latin typeface="Microsoft New Tai Lue" panose="020B0502040204020203" pitchFamily="34" charset="0"/>
                <a:cs typeface="Microsoft New Tai Lue" panose="020B0502040204020203" pitchFamily="34" charset="0"/>
              </a:rPr>
              <a:t>The Future</a:t>
            </a:r>
            <a:endParaRPr lang="en-GB" sz="5400" dirty="0">
              <a:solidFill>
                <a:schemeClr val="tx1">
                  <a:lumMod val="50000"/>
                  <a:lumOff val="50000"/>
                </a:schemeClr>
              </a:solidFill>
              <a:latin typeface="Microsoft New Tai Lue" panose="020B0502040204020203" pitchFamily="34" charset="0"/>
              <a:cs typeface="Microsoft New Tai Lue" panose="020B05020402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837" y="1253446"/>
            <a:ext cx="3975163" cy="3975163"/>
          </a:xfrm>
          <a:prstGeom prst="rect">
            <a:avLst/>
          </a:prstGeom>
        </p:spPr>
      </p:pic>
      <p:sp>
        <p:nvSpPr>
          <p:cNvPr id="4" name="TextBox 3"/>
          <p:cNvSpPr txBox="1"/>
          <p:nvPr/>
        </p:nvSpPr>
        <p:spPr>
          <a:xfrm>
            <a:off x="394294" y="2676589"/>
            <a:ext cx="6926094" cy="3139321"/>
          </a:xfrm>
          <a:prstGeom prst="rect">
            <a:avLst/>
          </a:prstGeom>
          <a:noFill/>
        </p:spPr>
        <p:txBody>
          <a:bodyPr wrap="square" rtlCol="0">
            <a:spAutoFit/>
          </a:bodyPr>
          <a:lstStyle/>
          <a:p>
            <a:pPr marL="171450" indent="-171450">
              <a:buFont typeface="Arial" charset="0"/>
              <a:buChar char="•"/>
            </a:pPr>
            <a:r>
              <a:rPr lang="en-GB" dirty="0"/>
              <a:t>Growing alternatives to just using hands on support - particularly working with the third sector to develop community based options</a:t>
            </a:r>
          </a:p>
          <a:p>
            <a:pPr marL="171450" indent="-171450">
              <a:buFont typeface="Arial" charset="0"/>
              <a:buChar char="•"/>
            </a:pPr>
            <a:endParaRPr lang="en-GB" dirty="0"/>
          </a:p>
          <a:p>
            <a:pPr marL="171450" indent="-171450">
              <a:buFont typeface="Arial" charset="0"/>
              <a:buChar char="•"/>
            </a:pPr>
            <a:r>
              <a:rPr lang="en-GB" dirty="0"/>
              <a:t>Deregistration or remodelling of all residential care homes – unlocking these contracts</a:t>
            </a:r>
          </a:p>
          <a:p>
            <a:pPr marL="171450" indent="-171450">
              <a:buFont typeface="Arial" charset="0"/>
              <a:buChar char="•"/>
            </a:pPr>
            <a:endParaRPr lang="en-GB" dirty="0"/>
          </a:p>
          <a:p>
            <a:pPr marL="171450" indent="-171450">
              <a:buFont typeface="Arial" charset="0"/>
              <a:buChar char="•"/>
            </a:pPr>
            <a:r>
              <a:rPr lang="en-GB" dirty="0"/>
              <a:t>Driving up quality in the provider sector through focus on outcomes and </a:t>
            </a:r>
            <a:r>
              <a:rPr lang="en-GB" dirty="0" smtClean="0"/>
              <a:t>innovation</a:t>
            </a:r>
          </a:p>
          <a:p>
            <a:pPr marL="171450" indent="-171450">
              <a:buFont typeface="Arial" charset="0"/>
              <a:buChar char="•"/>
            </a:pPr>
            <a:endParaRPr lang="en-GB" dirty="0"/>
          </a:p>
          <a:p>
            <a:pPr marL="171450" indent="-171450">
              <a:buFont typeface="Arial" charset="0"/>
              <a:buChar char="•"/>
            </a:pPr>
            <a:r>
              <a:rPr lang="en-GB" dirty="0" smtClean="0"/>
              <a:t>Joining up with other south west LA’s to develop the same offer and processes</a:t>
            </a:r>
            <a:endParaRPr lang="en-GB" dirty="0"/>
          </a:p>
        </p:txBody>
      </p:sp>
    </p:spTree>
    <p:extLst>
      <p:ext uri="{BB962C8B-B14F-4D97-AF65-F5344CB8AC3E}">
        <p14:creationId xmlns:p14="http://schemas.microsoft.com/office/powerpoint/2010/main" val="153202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06090"/>
          </a:xfrm>
        </p:spPr>
        <p:txBody>
          <a:bodyPr>
            <a:normAutofit/>
          </a:bodyPr>
          <a:lstStyle/>
          <a:p>
            <a:r>
              <a:rPr lang="en-GB" sz="3600" b="1" dirty="0" smtClean="0">
                <a:solidFill>
                  <a:schemeClr val="accent4">
                    <a:lumMod val="75000"/>
                  </a:schemeClr>
                </a:solidFill>
              </a:rPr>
              <a:t>What is an ISF (family perspective)</a:t>
            </a:r>
            <a:endParaRPr lang="en-GB" sz="3600" b="1" dirty="0">
              <a:solidFill>
                <a:schemeClr val="accent4">
                  <a:lumMod val="75000"/>
                </a:schemeClr>
              </a:solidFill>
            </a:endParaRPr>
          </a:p>
        </p:txBody>
      </p:sp>
      <p:sp>
        <p:nvSpPr>
          <p:cNvPr id="4" name="TextBox 3"/>
          <p:cNvSpPr txBox="1"/>
          <p:nvPr/>
        </p:nvSpPr>
        <p:spPr>
          <a:xfrm>
            <a:off x="226286" y="1157889"/>
            <a:ext cx="6816757" cy="8863965"/>
          </a:xfrm>
          <a:prstGeom prst="rect">
            <a:avLst/>
          </a:prstGeom>
          <a:noFill/>
        </p:spPr>
        <p:txBody>
          <a:bodyPr wrap="square" rtlCol="0">
            <a:spAutoFit/>
          </a:bodyPr>
          <a:lstStyle/>
          <a:p>
            <a:r>
              <a:rPr lang="en-GB" sz="2200" dirty="0" smtClean="0">
                <a:latin typeface="+mn-lt"/>
              </a:rPr>
              <a:t>An ISF offers transparency and accountability that we </a:t>
            </a:r>
            <a:r>
              <a:rPr lang="en-GB" sz="2200" dirty="0" err="1" smtClean="0">
                <a:latin typeface="+mn-lt"/>
              </a:rPr>
              <a:t>didnt</a:t>
            </a:r>
            <a:r>
              <a:rPr lang="en-GB" sz="2200" dirty="0" smtClean="0">
                <a:latin typeface="+mn-lt"/>
              </a:rPr>
              <a:t> have before.</a:t>
            </a:r>
          </a:p>
          <a:p>
            <a:endParaRPr lang="en-GB" sz="1200" dirty="0" smtClean="0">
              <a:latin typeface="+mn-lt"/>
            </a:endParaRPr>
          </a:p>
          <a:p>
            <a:r>
              <a:rPr lang="en-GB" sz="2200" dirty="0" smtClean="0">
                <a:latin typeface="+mn-lt"/>
              </a:rPr>
              <a:t>Our package of care is no longer ‘given to a provider’ after a tendering process, but we have choice over who that provider is.</a:t>
            </a:r>
          </a:p>
          <a:p>
            <a:endParaRPr lang="en-GB" sz="800" dirty="0" smtClean="0"/>
          </a:p>
          <a:p>
            <a:r>
              <a:rPr lang="en-GB" sz="2200" dirty="0" smtClean="0">
                <a:latin typeface="+mn-lt"/>
              </a:rPr>
              <a:t>We are ‘at the table’ as partners for the whole journey</a:t>
            </a:r>
          </a:p>
          <a:p>
            <a:endParaRPr lang="en-GB" sz="2200" dirty="0" smtClean="0"/>
          </a:p>
          <a:p>
            <a:r>
              <a:rPr lang="en-GB" sz="2200" dirty="0" smtClean="0"/>
              <a:t>We know what the budget is for, how much it is and together we decide how it is spent</a:t>
            </a:r>
          </a:p>
          <a:p>
            <a:endParaRPr lang="en-GB" sz="1200" dirty="0" smtClean="0"/>
          </a:p>
          <a:p>
            <a:r>
              <a:rPr lang="en-GB" sz="2200" dirty="0" smtClean="0"/>
              <a:t>It is made clear which are shared hours , which are specifically yours</a:t>
            </a:r>
          </a:p>
          <a:p>
            <a:endParaRPr lang="en-GB" sz="1200" dirty="0" smtClean="0"/>
          </a:p>
          <a:p>
            <a:r>
              <a:rPr lang="en-GB" sz="2200" dirty="0" smtClean="0"/>
              <a:t>The provider supports us to pool budgets and find innovative alternatives</a:t>
            </a:r>
          </a:p>
          <a:p>
            <a:endParaRPr lang="en-GB" sz="2200" dirty="0" smtClean="0"/>
          </a:p>
          <a:p>
            <a:endParaRPr lang="en-GB" sz="2200" dirty="0" smtClean="0"/>
          </a:p>
          <a:p>
            <a:endParaRPr lang="en-GB" sz="2200" dirty="0" smtClean="0"/>
          </a:p>
          <a:p>
            <a:endParaRPr lang="en-GB" sz="2200" dirty="0" smtClean="0"/>
          </a:p>
          <a:p>
            <a:endParaRPr lang="en-GB" sz="2200" dirty="0" smtClean="0">
              <a:latin typeface="+mn-lt"/>
            </a:endParaRPr>
          </a:p>
          <a:p>
            <a:endParaRPr lang="en-GB" sz="2200" dirty="0" smtClean="0">
              <a:latin typeface="+mn-lt"/>
            </a:endParaRPr>
          </a:p>
          <a:p>
            <a:endParaRPr lang="en-GB" dirty="0" smtClean="0">
              <a:latin typeface="+mn-lt"/>
            </a:endParaRPr>
          </a:p>
          <a:p>
            <a:endParaRPr lang="en-GB" dirty="0" smtClean="0">
              <a:latin typeface="+mn-lt"/>
            </a:endParaRPr>
          </a:p>
          <a:p>
            <a:endParaRPr lang="en-GB" dirty="0" smtClean="0">
              <a:latin typeface="+mn-lt"/>
            </a:endParaRPr>
          </a:p>
          <a:p>
            <a:endParaRPr lang="en-GB" dirty="0" smtClean="0">
              <a:latin typeface="+mn-lt"/>
            </a:endParaRPr>
          </a:p>
          <a:p>
            <a:endParaRPr lang="en-GB" dirty="0" smtClean="0">
              <a:latin typeface="+mn-lt"/>
            </a:endParaRPr>
          </a:p>
          <a:p>
            <a:r>
              <a:rPr lang="en-GB" dirty="0" smtClean="0">
                <a:latin typeface="+mn-lt"/>
              </a:rPr>
              <a:t> </a:t>
            </a:r>
          </a:p>
        </p:txBody>
      </p:sp>
      <p:pic>
        <p:nvPicPr>
          <p:cNvPr id="6" name="Picture 5" descr="transparency.jpg"/>
          <p:cNvPicPr>
            <a:picLocks noChangeAspect="1"/>
          </p:cNvPicPr>
          <p:nvPr/>
        </p:nvPicPr>
        <p:blipFill>
          <a:blip r:embed="rId2" cstate="print"/>
          <a:stretch>
            <a:fillRect/>
          </a:stretch>
        </p:blipFill>
        <p:spPr>
          <a:xfrm>
            <a:off x="7772400" y="1425840"/>
            <a:ext cx="2920347" cy="1661543"/>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8112036" y="3743999"/>
            <a:ext cx="2534194" cy="2105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61" y="0"/>
            <a:ext cx="10364451" cy="1596177"/>
          </a:xfrm>
        </p:spPr>
        <p:txBody>
          <a:bodyPr>
            <a:normAutofit/>
          </a:bodyPr>
          <a:lstStyle/>
          <a:p>
            <a:r>
              <a:rPr lang="en-GB" sz="3600" b="1" dirty="0" smtClean="0">
                <a:solidFill>
                  <a:schemeClr val="accent5"/>
                </a:solidFill>
              </a:rPr>
              <a:t>Business as usual..</a:t>
            </a:r>
            <a:endParaRPr lang="en-GB" sz="3600" b="1" dirty="0">
              <a:solidFill>
                <a:schemeClr val="accent5"/>
              </a:solidFill>
            </a:endParaRPr>
          </a:p>
        </p:txBody>
      </p:sp>
      <p:sp>
        <p:nvSpPr>
          <p:cNvPr id="3" name="Content Placeholder 2"/>
          <p:cNvSpPr>
            <a:spLocks noGrp="1"/>
          </p:cNvSpPr>
          <p:nvPr>
            <p:ph idx="4294967295"/>
          </p:nvPr>
        </p:nvSpPr>
        <p:spPr>
          <a:xfrm>
            <a:off x="740228" y="1939835"/>
            <a:ext cx="10972800" cy="4525963"/>
          </a:xfrm>
          <a:prstGeom prst="rect">
            <a:avLst/>
          </a:prstGeom>
        </p:spPr>
        <p:txBody>
          <a:bodyPr/>
          <a:lstStyle/>
          <a:p>
            <a:r>
              <a:rPr lang="en-GB" dirty="0" smtClean="0"/>
              <a:t>Co-design the care plan</a:t>
            </a:r>
          </a:p>
          <a:p>
            <a:endParaRPr lang="en-GB" dirty="0" smtClean="0"/>
          </a:p>
          <a:p>
            <a:r>
              <a:rPr lang="en-GB" dirty="0" smtClean="0"/>
              <a:t>regular meetings(rolling </a:t>
            </a:r>
            <a:r>
              <a:rPr lang="en-GB" dirty="0" err="1" smtClean="0"/>
              <a:t>revieW</a:t>
            </a:r>
            <a:r>
              <a:rPr lang="en-GB" dirty="0" smtClean="0"/>
              <a:t>) </a:t>
            </a:r>
          </a:p>
          <a:p>
            <a:endParaRPr lang="en-GB" dirty="0"/>
          </a:p>
          <a:p>
            <a:r>
              <a:rPr lang="en-GB" dirty="0" smtClean="0"/>
              <a:t>Working not working</a:t>
            </a:r>
          </a:p>
          <a:p>
            <a:endParaRPr lang="en-GB" dirty="0"/>
          </a:p>
          <a:p>
            <a:r>
              <a:rPr lang="en-GB" dirty="0" smtClean="0"/>
              <a:t>Recording progress</a:t>
            </a:r>
          </a:p>
          <a:p>
            <a:endParaRPr lang="en-GB" dirty="0"/>
          </a:p>
          <a:p>
            <a:r>
              <a:rPr lang="en-GB" dirty="0" smtClean="0"/>
              <a:t>Celebrating independence </a:t>
            </a:r>
            <a:endParaRPr lang="en-GB" dirty="0"/>
          </a:p>
        </p:txBody>
      </p:sp>
      <p:pic>
        <p:nvPicPr>
          <p:cNvPr id="4" name="Picture 3" descr="action plan.jpe"/>
          <p:cNvPicPr>
            <a:picLocks noChangeAspect="1"/>
          </p:cNvPicPr>
          <p:nvPr/>
        </p:nvPicPr>
        <p:blipFill>
          <a:blip r:embed="rId2" cstate="print"/>
          <a:stretch>
            <a:fillRect/>
          </a:stretch>
        </p:blipFill>
        <p:spPr>
          <a:xfrm>
            <a:off x="8347164" y="1000485"/>
            <a:ext cx="2576259" cy="1581150"/>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6015000" y="2904538"/>
            <a:ext cx="2727302" cy="106657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9576559" y="2965269"/>
            <a:ext cx="2147092" cy="1623538"/>
          </a:xfrm>
          <a:prstGeom prst="rect">
            <a:avLst/>
          </a:prstGeom>
          <a:ln>
            <a:noFill/>
          </a:ln>
          <a:effectLst>
            <a:outerShdw blurRad="292100" dist="139700" dir="2700000" algn="tl" rotWithShape="0">
              <a:srgbClr val="333333">
                <a:alpha val="65000"/>
              </a:srgbClr>
            </a:outerShdw>
          </a:effectLst>
        </p:spPr>
      </p:pic>
      <p:pic>
        <p:nvPicPr>
          <p:cNvPr id="8" name="Picture 7" descr="celebrate.png"/>
          <p:cNvPicPr>
            <a:picLocks noChangeAspect="1"/>
          </p:cNvPicPr>
          <p:nvPr/>
        </p:nvPicPr>
        <p:blipFill>
          <a:blip r:embed="rId5" cstate="print"/>
          <a:stretch>
            <a:fillRect/>
          </a:stretch>
        </p:blipFill>
        <p:spPr>
          <a:xfrm>
            <a:off x="7728181" y="5013176"/>
            <a:ext cx="2304256" cy="132989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srcRect/>
          <a:stretch>
            <a:fillRect/>
          </a:stretch>
        </p:blipFill>
        <p:spPr bwMode="auto">
          <a:xfrm>
            <a:off x="1280159" y="1844676"/>
            <a:ext cx="9235441" cy="4105275"/>
          </a:xfrm>
          <a:prstGeom prst="rect">
            <a:avLst/>
          </a:prstGeom>
          <a:noFill/>
          <a:ln w="9525">
            <a:noFill/>
            <a:miter lim="800000"/>
            <a:headEnd/>
            <a:tailEnd/>
          </a:ln>
        </p:spPr>
      </p:pic>
      <p:sp>
        <p:nvSpPr>
          <p:cNvPr id="5" name="TextBox 4"/>
          <p:cNvSpPr txBox="1"/>
          <p:nvPr/>
        </p:nvSpPr>
        <p:spPr>
          <a:xfrm>
            <a:off x="1102784" y="333375"/>
            <a:ext cx="9889067" cy="1076325"/>
          </a:xfrm>
          <a:prstGeom prst="rect">
            <a:avLst/>
          </a:prstGeom>
          <a:noFill/>
        </p:spPr>
        <p:txBody>
          <a:bodyPr>
            <a:spAutoFit/>
          </a:bodyPr>
          <a:lstStyle/>
          <a:p>
            <a:pPr algn="ctr">
              <a:defRPr/>
            </a:pPr>
            <a:r>
              <a:rPr lang="en-GB" sz="3200" b="1" dirty="0">
                <a:solidFill>
                  <a:schemeClr val="accent4">
                    <a:lumMod val="75000"/>
                  </a:schemeClr>
                </a:solidFill>
              </a:rPr>
              <a:t>Although neighbours.. </a:t>
            </a:r>
            <a:r>
              <a:rPr lang="en-GB" sz="3200" b="1" dirty="0" smtClean="0">
                <a:solidFill>
                  <a:schemeClr val="accent4">
                    <a:lumMod val="75000"/>
                  </a:schemeClr>
                </a:solidFill>
              </a:rPr>
              <a:t>                                                                  Service </a:t>
            </a:r>
            <a:r>
              <a:rPr lang="en-GB" sz="3200" b="1" dirty="0">
                <a:solidFill>
                  <a:schemeClr val="accent4">
                    <a:lumMod val="75000"/>
                  </a:schemeClr>
                </a:solidFill>
              </a:rPr>
              <a:t>land makes it impossible to connect</a:t>
            </a:r>
          </a:p>
        </p:txBody>
      </p:sp>
      <p:sp>
        <p:nvSpPr>
          <p:cNvPr id="12292" name="TextBox 5"/>
          <p:cNvSpPr txBox="1">
            <a:spLocks noChangeArrowheads="1"/>
          </p:cNvSpPr>
          <p:nvPr/>
        </p:nvSpPr>
        <p:spPr bwMode="auto">
          <a:xfrm>
            <a:off x="1957314" y="6047514"/>
            <a:ext cx="10655300" cy="369887"/>
          </a:xfrm>
          <a:prstGeom prst="rect">
            <a:avLst/>
          </a:prstGeom>
          <a:noFill/>
          <a:ln w="9525">
            <a:noFill/>
            <a:miter lim="800000"/>
            <a:headEnd/>
            <a:tailEnd/>
          </a:ln>
        </p:spPr>
        <p:txBody>
          <a:bodyPr>
            <a:spAutoFit/>
          </a:bodyPr>
          <a:lstStyle/>
          <a:p>
            <a:r>
              <a:rPr lang="en-GB" dirty="0"/>
              <a:t>Legitimate data protection – or providers protecting their allocated funding?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252</TotalTime>
  <Words>1070</Words>
  <Application>Microsoft Office PowerPoint</Application>
  <PresentationFormat>Widescreen</PresentationFormat>
  <Paragraphs>181</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ＭＳ Ｐゴシック</vt:lpstr>
      <vt:lpstr>Arial</vt:lpstr>
      <vt:lpstr>Calibri</vt:lpstr>
      <vt:lpstr>Mangal</vt:lpstr>
      <vt:lpstr>Microsoft New Tai Lue</vt:lpstr>
      <vt:lpstr>Tw Cen MT</vt:lpstr>
      <vt:lpstr>Droplet</vt:lpstr>
      <vt:lpstr>Individual Service Funds  our approach in  Dorset &amp; the Southwest </vt:lpstr>
      <vt:lpstr>PowerPoint Presentation</vt:lpstr>
      <vt:lpstr>Individual Service Funds</vt:lpstr>
      <vt:lpstr>Assessment</vt:lpstr>
      <vt:lpstr>Win -win</vt:lpstr>
      <vt:lpstr>The Future</vt:lpstr>
      <vt:lpstr>What is an ISF (family perspective)</vt:lpstr>
      <vt:lpstr>Business as usual..</vt:lpstr>
      <vt:lpstr>PowerPoint Presentation</vt:lpstr>
      <vt:lpstr>PowerPoint Presentation</vt:lpstr>
      <vt:lpstr>PowerPoint Presentation</vt:lpstr>
      <vt:lpstr>    Gary Kent</vt:lpstr>
      <vt:lpstr>Outcomes</vt:lpstr>
      <vt:lpstr>PowerPoint Presentation</vt:lpstr>
      <vt:lpstr>WHAT THE FUTRE HOLDS FOR PROVIDERS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ISF</dc:title>
  <dc:creator>Tamara Curtis</dc:creator>
  <cp:lastModifiedBy>Andrew Parkinson</cp:lastModifiedBy>
  <cp:revision>34</cp:revision>
  <dcterms:created xsi:type="dcterms:W3CDTF">2017-09-18T12:07:26Z</dcterms:created>
  <dcterms:modified xsi:type="dcterms:W3CDTF">2017-09-22T10:14:06Z</dcterms:modified>
</cp:coreProperties>
</file>