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  <p:sldMasterId id="2147483858" r:id="rId2"/>
  </p:sldMasterIdLst>
  <p:notesMasterIdLst>
    <p:notesMasterId r:id="rId13"/>
  </p:notesMasterIdLst>
  <p:sldIdLst>
    <p:sldId id="256" r:id="rId3"/>
    <p:sldId id="277" r:id="rId4"/>
    <p:sldId id="276" r:id="rId5"/>
    <p:sldId id="278" r:id="rId6"/>
    <p:sldId id="279" r:id="rId7"/>
    <p:sldId id="280" r:id="rId8"/>
    <p:sldId id="282" r:id="rId9"/>
    <p:sldId id="283" r:id="rId10"/>
    <p:sldId id="263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2"/>
    <p:restoredTop sz="94763"/>
  </p:normalViewPr>
  <p:slideViewPr>
    <p:cSldViewPr snapToGrid="0" snapToObjects="1">
      <p:cViewPr varScale="1">
        <p:scale>
          <a:sx n="123" d="100"/>
          <a:sy n="123" d="100"/>
        </p:scale>
        <p:origin x="10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18C9B-3E7E-44FB-B41C-C6E501D9EF88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D82E7-8FF7-4169-95AF-2D86E3D05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63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15338-6087-45DB-A1F0-5592AFD592B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8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-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1"/>
            <a:ext cx="9144000" cy="53475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22673" y="751675"/>
            <a:ext cx="7150793" cy="17825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presentation title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652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 - 1 Column/Lar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22672" y="658448"/>
            <a:ext cx="8104239" cy="56584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heading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676" y="1821427"/>
            <a:ext cx="3937819" cy="410499"/>
          </a:xfrm>
          <a:prstGeom prst="rect">
            <a:avLst/>
          </a:prstGeom>
        </p:spPr>
        <p:txBody>
          <a:bodyPr anchor="t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sub-heading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722715" y="2354267"/>
            <a:ext cx="3937397" cy="26701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20"/>
          </p:nvPr>
        </p:nvSpPr>
        <p:spPr>
          <a:xfrm>
            <a:off x="4889500" y="1820863"/>
            <a:ext cx="3937000" cy="3203575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1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1 - 1 Landscap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722710" y="1820870"/>
            <a:ext cx="8104584" cy="360675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22672" y="658448"/>
            <a:ext cx="8104239" cy="56584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2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22672" y="751675"/>
            <a:ext cx="8104239" cy="17825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000"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quote</a:t>
            </a:r>
          </a:p>
          <a:p>
            <a:pPr lvl="0"/>
            <a:endParaRPr lang="en-US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22672" y="3990753"/>
            <a:ext cx="8104239" cy="11200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credit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2241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- Sub-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1"/>
            <a:ext cx="9144000" cy="53475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22673" y="751675"/>
            <a:ext cx="7150793" cy="17825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header title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993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- 1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22672" y="658448"/>
            <a:ext cx="8104239" cy="56584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heading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671" y="1821427"/>
            <a:ext cx="8096865" cy="41049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sub-heading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722710" y="2354267"/>
            <a:ext cx="8104200" cy="26701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 - 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22672" y="658448"/>
            <a:ext cx="8104239" cy="56584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heading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676" y="1821427"/>
            <a:ext cx="3937819" cy="41049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sub-heading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881722" y="1821427"/>
            <a:ext cx="3937819" cy="41049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sub-heading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722715" y="2354267"/>
            <a:ext cx="3937397" cy="26701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4889518" y="2354267"/>
            <a:ext cx="3937397" cy="26701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 - Text with no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22672" y="658448"/>
            <a:ext cx="8104239" cy="56584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heading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722711" y="1831054"/>
            <a:ext cx="8104200" cy="26701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 - 1 Text Colum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22672" y="658448"/>
            <a:ext cx="8104239" cy="56584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heading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676" y="1821427"/>
            <a:ext cx="3937819" cy="41049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sub-heading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722715" y="2354267"/>
            <a:ext cx="3937397" cy="26701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hart Placeholder 25"/>
          <p:cNvSpPr>
            <a:spLocks noGrp="1"/>
          </p:cNvSpPr>
          <p:nvPr>
            <p:ph type="chart" sz="quarter" idx="18"/>
          </p:nvPr>
        </p:nvSpPr>
        <p:spPr>
          <a:xfrm>
            <a:off x="4907758" y="1820874"/>
            <a:ext cx="3919538" cy="32035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 - 1 Text Column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22672" y="658448"/>
            <a:ext cx="8104239" cy="56584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heading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676" y="1821427"/>
            <a:ext cx="3937819" cy="41049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sub-heading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722715" y="2354267"/>
            <a:ext cx="3937397" cy="26701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able Placeholder 4"/>
          <p:cNvSpPr>
            <a:spLocks noGrp="1"/>
          </p:cNvSpPr>
          <p:nvPr>
            <p:ph type="tbl" sz="quarter" idx="19"/>
          </p:nvPr>
        </p:nvSpPr>
        <p:spPr>
          <a:xfrm>
            <a:off x="4907758" y="1820874"/>
            <a:ext cx="3919538" cy="32035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 - 1 Column/Landscap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22672" y="658448"/>
            <a:ext cx="8104239" cy="56584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heading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676" y="1821427"/>
            <a:ext cx="3937819" cy="410499"/>
          </a:xfrm>
          <a:prstGeom prst="rect">
            <a:avLst/>
          </a:prstGeom>
        </p:spPr>
        <p:txBody>
          <a:bodyPr anchor="t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sub-heading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722715" y="2354267"/>
            <a:ext cx="3937397" cy="26701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4889091" y="1821424"/>
            <a:ext cx="3937780" cy="320301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 - 4 Portrait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22672" y="658448"/>
            <a:ext cx="8104239" cy="56584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676" y="1821427"/>
            <a:ext cx="3937819" cy="41049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sub-heading</a:t>
            </a:r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722676" y="2349916"/>
            <a:ext cx="1863775" cy="307770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2796720" y="2349916"/>
            <a:ext cx="1863775" cy="307770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4889096" y="2349916"/>
            <a:ext cx="1863775" cy="307770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6963140" y="2349916"/>
            <a:ext cx="1863775" cy="307770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nse name with hands icon above and Connecting sight, sound and life strapline below" title="Sense logo with straplin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49" y="5753136"/>
            <a:ext cx="2880000" cy="767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5649" y="6136822"/>
            <a:ext cx="302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www.sense.org.uk</a:t>
            </a:r>
            <a:endParaRPr lang="en-US" sz="1800" b="1" i="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3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</p:sldLayoutIdLst>
  <p:timing>
    <p:tnLst>
      <p:par>
        <p:cTn id="1" dur="indefinite" restart="never" nodeType="tmRoot"/>
      </p:par>
    </p:tnLst>
  </p:timing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91764"/>
            <a:ext cx="512362" cy="5883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54858" y="6136822"/>
            <a:ext cx="227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www.sense.org.uk</a:t>
            </a:r>
            <a:endParaRPr lang="en-US" sz="1800" b="1" i="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10943"/>
            <a:ext cx="9144000" cy="947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691764"/>
            <a:ext cx="512362" cy="5883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 descr="Sense name with hands icon to the left and Connecting sight, sound and life strapline below." title="Sense logo without straplin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38" y="6188900"/>
            <a:ext cx="1260000" cy="2651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5649" y="6136822"/>
            <a:ext cx="302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www.sense.org.uk</a:t>
            </a:r>
            <a:endParaRPr lang="en-US" sz="1800" b="1" i="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59" r:id="rId2"/>
    <p:sldLayoutId id="2147483868" r:id="rId3"/>
    <p:sldLayoutId id="2147483861" r:id="rId4"/>
    <p:sldLayoutId id="2147483862" r:id="rId5"/>
    <p:sldLayoutId id="2147483865" r:id="rId6"/>
    <p:sldLayoutId id="2147483863" r:id="rId7"/>
    <p:sldLayoutId id="2147483867" r:id="rId8"/>
    <p:sldLayoutId id="2147483864" r:id="rId9"/>
    <p:sldLayoutId id="2147483866" r:id="rId10"/>
  </p:sldLayoutIdLst>
  <p:timing>
    <p:tnLst>
      <p:par>
        <p:cTn id="1" dur="indefinite" restart="never" nodeType="tmRoot"/>
      </p:par>
    </p:tnLst>
  </p:timing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7"/>
          </p:nvPr>
        </p:nvSpPr>
        <p:spPr>
          <a:xfrm>
            <a:off x="409433" y="751675"/>
            <a:ext cx="7997588" cy="2182594"/>
          </a:xfrm>
        </p:spPr>
        <p:txBody>
          <a:bodyPr/>
          <a:lstStyle/>
          <a:p>
            <a:pPr algn="ctr"/>
            <a:r>
              <a:rPr lang="en-US" sz="8800" dirty="0" smtClean="0"/>
              <a:t>Connecting Differently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4937" y="3255793"/>
            <a:ext cx="5015304" cy="2089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433" y="3838983"/>
            <a:ext cx="3466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Jonathan Monk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Head of Quality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September 2017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22711" y="668740"/>
            <a:ext cx="7738901" cy="4858603"/>
          </a:xfrm>
        </p:spPr>
        <p:txBody>
          <a:bodyPr/>
          <a:lstStyle/>
          <a:p>
            <a:r>
              <a:rPr lang="en-US" sz="2800" dirty="0"/>
              <a:t>He contributes to the Sense User Reference Group to influence the planning and development of Sense services</a:t>
            </a:r>
            <a:r>
              <a:rPr lang="en-US" sz="2800" dirty="0" smtClean="0"/>
              <a:t>.</a:t>
            </a:r>
            <a:endParaRPr lang="en-GB" sz="2800" dirty="0" smtClean="0"/>
          </a:p>
          <a:p>
            <a:r>
              <a:rPr lang="en-GB" sz="2800" dirty="0" smtClean="0"/>
              <a:t>He </a:t>
            </a:r>
            <a:r>
              <a:rPr lang="en-GB" sz="2800" dirty="0"/>
              <a:t>has worked hard to develop his signing and literacy skills.  This has increased his independence and his confidence to express his choices and opinions. </a:t>
            </a:r>
          </a:p>
          <a:p>
            <a:r>
              <a:rPr lang="en-GB" sz="2800" dirty="0"/>
              <a:t>He is excited about his future opportunities and is now exploring </a:t>
            </a:r>
            <a:r>
              <a:rPr lang="en-GB" sz="2800" dirty="0" smtClean="0"/>
              <a:t>paid employment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05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6"/>
          </p:nvPr>
        </p:nvSpPr>
        <p:spPr>
          <a:xfrm>
            <a:off x="722672" y="658447"/>
            <a:ext cx="8104239" cy="565849"/>
          </a:xfrm>
        </p:spPr>
        <p:txBody>
          <a:bodyPr/>
          <a:lstStyle/>
          <a:p>
            <a:r>
              <a:rPr lang="en-GB" sz="5400" dirty="0" smtClean="0"/>
              <a:t>Connecting Differently</a:t>
            </a:r>
            <a:endParaRPr lang="en-GB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13899" y="1622336"/>
            <a:ext cx="6086901" cy="4187609"/>
          </a:xfrm>
        </p:spPr>
        <p:txBody>
          <a:bodyPr/>
          <a:lstStyle/>
          <a:p>
            <a:r>
              <a:rPr lang="en-GB" sz="2800" dirty="0" smtClean="0"/>
              <a:t>Sense is a national disability charity supporting people with complex communication needs to be understood, connected and valued</a:t>
            </a:r>
          </a:p>
          <a:p>
            <a:r>
              <a:rPr lang="en-GB" sz="2800" dirty="0" smtClean="0"/>
              <a:t>Supporting children, young people, adults and families in their own homes and in the community</a:t>
            </a:r>
          </a:p>
          <a:p>
            <a:r>
              <a:rPr lang="en-GB" sz="2800" dirty="0" smtClean="0"/>
              <a:t>Support with education, transition to adulthood, holidays, arts, sports and well-being programmes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1618" y="1861886"/>
            <a:ext cx="2852382" cy="261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9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6"/>
          </p:nvPr>
        </p:nvSpPr>
        <p:spPr>
          <a:xfrm>
            <a:off x="559558" y="556300"/>
            <a:ext cx="8104239" cy="565849"/>
          </a:xfrm>
        </p:spPr>
        <p:txBody>
          <a:bodyPr/>
          <a:lstStyle/>
          <a:p>
            <a:r>
              <a:rPr lang="en-GB" sz="5400" dirty="0" smtClean="0"/>
              <a:t>Quality Matters</a:t>
            </a:r>
            <a:endParaRPr lang="en-GB" sz="5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559558" y="1296537"/>
            <a:ext cx="6114197" cy="4397374"/>
          </a:xfrm>
        </p:spPr>
        <p:txBody>
          <a:bodyPr/>
          <a:lstStyle/>
          <a:p>
            <a:r>
              <a:rPr lang="en-GB" sz="2800" dirty="0" smtClean="0"/>
              <a:t>Our operational services support over 700 people</a:t>
            </a:r>
          </a:p>
          <a:p>
            <a:r>
              <a:rPr lang="en-GB" sz="2800" dirty="0" smtClean="0"/>
              <a:t>54 CQC registered services</a:t>
            </a:r>
          </a:p>
          <a:p>
            <a:r>
              <a:rPr lang="en-GB" sz="2800" dirty="0" smtClean="0"/>
              <a:t>98% services rated ‘Good’ or above</a:t>
            </a:r>
          </a:p>
          <a:p>
            <a:r>
              <a:rPr lang="en-GB" sz="2800" dirty="0" smtClean="0"/>
              <a:t>Sense College and holidays and short breaks programme rated as ‘Good’ by OFSTED</a:t>
            </a:r>
          </a:p>
          <a:p>
            <a:r>
              <a:rPr lang="en-GB" sz="2800" dirty="0" smtClean="0"/>
              <a:t>2017 Skills for Care Accolade for Best Employer Support for Registered Managers</a:t>
            </a:r>
          </a:p>
          <a:p>
            <a:endParaRPr lang="en-GB" sz="3600" dirty="0"/>
          </a:p>
        </p:txBody>
      </p:sp>
      <p:pic>
        <p:nvPicPr>
          <p:cNvPr id="12" name="Picture 2" descr="http://cdn.shopify.com/s/files/1/0606/1553/products/SCI_Excellent_1024x1024.png?v=14600385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833" y="1296537"/>
            <a:ext cx="2805349" cy="31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17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6"/>
          </p:nvPr>
        </p:nvSpPr>
        <p:spPr>
          <a:xfrm>
            <a:off x="722710" y="508322"/>
            <a:ext cx="8104239" cy="565849"/>
          </a:xfrm>
        </p:spPr>
        <p:txBody>
          <a:bodyPr/>
          <a:lstStyle/>
          <a:p>
            <a:r>
              <a:rPr lang="en-GB" sz="5400" dirty="0" smtClean="0"/>
              <a:t>Outcomes Focused</a:t>
            </a:r>
            <a:endParaRPr lang="en-GB" sz="5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6729" y="1282886"/>
            <a:ext cx="6769290" cy="42035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To feel safe, independent and engaged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To experience emotional and physical well-being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To have a sense of self and create relationships and friendships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To have choice and control over your life and support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To be included and make a contribution to the community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To experience pleasure, purpose, fulfilment and achievement</a:t>
            </a:r>
            <a:endParaRPr lang="en-GB" sz="2400" dirty="0"/>
          </a:p>
        </p:txBody>
      </p:sp>
      <p:pic>
        <p:nvPicPr>
          <p:cNvPr id="10" name="Picture 2" descr="http://cdn.shopify.com/s/files/1/0606/1553/products/My_Path_1024x1024.png?v=14178474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69" y="832513"/>
            <a:ext cx="2235081" cy="32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49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54"/>
            <a:ext cx="9144000" cy="57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73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6"/>
          </p:nvPr>
        </p:nvSpPr>
        <p:spPr>
          <a:xfrm>
            <a:off x="722671" y="239045"/>
            <a:ext cx="8104239" cy="716298"/>
          </a:xfrm>
        </p:spPr>
        <p:txBody>
          <a:bodyPr/>
          <a:lstStyle/>
          <a:p>
            <a:r>
              <a:rPr lang="en-GB" sz="5400" dirty="0" smtClean="0"/>
              <a:t>Creating Connections</a:t>
            </a:r>
            <a:endParaRPr lang="en-GB" sz="5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04095" y="1064581"/>
            <a:ext cx="6463405" cy="4674330"/>
          </a:xfrm>
        </p:spPr>
        <p:txBody>
          <a:bodyPr/>
          <a:lstStyle/>
          <a:p>
            <a:r>
              <a:rPr lang="en-GB" sz="2400" dirty="0" err="1" smtClean="0"/>
              <a:t>Touchbase</a:t>
            </a:r>
            <a:r>
              <a:rPr lang="en-GB" sz="2400" dirty="0" smtClean="0"/>
              <a:t> Pears multi-purpose venue in Selly Oak opened in July 2017 as a place for people to come together and do remarkable things</a:t>
            </a:r>
          </a:p>
          <a:p>
            <a:r>
              <a:rPr lang="en-GB" sz="2400" dirty="0" smtClean="0"/>
              <a:t>Personalised day opportunities base for people to choose how to spend their time</a:t>
            </a:r>
          </a:p>
          <a:p>
            <a:r>
              <a:rPr lang="en-GB" sz="2400" dirty="0" smtClean="0"/>
              <a:t>Family friendly café</a:t>
            </a:r>
          </a:p>
          <a:p>
            <a:r>
              <a:rPr lang="en-GB" sz="2400" dirty="0" smtClean="0"/>
              <a:t>Vibrant centre for inclusive and sensory arts</a:t>
            </a:r>
          </a:p>
          <a:p>
            <a:r>
              <a:rPr lang="en-GB" sz="2400" dirty="0" smtClean="0"/>
              <a:t>Physical activity programmes to support people to stay fit, healthy and happy</a:t>
            </a:r>
          </a:p>
          <a:p>
            <a:r>
              <a:rPr lang="en-GB" sz="2400" dirty="0" smtClean="0"/>
              <a:t>Volunteering and work based opportunities</a:t>
            </a:r>
          </a:p>
          <a:p>
            <a:endParaRPr lang="en-GB" sz="3200" dirty="0" smtClean="0"/>
          </a:p>
          <a:p>
            <a:endParaRPr lang="en-GB" sz="3600" dirty="0"/>
          </a:p>
        </p:txBody>
      </p:sp>
      <p:pic>
        <p:nvPicPr>
          <p:cNvPr id="2050" name="Picture 2" descr="Exterior image of Touch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446662"/>
            <a:ext cx="2476500" cy="267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49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GB" sz="5400" dirty="0" smtClean="0"/>
              <a:t>Asset Based Support</a:t>
            </a:r>
            <a:endParaRPr lang="en-GB" sz="5400" dirty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843407" y="2358954"/>
            <a:ext cx="3254375" cy="3255963"/>
          </a:xfrm>
          <a:prstGeom prst="rect">
            <a:avLst/>
          </a:prstGeom>
          <a:solidFill>
            <a:srgbClr val="653279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200096" y="1898831"/>
            <a:ext cx="1889125" cy="1871663"/>
            <a:chOff x="2200096" y="1898831"/>
            <a:chExt cx="1889125" cy="1871663"/>
          </a:xfrm>
        </p:grpSpPr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200096" y="1898831"/>
              <a:ext cx="1871039" cy="1871663"/>
            </a:xfrm>
            <a:prstGeom prst="ellipse">
              <a:avLst/>
            </a:prstGeom>
            <a:solidFill>
              <a:srgbClr val="008C95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2214098" y="2455681"/>
              <a:ext cx="1875123" cy="1205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4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Unlocking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4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Communication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4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and </a:t>
              </a:r>
              <a:r>
                <a:rPr kumimoji="0" lang="en-GB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use of</a:t>
              </a:r>
              <a:br>
                <a:rPr kumimoji="0" lang="en-GB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r>
                <a:rPr kumimoji="0" lang="en-GB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technology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500249" y="2155066"/>
              <a:ext cx="1294345" cy="157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3600" b="1" kern="10" spc="0" dirty="0" smtClean="0">
                  <a:ln w="635" algn="ctr">
                    <a:solidFill>
                      <a:srgbClr val="E5DFEC"/>
                    </a:solidFill>
                    <a:round/>
                    <a:headEnd/>
                    <a:tailEnd/>
                  </a:ln>
                  <a:solidFill>
                    <a:srgbClr val="653279"/>
                  </a:solidFill>
                  <a:effectLst>
                    <a:outerShdw dist="35921" dir="2700000" algn="ctr" rotWithShape="0">
                      <a:srgbClr val="8064A2">
                        <a:alpha val="50000"/>
                      </a:srgbClr>
                    </a:outerShdw>
                  </a:effectLst>
                  <a:latin typeface="Arial Black"/>
                </a:rPr>
                <a:t>Communication</a:t>
              </a:r>
              <a:endParaRPr lang="en-GB" sz="3600" b="1" kern="10" spc="0" dirty="0">
                <a:ln w="635" algn="ctr">
                  <a:solidFill>
                    <a:srgbClr val="E5DFEC"/>
                  </a:solidFill>
                  <a:round/>
                  <a:headEnd/>
                  <a:tailEnd/>
                </a:ln>
                <a:solidFill>
                  <a:srgbClr val="653279"/>
                </a:solidFill>
                <a:effectLst>
                  <a:outerShdw dist="35921" dir="2700000" algn="ctr" rotWithShape="0">
                    <a:srgbClr val="8064A2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41" name="Group 7"/>
          <p:cNvGrpSpPr>
            <a:grpSpLocks/>
          </p:cNvGrpSpPr>
          <p:nvPr/>
        </p:nvGrpSpPr>
        <p:grpSpPr bwMode="auto">
          <a:xfrm>
            <a:off x="4911041" y="1905051"/>
            <a:ext cx="1873250" cy="1871663"/>
            <a:chOff x="110383305" y="108526384"/>
            <a:chExt cx="1873830" cy="1871547"/>
          </a:xfrm>
        </p:grpSpPr>
        <p:sp>
          <p:nvSpPr>
            <p:cNvPr id="42" name="Oval 8"/>
            <p:cNvSpPr>
              <a:spLocks noChangeArrowheads="1"/>
            </p:cNvSpPr>
            <p:nvPr/>
          </p:nvSpPr>
          <p:spPr bwMode="auto">
            <a:xfrm>
              <a:off x="110383305" y="108526384"/>
              <a:ext cx="1871547" cy="1871547"/>
            </a:xfrm>
            <a:prstGeom prst="ellipse">
              <a:avLst/>
            </a:prstGeom>
            <a:solidFill>
              <a:srgbClr val="008C95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110394574" y="109076981"/>
              <a:ext cx="1862561" cy="1040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Promoting</a:t>
              </a:r>
              <a:br>
                <a:rPr kumimoji="0" lang="en-GB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r>
                <a:rPr kumimoji="0" lang="en-GB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opportunities</a:t>
              </a:r>
              <a:br>
                <a:rPr kumimoji="0" lang="en-GB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r>
                <a:rPr kumimoji="0" lang="en-GB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around expression</a:t>
              </a:r>
              <a:br>
                <a:rPr kumimoji="0" lang="en-GB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r>
                <a:rPr kumimoji="0" lang="en-GB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and creativity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10935169" y="108786002"/>
              <a:ext cx="800413" cy="1942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3600" b="1" kern="10" spc="0" dirty="0" smtClean="0">
                  <a:ln w="635" algn="ctr">
                    <a:solidFill>
                      <a:srgbClr val="E5DFEC"/>
                    </a:solidFill>
                    <a:round/>
                    <a:headEnd/>
                    <a:tailEnd/>
                  </a:ln>
                  <a:solidFill>
                    <a:srgbClr val="653279"/>
                  </a:solidFill>
                  <a:effectLst>
                    <a:outerShdw dist="35921" dir="2700000" algn="ctr" rotWithShape="0">
                      <a:srgbClr val="8064A2">
                        <a:alpha val="50000"/>
                      </a:srgbClr>
                    </a:outerShdw>
                  </a:effectLst>
                  <a:latin typeface="Arial Black"/>
                </a:rPr>
                <a:t>Creativity</a:t>
              </a:r>
              <a:endParaRPr lang="en-GB" sz="3600" b="1" kern="10" spc="0" dirty="0">
                <a:ln w="635" algn="ctr">
                  <a:solidFill>
                    <a:srgbClr val="E5DFEC"/>
                  </a:solidFill>
                  <a:round/>
                  <a:headEnd/>
                  <a:tailEnd/>
                </a:ln>
                <a:solidFill>
                  <a:srgbClr val="653279"/>
                </a:solidFill>
                <a:effectLst>
                  <a:outerShdw dist="35921" dir="2700000" algn="ctr" rotWithShape="0">
                    <a:srgbClr val="8064A2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45" name="Group 11"/>
          <p:cNvGrpSpPr>
            <a:grpSpLocks/>
          </p:cNvGrpSpPr>
          <p:nvPr/>
        </p:nvGrpSpPr>
        <p:grpSpPr bwMode="auto">
          <a:xfrm>
            <a:off x="2188690" y="3961804"/>
            <a:ext cx="1876425" cy="1871663"/>
            <a:chOff x="107674402" y="110574387"/>
            <a:chExt cx="1875064" cy="1871547"/>
          </a:xfrm>
        </p:grpSpPr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107677919" y="110574387"/>
              <a:ext cx="1871547" cy="1871547"/>
            </a:xfrm>
            <a:prstGeom prst="ellipse">
              <a:avLst/>
            </a:prstGeom>
            <a:solidFill>
              <a:srgbClr val="008C95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107674402" y="111240284"/>
              <a:ext cx="1872689" cy="704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4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Connecting with individuals and b</a:t>
              </a:r>
              <a:r>
                <a:rPr kumimoji="0" lang="en-GB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ringing</a:t>
              </a:r>
              <a:r>
                <a:rPr kumimoji="0" lang="en-GB" altLang="en-US" sz="1400" b="1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GB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people</a:t>
              </a:r>
              <a:br>
                <a:rPr kumimoji="0" lang="en-GB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r>
                <a:rPr kumimoji="0" lang="en-GB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together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08076816" y="110789670"/>
              <a:ext cx="1048111" cy="1494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3600" b="1" kern="10" spc="0" dirty="0" smtClean="0">
                  <a:ln w="635" algn="ctr">
                    <a:solidFill>
                      <a:srgbClr val="E5DFEC"/>
                    </a:solidFill>
                    <a:round/>
                    <a:headEnd/>
                    <a:tailEnd/>
                  </a:ln>
                  <a:solidFill>
                    <a:srgbClr val="653279"/>
                  </a:solidFill>
                  <a:effectLst>
                    <a:outerShdw dist="35921" dir="2700000" algn="ctr" rotWithShape="0">
                      <a:srgbClr val="8064A2">
                        <a:alpha val="50000"/>
                      </a:srgbClr>
                    </a:outerShdw>
                  </a:effectLst>
                  <a:latin typeface="Arial Black"/>
                </a:rPr>
                <a:t>Connection</a:t>
              </a:r>
              <a:endParaRPr lang="en-GB" sz="3600" b="1" kern="10" spc="0" dirty="0">
                <a:ln w="635" algn="ctr">
                  <a:solidFill>
                    <a:srgbClr val="E5DFEC"/>
                  </a:solidFill>
                  <a:round/>
                  <a:headEnd/>
                  <a:tailEnd/>
                </a:ln>
                <a:solidFill>
                  <a:srgbClr val="653279"/>
                </a:solidFill>
                <a:effectLst>
                  <a:outerShdw dist="35921" dir="2700000" algn="ctr" rotWithShape="0">
                    <a:srgbClr val="8064A2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49" name="Group 15"/>
          <p:cNvGrpSpPr>
            <a:grpSpLocks/>
          </p:cNvGrpSpPr>
          <p:nvPr/>
        </p:nvGrpSpPr>
        <p:grpSpPr bwMode="auto">
          <a:xfrm>
            <a:off x="4915725" y="3970804"/>
            <a:ext cx="1876425" cy="1871663"/>
            <a:chOff x="110383305" y="110574387"/>
            <a:chExt cx="1875973" cy="1871547"/>
          </a:xfrm>
        </p:grpSpPr>
        <p:sp>
          <p:nvSpPr>
            <p:cNvPr id="50" name="Oval 16"/>
            <p:cNvSpPr>
              <a:spLocks noChangeArrowheads="1"/>
            </p:cNvSpPr>
            <p:nvPr/>
          </p:nvSpPr>
          <p:spPr bwMode="auto">
            <a:xfrm>
              <a:off x="110383305" y="110574387"/>
              <a:ext cx="1871547" cy="1871547"/>
            </a:xfrm>
            <a:prstGeom prst="ellipse">
              <a:avLst/>
            </a:prstGeom>
            <a:solidFill>
              <a:srgbClr val="008C95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110401775" y="111147456"/>
              <a:ext cx="1857503" cy="906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Supporting relationships,</a:t>
              </a:r>
              <a:br>
                <a:rPr kumimoji="0" lang="en-GB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r>
                <a:rPr kumimoji="0" lang="en-GB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being part of the community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10857263" y="110791660"/>
              <a:ext cx="941636" cy="187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3600" b="1" kern="10" spc="0" dirty="0" smtClean="0">
                  <a:ln w="635" algn="ctr">
                    <a:solidFill>
                      <a:srgbClr val="E5DFEC"/>
                    </a:solidFill>
                    <a:round/>
                    <a:headEnd/>
                    <a:tailEnd/>
                  </a:ln>
                  <a:solidFill>
                    <a:srgbClr val="653279"/>
                  </a:solidFill>
                  <a:effectLst>
                    <a:outerShdw dist="35921" dir="2700000" algn="ctr" rotWithShape="0">
                      <a:srgbClr val="8064A2">
                        <a:alpha val="50000"/>
                      </a:srgbClr>
                    </a:outerShdw>
                  </a:effectLst>
                  <a:latin typeface="Arial Black"/>
                </a:rPr>
                <a:t>Community</a:t>
              </a:r>
              <a:endParaRPr lang="en-GB" sz="3600" b="1" kern="10" spc="0" dirty="0">
                <a:ln w="635" algn="ctr">
                  <a:solidFill>
                    <a:srgbClr val="E5DFEC"/>
                  </a:solidFill>
                  <a:round/>
                  <a:headEnd/>
                  <a:tailEnd/>
                </a:ln>
                <a:solidFill>
                  <a:srgbClr val="653279"/>
                </a:solidFill>
                <a:effectLst>
                  <a:outerShdw dist="35921" dir="2700000" algn="ctr" rotWithShape="0">
                    <a:srgbClr val="8064A2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8878" y="781236"/>
            <a:ext cx="523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4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6"/>
          </p:nvPr>
        </p:nvSpPr>
        <p:spPr>
          <a:xfrm>
            <a:off x="722672" y="498353"/>
            <a:ext cx="8104239" cy="750207"/>
          </a:xfrm>
        </p:spPr>
        <p:txBody>
          <a:bodyPr/>
          <a:lstStyle/>
          <a:p>
            <a:r>
              <a:rPr lang="en-GB" sz="5400" dirty="0" smtClean="0"/>
              <a:t>Jack’s Story</a:t>
            </a:r>
            <a:endParaRPr lang="en-GB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22672" y="1265241"/>
            <a:ext cx="5568907" cy="4644241"/>
          </a:xfrm>
        </p:spPr>
        <p:txBody>
          <a:bodyPr/>
          <a:lstStyle/>
          <a:p>
            <a:r>
              <a:rPr lang="en-GB" sz="2800" dirty="0" smtClean="0"/>
              <a:t>Jack lives in an Sense residential setting in Birmingham.  </a:t>
            </a:r>
          </a:p>
          <a:p>
            <a:r>
              <a:rPr lang="en-GB" sz="2800" dirty="0" smtClean="0"/>
              <a:t>He has multi-sensory impairment and experiences difficulties with communication which he finds frustrating.</a:t>
            </a:r>
          </a:p>
          <a:p>
            <a:r>
              <a:rPr lang="en-GB" sz="2800" dirty="0" smtClean="0"/>
              <a:t>His social network was limited and he lacked confidence to make choices and would often ask staff to decide for him.</a:t>
            </a:r>
          </a:p>
          <a:p>
            <a:endParaRPr lang="en-GB" sz="2800" dirty="0" smtClean="0"/>
          </a:p>
          <a:p>
            <a:endParaRPr lang="en-GB" sz="3200" dirty="0" smtClean="0"/>
          </a:p>
          <a:p>
            <a:endParaRPr lang="en-GB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8702" y="1265241"/>
            <a:ext cx="3125298" cy="368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7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36358" y="386645"/>
            <a:ext cx="7711605" cy="5454596"/>
          </a:xfrm>
        </p:spPr>
        <p:txBody>
          <a:bodyPr/>
          <a:lstStyle/>
          <a:p>
            <a:r>
              <a:rPr lang="en-US" sz="2800" dirty="0" smtClean="0"/>
              <a:t>Two years ago, he became involved with the </a:t>
            </a:r>
            <a:r>
              <a:rPr lang="en-US" sz="2800" dirty="0" err="1" smtClean="0"/>
              <a:t>Touchbase</a:t>
            </a:r>
            <a:r>
              <a:rPr lang="en-US" sz="2800" dirty="0" smtClean="0"/>
              <a:t> Champions – a group of people using Sense services to influence the design and development of the building.  He was also involved in the recruitment to key staff working at </a:t>
            </a:r>
            <a:r>
              <a:rPr lang="en-US" sz="2800" dirty="0" err="1" smtClean="0"/>
              <a:t>Touchbase</a:t>
            </a:r>
            <a:r>
              <a:rPr lang="en-US" sz="2800" dirty="0" smtClean="0"/>
              <a:t> Pears</a:t>
            </a:r>
          </a:p>
          <a:p>
            <a:r>
              <a:rPr lang="en-US" sz="2800" dirty="0" smtClean="0"/>
              <a:t>He is completing a work placement at </a:t>
            </a:r>
            <a:r>
              <a:rPr lang="en-US" sz="2800" dirty="0" err="1" smtClean="0"/>
              <a:t>Touchbase</a:t>
            </a:r>
            <a:r>
              <a:rPr lang="en-US" sz="2800" dirty="0" smtClean="0"/>
              <a:t> Pears working front of house in the busy reception area.  He enjoys the buzz of this work and the interaction with colleagues and members of the public.</a:t>
            </a:r>
          </a:p>
          <a:p>
            <a:r>
              <a:rPr lang="en-US" sz="2800" dirty="0" smtClean="0"/>
              <a:t>He is also currently undertaking an accredited course in customer service skills.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64776"/>
      </p:ext>
    </p:extLst>
  </p:cSld>
  <p:clrMapOvr>
    <a:masterClrMapping/>
  </p:clrMapOvr>
</p:sld>
</file>

<file path=ppt/theme/theme1.xml><?xml version="1.0" encoding="utf-8"?>
<a:theme xmlns:a="http://schemas.openxmlformats.org/drawingml/2006/main" name="Branded Sense PowerPoint presentation template. ">
  <a:themeElements>
    <a:clrScheme name="Sense Colours">
      <a:dk1>
        <a:srgbClr val="000000"/>
      </a:dk1>
      <a:lt1>
        <a:srgbClr val="FFFFFF"/>
      </a:lt1>
      <a:dk2>
        <a:srgbClr val="653279"/>
      </a:dk2>
      <a:lt2>
        <a:srgbClr val="E57100"/>
      </a:lt2>
      <a:accent1>
        <a:srgbClr val="888B8D"/>
      </a:accent1>
      <a:accent2>
        <a:srgbClr val="852C4D"/>
      </a:accent2>
      <a:accent3>
        <a:srgbClr val="C8102E"/>
      </a:accent3>
      <a:accent4>
        <a:srgbClr val="44883E"/>
      </a:accent4>
      <a:accent5>
        <a:srgbClr val="008C95"/>
      </a:accent5>
      <a:accent6>
        <a:srgbClr val="006198"/>
      </a:accent6>
      <a:hlink>
        <a:srgbClr val="653279"/>
      </a:hlink>
      <a:folHlink>
        <a:srgbClr val="F651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D8A038E-4D9C-7F44-93F2-1ECFBA803D31}" vid="{BE47766B-410A-7F45-9B01-52C014DC83C3}"/>
    </a:ext>
  </a:extLst>
</a:theme>
</file>

<file path=ppt/theme/theme2.xml><?xml version="1.0" encoding="utf-8"?>
<a:theme xmlns:a="http://schemas.openxmlformats.org/drawingml/2006/main" name="1_Custom Design">
  <a:themeElements>
    <a:clrScheme name="Sense Colours">
      <a:dk1>
        <a:srgbClr val="000000"/>
      </a:dk1>
      <a:lt1>
        <a:srgbClr val="FFFFFF"/>
      </a:lt1>
      <a:dk2>
        <a:srgbClr val="653279"/>
      </a:dk2>
      <a:lt2>
        <a:srgbClr val="E57100"/>
      </a:lt2>
      <a:accent1>
        <a:srgbClr val="888B8D"/>
      </a:accent1>
      <a:accent2>
        <a:srgbClr val="852C4D"/>
      </a:accent2>
      <a:accent3>
        <a:srgbClr val="C8102E"/>
      </a:accent3>
      <a:accent4>
        <a:srgbClr val="44883E"/>
      </a:accent4>
      <a:accent5>
        <a:srgbClr val="008C95"/>
      </a:accent5>
      <a:accent6>
        <a:srgbClr val="006198"/>
      </a:accent6>
      <a:hlink>
        <a:srgbClr val="653279"/>
      </a:hlink>
      <a:folHlink>
        <a:srgbClr val="F651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D8A038E-4D9C-7F44-93F2-1ECFBA803D31}" vid="{79A1CA9E-D2D6-F349-AFFA-B326E41D77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Branded Sense PowerPoint presentation template. </Template>
  <TotalTime>507</TotalTime>
  <Words>457</Words>
  <Application>Microsoft Office PowerPoint</Application>
  <PresentationFormat>On-screen Show (4:3)</PresentationFormat>
  <Paragraphs>54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Branded Sense PowerPoint presentation template. 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Sense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Monk</dc:creator>
  <cp:lastModifiedBy>Andrew Parkinson</cp:lastModifiedBy>
  <cp:revision>44</cp:revision>
  <dcterms:created xsi:type="dcterms:W3CDTF">2017-01-31T15:39:08Z</dcterms:created>
  <dcterms:modified xsi:type="dcterms:W3CDTF">2017-09-22T08:47:51Z</dcterms:modified>
</cp:coreProperties>
</file>