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610" r:id="rId3"/>
    <p:sldId id="638" r:id="rId4"/>
    <p:sldId id="688" r:id="rId5"/>
    <p:sldId id="657" r:id="rId6"/>
    <p:sldId id="689" r:id="rId7"/>
    <p:sldId id="699" r:id="rId8"/>
    <p:sldId id="695" r:id="rId9"/>
    <p:sldId id="672" r:id="rId10"/>
    <p:sldId id="700" r:id="rId11"/>
    <p:sldId id="487" r:id="rId12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08C"/>
    <a:srgbClr val="EB6FC8"/>
    <a:srgbClr val="CCFFCC"/>
    <a:srgbClr val="C0C0C0"/>
    <a:srgbClr val="292929"/>
    <a:srgbClr val="777777"/>
    <a:srgbClr val="EAEAEA"/>
    <a:srgbClr val="F49AC1"/>
    <a:srgbClr val="240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3487" autoAdjust="0"/>
  </p:normalViewPr>
  <p:slideViewPr>
    <p:cSldViewPr snapToGrid="0">
      <p:cViewPr varScale="1">
        <p:scale>
          <a:sx n="73" d="100"/>
          <a:sy n="73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DECF7C-4256-4659-9A60-E4AA93A036D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E2FB59E-7A96-4D6E-A308-E4911C9AA52A}">
      <dgm:prSet phldrT="[Text]"/>
      <dgm:spPr>
        <a:solidFill>
          <a:srgbClr val="EC008C"/>
        </a:solidFill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Directory</a:t>
          </a:r>
          <a:endParaRPr lang="en-GB" b="1" dirty="0">
            <a:solidFill>
              <a:schemeClr val="tx1"/>
            </a:solidFill>
          </a:endParaRPr>
        </a:p>
      </dgm:t>
    </dgm:pt>
    <dgm:pt modelId="{95AB1241-EF7F-45DB-AD2D-844D940E04D5}" type="parTrans" cxnId="{92B888C8-3343-402F-8A62-130C38403EE9}">
      <dgm:prSet/>
      <dgm:spPr/>
      <dgm:t>
        <a:bodyPr/>
        <a:lstStyle/>
        <a:p>
          <a:endParaRPr lang="en-GB"/>
        </a:p>
      </dgm:t>
    </dgm:pt>
    <dgm:pt modelId="{BE264151-8F3C-4C97-8656-5B45917BD34F}" type="sibTrans" cxnId="{92B888C8-3343-402F-8A62-130C38403EE9}">
      <dgm:prSet/>
      <dgm:spPr/>
      <dgm:t>
        <a:bodyPr/>
        <a:lstStyle/>
        <a:p>
          <a:endParaRPr lang="en-GB"/>
        </a:p>
      </dgm:t>
    </dgm:pt>
    <dgm:pt modelId="{6AD97CA4-F263-445D-867F-0B50E57B5841}">
      <dgm:prSet phldrT="[Text]"/>
      <dgm:spPr/>
      <dgm:t>
        <a:bodyPr/>
        <a:lstStyle/>
        <a:p>
          <a:endParaRPr lang="en-GB" dirty="0"/>
        </a:p>
      </dgm:t>
    </dgm:pt>
    <dgm:pt modelId="{F076AEE6-120D-4D17-B5CC-C70646A4CEA8}" type="parTrans" cxnId="{D358505B-4221-4997-A93F-CFB2B9E29DE9}">
      <dgm:prSet/>
      <dgm:spPr/>
      <dgm:t>
        <a:bodyPr/>
        <a:lstStyle/>
        <a:p>
          <a:endParaRPr lang="en-GB"/>
        </a:p>
      </dgm:t>
    </dgm:pt>
    <dgm:pt modelId="{E3EB5C4B-63D8-4E1C-B128-F19C85E57480}" type="sibTrans" cxnId="{D358505B-4221-4997-A93F-CFB2B9E29DE9}">
      <dgm:prSet/>
      <dgm:spPr/>
      <dgm:t>
        <a:bodyPr/>
        <a:lstStyle/>
        <a:p>
          <a:endParaRPr lang="en-GB"/>
        </a:p>
      </dgm:t>
    </dgm:pt>
    <dgm:pt modelId="{10580726-9453-4B85-9532-24F4ACEDEC55}">
      <dgm:prSet phldrT="[Text]"/>
      <dgm:spPr>
        <a:solidFill>
          <a:srgbClr val="EC008C"/>
        </a:solidFill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Brand-new</a:t>
          </a:r>
          <a:r>
            <a:rPr lang="en-GB" dirty="0" smtClean="0"/>
            <a:t>  </a:t>
          </a:r>
          <a:endParaRPr lang="en-GB" dirty="0"/>
        </a:p>
      </dgm:t>
    </dgm:pt>
    <dgm:pt modelId="{9E8025A6-DADC-4A99-B79F-0D091C4D5B5F}" type="parTrans" cxnId="{6F0F492B-6273-4897-89CB-8873809F84CB}">
      <dgm:prSet/>
      <dgm:spPr/>
      <dgm:t>
        <a:bodyPr/>
        <a:lstStyle/>
        <a:p>
          <a:endParaRPr lang="en-GB"/>
        </a:p>
      </dgm:t>
    </dgm:pt>
    <dgm:pt modelId="{E12CD7FC-45D6-4416-B2F7-51E62231C6D3}" type="sibTrans" cxnId="{6F0F492B-6273-4897-89CB-8873809F84CB}">
      <dgm:prSet/>
      <dgm:spPr/>
      <dgm:t>
        <a:bodyPr/>
        <a:lstStyle/>
        <a:p>
          <a:endParaRPr lang="en-GB"/>
        </a:p>
      </dgm:t>
    </dgm:pt>
    <dgm:pt modelId="{FAA7975B-BF97-4D60-BC98-7EE758E3A328}">
      <dgm:prSet phldrT="[Text]"/>
      <dgm:spPr/>
      <dgm:t>
        <a:bodyPr/>
        <a:lstStyle/>
        <a:p>
          <a:r>
            <a:rPr lang="en-GB" dirty="0" smtClean="0"/>
            <a:t>173 brand-new providers </a:t>
          </a:r>
          <a:endParaRPr lang="en-GB" dirty="0"/>
        </a:p>
      </dgm:t>
    </dgm:pt>
    <dgm:pt modelId="{4D88598B-CE3B-4588-BE0E-0866070F5F6B}" type="parTrans" cxnId="{044A44E4-BC8D-48E5-80CB-823CF1072CDC}">
      <dgm:prSet/>
      <dgm:spPr/>
      <dgm:t>
        <a:bodyPr/>
        <a:lstStyle/>
        <a:p>
          <a:endParaRPr lang="en-GB"/>
        </a:p>
      </dgm:t>
    </dgm:pt>
    <dgm:pt modelId="{CDB48242-C9A9-41FF-8017-ECE580F45A60}" type="sibTrans" cxnId="{044A44E4-BC8D-48E5-80CB-823CF1072CDC}">
      <dgm:prSet/>
      <dgm:spPr/>
      <dgm:t>
        <a:bodyPr/>
        <a:lstStyle/>
        <a:p>
          <a:endParaRPr lang="en-GB"/>
        </a:p>
      </dgm:t>
    </dgm:pt>
    <dgm:pt modelId="{27D3A53C-6617-42CC-9B42-E4922E7C82AD}">
      <dgm:prSet phldrT="[Text]"/>
      <dgm:spPr>
        <a:solidFill>
          <a:srgbClr val="EC008C"/>
        </a:solidFill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People helped  </a:t>
          </a:r>
          <a:endParaRPr lang="en-GB" b="1" dirty="0">
            <a:solidFill>
              <a:schemeClr val="tx1"/>
            </a:solidFill>
          </a:endParaRPr>
        </a:p>
      </dgm:t>
    </dgm:pt>
    <dgm:pt modelId="{BAA6B90F-FFB5-4878-BC66-1B9D6329A567}" type="parTrans" cxnId="{F48E26CF-63D7-42C0-92E9-5069774DE98B}">
      <dgm:prSet/>
      <dgm:spPr/>
      <dgm:t>
        <a:bodyPr/>
        <a:lstStyle/>
        <a:p>
          <a:endParaRPr lang="en-GB"/>
        </a:p>
      </dgm:t>
    </dgm:pt>
    <dgm:pt modelId="{C4E437FD-9D61-434A-BE85-01B83BE7DAB8}" type="sibTrans" cxnId="{F48E26CF-63D7-42C0-92E9-5069774DE98B}">
      <dgm:prSet/>
      <dgm:spPr/>
      <dgm:t>
        <a:bodyPr/>
        <a:lstStyle/>
        <a:p>
          <a:endParaRPr lang="en-GB"/>
        </a:p>
      </dgm:t>
    </dgm:pt>
    <dgm:pt modelId="{78E83A34-000F-47F1-B64A-8A70128D677E}">
      <dgm:prSet phldrT="[Text]"/>
      <dgm:spPr/>
      <dgm:t>
        <a:bodyPr/>
        <a:lstStyle/>
        <a:p>
          <a:r>
            <a:rPr lang="en-GB" dirty="0" smtClean="0"/>
            <a:t>800 people helped to stay at home </a:t>
          </a:r>
          <a:endParaRPr lang="en-GB" dirty="0"/>
        </a:p>
      </dgm:t>
    </dgm:pt>
    <dgm:pt modelId="{AB02D1B4-4854-4C62-9763-714A954D62CA}" type="parTrans" cxnId="{5565ED2D-D4CA-4197-863D-E78AA2604617}">
      <dgm:prSet/>
      <dgm:spPr/>
      <dgm:t>
        <a:bodyPr/>
        <a:lstStyle/>
        <a:p>
          <a:endParaRPr lang="en-GB"/>
        </a:p>
      </dgm:t>
    </dgm:pt>
    <dgm:pt modelId="{7B707DF4-116C-453D-9195-49F04ACC8721}" type="sibTrans" cxnId="{5565ED2D-D4CA-4197-863D-E78AA2604617}">
      <dgm:prSet/>
      <dgm:spPr/>
      <dgm:t>
        <a:bodyPr/>
        <a:lstStyle/>
        <a:p>
          <a:endParaRPr lang="en-GB"/>
        </a:p>
      </dgm:t>
    </dgm:pt>
    <dgm:pt modelId="{27FD8BBF-6D83-4477-B5A8-4B7F3A34FBF5}">
      <dgm:prSet/>
      <dgm:spPr>
        <a:solidFill>
          <a:srgbClr val="EC008C"/>
        </a:solidFill>
      </dgm:spPr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Jobs</a:t>
          </a:r>
          <a:endParaRPr lang="en-GB" b="1" dirty="0">
            <a:solidFill>
              <a:schemeClr val="tx1"/>
            </a:solidFill>
          </a:endParaRPr>
        </a:p>
      </dgm:t>
    </dgm:pt>
    <dgm:pt modelId="{777BC1D1-40D8-43BB-938A-3E2EBD084CAC}" type="parTrans" cxnId="{AA386A76-7B09-4477-9507-B34EF8623117}">
      <dgm:prSet/>
      <dgm:spPr/>
      <dgm:t>
        <a:bodyPr/>
        <a:lstStyle/>
        <a:p>
          <a:endParaRPr lang="en-GB"/>
        </a:p>
      </dgm:t>
    </dgm:pt>
    <dgm:pt modelId="{C599DD27-B90A-4525-854D-B88181437488}" type="sibTrans" cxnId="{AA386A76-7B09-4477-9507-B34EF8623117}">
      <dgm:prSet/>
      <dgm:spPr/>
      <dgm:t>
        <a:bodyPr/>
        <a:lstStyle/>
        <a:p>
          <a:endParaRPr lang="en-GB"/>
        </a:p>
      </dgm:t>
    </dgm:pt>
    <dgm:pt modelId="{F3644AE0-0B63-43E4-B1D2-6A115BE521E4}">
      <dgm:prSet/>
      <dgm:spPr/>
      <dgm:t>
        <a:bodyPr/>
        <a:lstStyle/>
        <a:p>
          <a:r>
            <a:rPr lang="en-GB" dirty="0" smtClean="0"/>
            <a:t>180 jobs created </a:t>
          </a:r>
          <a:endParaRPr lang="en-GB" dirty="0"/>
        </a:p>
      </dgm:t>
    </dgm:pt>
    <dgm:pt modelId="{CE3C51B1-BE85-4837-985F-012A35D51B9A}" type="parTrans" cxnId="{E59FA418-0E26-46B6-AEDB-40217C67648A}">
      <dgm:prSet/>
      <dgm:spPr/>
      <dgm:t>
        <a:bodyPr/>
        <a:lstStyle/>
        <a:p>
          <a:endParaRPr lang="en-GB"/>
        </a:p>
      </dgm:t>
    </dgm:pt>
    <dgm:pt modelId="{90EEB46C-8987-4104-A56F-52C560830ADA}" type="sibTrans" cxnId="{E59FA418-0E26-46B6-AEDB-40217C67648A}">
      <dgm:prSet/>
      <dgm:spPr/>
      <dgm:t>
        <a:bodyPr/>
        <a:lstStyle/>
        <a:p>
          <a:endParaRPr lang="en-GB"/>
        </a:p>
      </dgm:t>
    </dgm:pt>
    <dgm:pt modelId="{160029DA-7A6E-4560-BBC3-B10961EB013E}">
      <dgm:prSet/>
      <dgm:spPr/>
      <dgm:t>
        <a:bodyPr/>
        <a:lstStyle/>
        <a:p>
          <a:r>
            <a:rPr lang="en-GB" smtClean="0"/>
            <a:t>210 community-led enterprises </a:t>
          </a:r>
          <a:endParaRPr lang="en-GB" dirty="0"/>
        </a:p>
      </dgm:t>
    </dgm:pt>
    <dgm:pt modelId="{A7F6B506-B402-4298-A696-D138424CC362}" type="parTrans" cxnId="{ED3BE707-8760-4F26-BB6E-2103705C47A9}">
      <dgm:prSet/>
      <dgm:spPr/>
      <dgm:t>
        <a:bodyPr/>
        <a:lstStyle/>
        <a:p>
          <a:endParaRPr lang="en-GB"/>
        </a:p>
      </dgm:t>
    </dgm:pt>
    <dgm:pt modelId="{9CDB504D-F50B-49BE-BEBE-A359DDE13F9A}" type="sibTrans" cxnId="{ED3BE707-8760-4F26-BB6E-2103705C47A9}">
      <dgm:prSet/>
      <dgm:spPr/>
      <dgm:t>
        <a:bodyPr/>
        <a:lstStyle/>
        <a:p>
          <a:endParaRPr lang="en-GB"/>
        </a:p>
      </dgm:t>
    </dgm:pt>
    <dgm:pt modelId="{8131A667-1804-472C-BB3D-3BDB07EA546F}" type="pres">
      <dgm:prSet presAssocID="{07DECF7C-4256-4659-9A60-E4AA93A036D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C088306-66EE-43B8-BCC0-BBC010B5A4B4}" type="pres">
      <dgm:prSet presAssocID="{2E2FB59E-7A96-4D6E-A308-E4911C9AA52A}" presName="composite" presStyleCnt="0"/>
      <dgm:spPr/>
    </dgm:pt>
    <dgm:pt modelId="{7E0E1B15-BBD7-484B-A692-1DAC76C9953F}" type="pres">
      <dgm:prSet presAssocID="{2E2FB59E-7A96-4D6E-A308-E4911C9AA52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B12CD71-055F-4BF5-A170-9FE6203EC57C}" type="pres">
      <dgm:prSet presAssocID="{2E2FB59E-7A96-4D6E-A308-E4911C9AA52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4030AB-CB01-440D-9D25-7587A7F47C46}" type="pres">
      <dgm:prSet presAssocID="{BE264151-8F3C-4C97-8656-5B45917BD34F}" presName="sp" presStyleCnt="0"/>
      <dgm:spPr/>
    </dgm:pt>
    <dgm:pt modelId="{049F9513-B61E-427D-8EAC-5DCCA258FED7}" type="pres">
      <dgm:prSet presAssocID="{10580726-9453-4B85-9532-24F4ACEDEC55}" presName="composite" presStyleCnt="0"/>
      <dgm:spPr/>
    </dgm:pt>
    <dgm:pt modelId="{A8887A0B-2059-4046-BE67-9CEAEB3D1D93}" type="pres">
      <dgm:prSet presAssocID="{10580726-9453-4B85-9532-24F4ACEDEC5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4D4D0C-59C7-479E-B8F0-B494F75E7B9F}" type="pres">
      <dgm:prSet presAssocID="{10580726-9453-4B85-9532-24F4ACEDEC5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301D47-D1BC-4C13-B939-D319E07224C7}" type="pres">
      <dgm:prSet presAssocID="{E12CD7FC-45D6-4416-B2F7-51E62231C6D3}" presName="sp" presStyleCnt="0"/>
      <dgm:spPr/>
    </dgm:pt>
    <dgm:pt modelId="{9AAE0EBE-2E69-4B9B-A94B-A5D16766417F}" type="pres">
      <dgm:prSet presAssocID="{27D3A53C-6617-42CC-9B42-E4922E7C82AD}" presName="composite" presStyleCnt="0"/>
      <dgm:spPr/>
    </dgm:pt>
    <dgm:pt modelId="{C862B0A9-5E5F-417F-9FA8-4B1C05CD41F4}" type="pres">
      <dgm:prSet presAssocID="{27D3A53C-6617-42CC-9B42-E4922E7C82A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4A30CA-E529-4380-91DF-259DCB1BD39B}" type="pres">
      <dgm:prSet presAssocID="{27D3A53C-6617-42CC-9B42-E4922E7C82A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5DE992-3942-4F23-8D20-3FC1EA2A273F}" type="pres">
      <dgm:prSet presAssocID="{C4E437FD-9D61-434A-BE85-01B83BE7DAB8}" presName="sp" presStyleCnt="0"/>
      <dgm:spPr/>
    </dgm:pt>
    <dgm:pt modelId="{5E02B429-AC64-4D18-8FC9-10E257F26EB4}" type="pres">
      <dgm:prSet presAssocID="{27FD8BBF-6D83-4477-B5A8-4B7F3A34FBF5}" presName="composite" presStyleCnt="0"/>
      <dgm:spPr/>
    </dgm:pt>
    <dgm:pt modelId="{B08635DB-EE37-464B-BFD2-F14DC9CB2D1C}" type="pres">
      <dgm:prSet presAssocID="{27FD8BBF-6D83-4477-B5A8-4B7F3A34FBF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3E2257-09B7-4B3F-A820-2DA1AFD3D552}" type="pres">
      <dgm:prSet presAssocID="{27FD8BBF-6D83-4477-B5A8-4B7F3A34FBF5}" presName="descendantText" presStyleLbl="alignAcc1" presStyleIdx="3" presStyleCnt="4" custLinFactNeighborX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6AD51F4-A583-428A-B74A-A83AF5C14382}" type="presOf" srcId="{27FD8BBF-6D83-4477-B5A8-4B7F3A34FBF5}" destId="{B08635DB-EE37-464B-BFD2-F14DC9CB2D1C}" srcOrd="0" destOrd="0" presId="urn:microsoft.com/office/officeart/2005/8/layout/chevron2"/>
    <dgm:cxn modelId="{5565ED2D-D4CA-4197-863D-E78AA2604617}" srcId="{27D3A53C-6617-42CC-9B42-E4922E7C82AD}" destId="{78E83A34-000F-47F1-B64A-8A70128D677E}" srcOrd="0" destOrd="0" parTransId="{AB02D1B4-4854-4C62-9763-714A954D62CA}" sibTransId="{7B707DF4-116C-453D-9195-49F04ACC8721}"/>
    <dgm:cxn modelId="{F4551AD5-4375-4E9B-B793-BF7BB6C3E9A9}" type="presOf" srcId="{2E2FB59E-7A96-4D6E-A308-E4911C9AA52A}" destId="{7E0E1B15-BBD7-484B-A692-1DAC76C9953F}" srcOrd="0" destOrd="0" presId="urn:microsoft.com/office/officeart/2005/8/layout/chevron2"/>
    <dgm:cxn modelId="{D358505B-4221-4997-A93F-CFB2B9E29DE9}" srcId="{2E2FB59E-7A96-4D6E-A308-E4911C9AA52A}" destId="{6AD97CA4-F263-445D-867F-0B50E57B5841}" srcOrd="0" destOrd="0" parTransId="{F076AEE6-120D-4D17-B5CC-C70646A4CEA8}" sibTransId="{E3EB5C4B-63D8-4E1C-B128-F19C85E57480}"/>
    <dgm:cxn modelId="{92B888C8-3343-402F-8A62-130C38403EE9}" srcId="{07DECF7C-4256-4659-9A60-E4AA93A036D9}" destId="{2E2FB59E-7A96-4D6E-A308-E4911C9AA52A}" srcOrd="0" destOrd="0" parTransId="{95AB1241-EF7F-45DB-AD2D-844D940E04D5}" sibTransId="{BE264151-8F3C-4C97-8656-5B45917BD34F}"/>
    <dgm:cxn modelId="{ED3BE707-8760-4F26-BB6E-2103705C47A9}" srcId="{2E2FB59E-7A96-4D6E-A308-E4911C9AA52A}" destId="{160029DA-7A6E-4560-BBC3-B10961EB013E}" srcOrd="1" destOrd="0" parTransId="{A7F6B506-B402-4298-A696-D138424CC362}" sibTransId="{9CDB504D-F50B-49BE-BEBE-A359DDE13F9A}"/>
    <dgm:cxn modelId="{08F9D17C-C5B3-4DF7-BC2D-B97046148C69}" type="presOf" srcId="{6AD97CA4-F263-445D-867F-0B50E57B5841}" destId="{2B12CD71-055F-4BF5-A170-9FE6203EC57C}" srcOrd="0" destOrd="0" presId="urn:microsoft.com/office/officeart/2005/8/layout/chevron2"/>
    <dgm:cxn modelId="{1957B045-C7C8-4A79-B78B-EBB9B4057194}" type="presOf" srcId="{160029DA-7A6E-4560-BBC3-B10961EB013E}" destId="{2B12CD71-055F-4BF5-A170-9FE6203EC57C}" srcOrd="0" destOrd="1" presId="urn:microsoft.com/office/officeart/2005/8/layout/chevron2"/>
    <dgm:cxn modelId="{67843E2B-428F-4618-9BCD-175424948CDE}" type="presOf" srcId="{07DECF7C-4256-4659-9A60-E4AA93A036D9}" destId="{8131A667-1804-472C-BB3D-3BDB07EA546F}" srcOrd="0" destOrd="0" presId="urn:microsoft.com/office/officeart/2005/8/layout/chevron2"/>
    <dgm:cxn modelId="{F48E26CF-63D7-42C0-92E9-5069774DE98B}" srcId="{07DECF7C-4256-4659-9A60-E4AA93A036D9}" destId="{27D3A53C-6617-42CC-9B42-E4922E7C82AD}" srcOrd="2" destOrd="0" parTransId="{BAA6B90F-FFB5-4878-BC66-1B9D6329A567}" sibTransId="{C4E437FD-9D61-434A-BE85-01B83BE7DAB8}"/>
    <dgm:cxn modelId="{01BB1107-E9A7-44A1-8BBA-8F7C2DE59B74}" type="presOf" srcId="{FAA7975B-BF97-4D60-BC98-7EE758E3A328}" destId="{764D4D0C-59C7-479E-B8F0-B494F75E7B9F}" srcOrd="0" destOrd="0" presId="urn:microsoft.com/office/officeart/2005/8/layout/chevron2"/>
    <dgm:cxn modelId="{F23205DE-C868-43B7-A54E-BC2B85239BFE}" type="presOf" srcId="{10580726-9453-4B85-9532-24F4ACEDEC55}" destId="{A8887A0B-2059-4046-BE67-9CEAEB3D1D93}" srcOrd="0" destOrd="0" presId="urn:microsoft.com/office/officeart/2005/8/layout/chevron2"/>
    <dgm:cxn modelId="{A4C7F974-8CDC-487A-8459-3272C5BB0E7D}" type="presOf" srcId="{27D3A53C-6617-42CC-9B42-E4922E7C82AD}" destId="{C862B0A9-5E5F-417F-9FA8-4B1C05CD41F4}" srcOrd="0" destOrd="0" presId="urn:microsoft.com/office/officeart/2005/8/layout/chevron2"/>
    <dgm:cxn modelId="{044A44E4-BC8D-48E5-80CB-823CF1072CDC}" srcId="{10580726-9453-4B85-9532-24F4ACEDEC55}" destId="{FAA7975B-BF97-4D60-BC98-7EE758E3A328}" srcOrd="0" destOrd="0" parTransId="{4D88598B-CE3B-4588-BE0E-0866070F5F6B}" sibTransId="{CDB48242-C9A9-41FF-8017-ECE580F45A60}"/>
    <dgm:cxn modelId="{0F9947FA-2AE6-43F6-8D9D-081680E16725}" type="presOf" srcId="{F3644AE0-0B63-43E4-B1D2-6A115BE521E4}" destId="{DA3E2257-09B7-4B3F-A820-2DA1AFD3D552}" srcOrd="0" destOrd="0" presId="urn:microsoft.com/office/officeart/2005/8/layout/chevron2"/>
    <dgm:cxn modelId="{E59FA418-0E26-46B6-AEDB-40217C67648A}" srcId="{27FD8BBF-6D83-4477-B5A8-4B7F3A34FBF5}" destId="{F3644AE0-0B63-43E4-B1D2-6A115BE521E4}" srcOrd="0" destOrd="0" parTransId="{CE3C51B1-BE85-4837-985F-012A35D51B9A}" sibTransId="{90EEB46C-8987-4104-A56F-52C560830ADA}"/>
    <dgm:cxn modelId="{AA386A76-7B09-4477-9507-B34EF8623117}" srcId="{07DECF7C-4256-4659-9A60-E4AA93A036D9}" destId="{27FD8BBF-6D83-4477-B5A8-4B7F3A34FBF5}" srcOrd="3" destOrd="0" parTransId="{777BC1D1-40D8-43BB-938A-3E2EBD084CAC}" sibTransId="{C599DD27-B90A-4525-854D-B88181437488}"/>
    <dgm:cxn modelId="{009FEDBA-D550-4FFB-95AA-1DE67AE61C56}" type="presOf" srcId="{78E83A34-000F-47F1-B64A-8A70128D677E}" destId="{164A30CA-E529-4380-91DF-259DCB1BD39B}" srcOrd="0" destOrd="0" presId="urn:microsoft.com/office/officeart/2005/8/layout/chevron2"/>
    <dgm:cxn modelId="{6F0F492B-6273-4897-89CB-8873809F84CB}" srcId="{07DECF7C-4256-4659-9A60-E4AA93A036D9}" destId="{10580726-9453-4B85-9532-24F4ACEDEC55}" srcOrd="1" destOrd="0" parTransId="{9E8025A6-DADC-4A99-B79F-0D091C4D5B5F}" sibTransId="{E12CD7FC-45D6-4416-B2F7-51E62231C6D3}"/>
    <dgm:cxn modelId="{A472ADFC-3AE0-4166-A8BD-3CC46DCB9018}" type="presParOf" srcId="{8131A667-1804-472C-BB3D-3BDB07EA546F}" destId="{2C088306-66EE-43B8-BCC0-BBC010B5A4B4}" srcOrd="0" destOrd="0" presId="urn:microsoft.com/office/officeart/2005/8/layout/chevron2"/>
    <dgm:cxn modelId="{5A66FBE7-ECBC-47EB-BD2C-A4A7876547C5}" type="presParOf" srcId="{2C088306-66EE-43B8-BCC0-BBC010B5A4B4}" destId="{7E0E1B15-BBD7-484B-A692-1DAC76C9953F}" srcOrd="0" destOrd="0" presId="urn:microsoft.com/office/officeart/2005/8/layout/chevron2"/>
    <dgm:cxn modelId="{1EF1D6C2-FA0E-44A2-B75D-6244FDDAB060}" type="presParOf" srcId="{2C088306-66EE-43B8-BCC0-BBC010B5A4B4}" destId="{2B12CD71-055F-4BF5-A170-9FE6203EC57C}" srcOrd="1" destOrd="0" presId="urn:microsoft.com/office/officeart/2005/8/layout/chevron2"/>
    <dgm:cxn modelId="{60EC9729-BB67-4A02-8804-765D7C39EEFB}" type="presParOf" srcId="{8131A667-1804-472C-BB3D-3BDB07EA546F}" destId="{874030AB-CB01-440D-9D25-7587A7F47C46}" srcOrd="1" destOrd="0" presId="urn:microsoft.com/office/officeart/2005/8/layout/chevron2"/>
    <dgm:cxn modelId="{90F2218B-2B8B-4251-823A-F643B54AA622}" type="presParOf" srcId="{8131A667-1804-472C-BB3D-3BDB07EA546F}" destId="{049F9513-B61E-427D-8EAC-5DCCA258FED7}" srcOrd="2" destOrd="0" presId="urn:microsoft.com/office/officeart/2005/8/layout/chevron2"/>
    <dgm:cxn modelId="{D24174D2-3361-4D9D-B931-623198077180}" type="presParOf" srcId="{049F9513-B61E-427D-8EAC-5DCCA258FED7}" destId="{A8887A0B-2059-4046-BE67-9CEAEB3D1D93}" srcOrd="0" destOrd="0" presId="urn:microsoft.com/office/officeart/2005/8/layout/chevron2"/>
    <dgm:cxn modelId="{8A883D97-B553-4A15-BF11-23A61B575018}" type="presParOf" srcId="{049F9513-B61E-427D-8EAC-5DCCA258FED7}" destId="{764D4D0C-59C7-479E-B8F0-B494F75E7B9F}" srcOrd="1" destOrd="0" presId="urn:microsoft.com/office/officeart/2005/8/layout/chevron2"/>
    <dgm:cxn modelId="{8DE3D85A-5B53-4522-B126-C1A163C6B8B7}" type="presParOf" srcId="{8131A667-1804-472C-BB3D-3BDB07EA546F}" destId="{33301D47-D1BC-4C13-B939-D319E07224C7}" srcOrd="3" destOrd="0" presId="urn:microsoft.com/office/officeart/2005/8/layout/chevron2"/>
    <dgm:cxn modelId="{61B1D285-D503-4AF8-8EB3-F7C41AC79407}" type="presParOf" srcId="{8131A667-1804-472C-BB3D-3BDB07EA546F}" destId="{9AAE0EBE-2E69-4B9B-A94B-A5D16766417F}" srcOrd="4" destOrd="0" presId="urn:microsoft.com/office/officeart/2005/8/layout/chevron2"/>
    <dgm:cxn modelId="{B46E6C7A-BAF6-4031-9CA9-4A2A54FEA431}" type="presParOf" srcId="{9AAE0EBE-2E69-4B9B-A94B-A5D16766417F}" destId="{C862B0A9-5E5F-417F-9FA8-4B1C05CD41F4}" srcOrd="0" destOrd="0" presId="urn:microsoft.com/office/officeart/2005/8/layout/chevron2"/>
    <dgm:cxn modelId="{EA9EAF00-B80A-44E5-8840-E2AC55235373}" type="presParOf" srcId="{9AAE0EBE-2E69-4B9B-A94B-A5D16766417F}" destId="{164A30CA-E529-4380-91DF-259DCB1BD39B}" srcOrd="1" destOrd="0" presId="urn:microsoft.com/office/officeart/2005/8/layout/chevron2"/>
    <dgm:cxn modelId="{9ACC2185-7501-4DFE-9B92-4D539E2897E7}" type="presParOf" srcId="{8131A667-1804-472C-BB3D-3BDB07EA546F}" destId="{665DE992-3942-4F23-8D20-3FC1EA2A273F}" srcOrd="5" destOrd="0" presId="urn:microsoft.com/office/officeart/2005/8/layout/chevron2"/>
    <dgm:cxn modelId="{8CFC49AE-3338-4478-ACCA-023F00F5CB01}" type="presParOf" srcId="{8131A667-1804-472C-BB3D-3BDB07EA546F}" destId="{5E02B429-AC64-4D18-8FC9-10E257F26EB4}" srcOrd="6" destOrd="0" presId="urn:microsoft.com/office/officeart/2005/8/layout/chevron2"/>
    <dgm:cxn modelId="{92BEB5FB-9EFF-47CC-9BB7-2696E61098DE}" type="presParOf" srcId="{5E02B429-AC64-4D18-8FC9-10E257F26EB4}" destId="{B08635DB-EE37-464B-BFD2-F14DC9CB2D1C}" srcOrd="0" destOrd="0" presId="urn:microsoft.com/office/officeart/2005/8/layout/chevron2"/>
    <dgm:cxn modelId="{E5271AF4-498E-4FAA-8E2E-5E6B1BD9A5BF}" type="presParOf" srcId="{5E02B429-AC64-4D18-8FC9-10E257F26EB4}" destId="{DA3E2257-09B7-4B3F-A820-2DA1AFD3D55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E1B15-BBD7-484B-A692-1DAC76C9953F}">
      <dsp:nvSpPr>
        <dsp:cNvPr id="0" name=""/>
        <dsp:cNvSpPr/>
      </dsp:nvSpPr>
      <dsp:spPr>
        <a:xfrm rot="5400000">
          <a:off x="-170342" y="172487"/>
          <a:ext cx="1135614" cy="794929"/>
        </a:xfrm>
        <a:prstGeom prst="chevron">
          <a:avLst/>
        </a:prstGeom>
        <a:solidFill>
          <a:srgbClr val="EC008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chemeClr val="tx1"/>
              </a:solidFill>
            </a:rPr>
            <a:t>Directory</a:t>
          </a:r>
          <a:endParaRPr lang="en-GB" sz="1200" b="1" kern="1200" dirty="0">
            <a:solidFill>
              <a:schemeClr val="tx1"/>
            </a:solidFill>
          </a:endParaRPr>
        </a:p>
      </dsp:txBody>
      <dsp:txXfrm rot="-5400000">
        <a:off x="1" y="399610"/>
        <a:ext cx="794929" cy="340685"/>
      </dsp:txXfrm>
    </dsp:sp>
    <dsp:sp modelId="{2B12CD71-055F-4BF5-A170-9FE6203EC57C}">
      <dsp:nvSpPr>
        <dsp:cNvPr id="0" name=""/>
        <dsp:cNvSpPr/>
      </dsp:nvSpPr>
      <dsp:spPr>
        <a:xfrm rot="5400000">
          <a:off x="4143190" y="-3346114"/>
          <a:ext cx="738149" cy="7434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smtClean="0"/>
            <a:t>210 community-led enterprises </a:t>
          </a:r>
          <a:endParaRPr lang="en-GB" sz="2200" kern="1200" dirty="0"/>
        </a:p>
      </dsp:txBody>
      <dsp:txXfrm rot="-5400000">
        <a:off x="794930" y="38179"/>
        <a:ext cx="7398637" cy="666083"/>
      </dsp:txXfrm>
    </dsp:sp>
    <dsp:sp modelId="{A8887A0B-2059-4046-BE67-9CEAEB3D1D93}">
      <dsp:nvSpPr>
        <dsp:cNvPr id="0" name=""/>
        <dsp:cNvSpPr/>
      </dsp:nvSpPr>
      <dsp:spPr>
        <a:xfrm rot="5400000">
          <a:off x="-170342" y="1159796"/>
          <a:ext cx="1135614" cy="794929"/>
        </a:xfrm>
        <a:prstGeom prst="chevron">
          <a:avLst/>
        </a:prstGeom>
        <a:solidFill>
          <a:srgbClr val="EC008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chemeClr val="tx1"/>
              </a:solidFill>
            </a:rPr>
            <a:t>Brand-new</a:t>
          </a:r>
          <a:r>
            <a:rPr lang="en-GB" sz="1200" kern="1200" dirty="0" smtClean="0"/>
            <a:t>  </a:t>
          </a:r>
          <a:endParaRPr lang="en-GB" sz="1200" kern="1200" dirty="0"/>
        </a:p>
      </dsp:txBody>
      <dsp:txXfrm rot="-5400000">
        <a:off x="1" y="1386919"/>
        <a:ext cx="794929" cy="340685"/>
      </dsp:txXfrm>
    </dsp:sp>
    <dsp:sp modelId="{764D4D0C-59C7-479E-B8F0-B494F75E7B9F}">
      <dsp:nvSpPr>
        <dsp:cNvPr id="0" name=""/>
        <dsp:cNvSpPr/>
      </dsp:nvSpPr>
      <dsp:spPr>
        <a:xfrm rot="5400000">
          <a:off x="4143190" y="-2358806"/>
          <a:ext cx="738149" cy="7434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173 brand-new providers </a:t>
          </a:r>
          <a:endParaRPr lang="en-GB" sz="2200" kern="1200" dirty="0"/>
        </a:p>
      </dsp:txBody>
      <dsp:txXfrm rot="-5400000">
        <a:off x="794930" y="1025487"/>
        <a:ext cx="7398637" cy="666083"/>
      </dsp:txXfrm>
    </dsp:sp>
    <dsp:sp modelId="{C862B0A9-5E5F-417F-9FA8-4B1C05CD41F4}">
      <dsp:nvSpPr>
        <dsp:cNvPr id="0" name=""/>
        <dsp:cNvSpPr/>
      </dsp:nvSpPr>
      <dsp:spPr>
        <a:xfrm rot="5400000">
          <a:off x="-170342" y="2147104"/>
          <a:ext cx="1135614" cy="794929"/>
        </a:xfrm>
        <a:prstGeom prst="chevron">
          <a:avLst/>
        </a:prstGeom>
        <a:solidFill>
          <a:srgbClr val="EC008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chemeClr val="tx1"/>
              </a:solidFill>
            </a:rPr>
            <a:t>People helped  </a:t>
          </a:r>
          <a:endParaRPr lang="en-GB" sz="1200" b="1" kern="1200" dirty="0">
            <a:solidFill>
              <a:schemeClr val="tx1"/>
            </a:solidFill>
          </a:endParaRPr>
        </a:p>
      </dsp:txBody>
      <dsp:txXfrm rot="-5400000">
        <a:off x="1" y="2374227"/>
        <a:ext cx="794929" cy="340685"/>
      </dsp:txXfrm>
    </dsp:sp>
    <dsp:sp modelId="{164A30CA-E529-4380-91DF-259DCB1BD39B}">
      <dsp:nvSpPr>
        <dsp:cNvPr id="0" name=""/>
        <dsp:cNvSpPr/>
      </dsp:nvSpPr>
      <dsp:spPr>
        <a:xfrm rot="5400000">
          <a:off x="4143190" y="-1371498"/>
          <a:ext cx="738149" cy="7434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800 people helped to stay at home </a:t>
          </a:r>
          <a:endParaRPr lang="en-GB" sz="2200" kern="1200" dirty="0"/>
        </a:p>
      </dsp:txBody>
      <dsp:txXfrm rot="-5400000">
        <a:off x="794930" y="2012795"/>
        <a:ext cx="7398637" cy="666083"/>
      </dsp:txXfrm>
    </dsp:sp>
    <dsp:sp modelId="{B08635DB-EE37-464B-BFD2-F14DC9CB2D1C}">
      <dsp:nvSpPr>
        <dsp:cNvPr id="0" name=""/>
        <dsp:cNvSpPr/>
      </dsp:nvSpPr>
      <dsp:spPr>
        <a:xfrm rot="5400000">
          <a:off x="-170342" y="3134412"/>
          <a:ext cx="1135614" cy="794929"/>
        </a:xfrm>
        <a:prstGeom prst="chevron">
          <a:avLst/>
        </a:prstGeom>
        <a:solidFill>
          <a:srgbClr val="EC008C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chemeClr val="tx1"/>
              </a:solidFill>
            </a:rPr>
            <a:t>Jobs</a:t>
          </a:r>
          <a:endParaRPr lang="en-GB" sz="1200" b="1" kern="1200" dirty="0">
            <a:solidFill>
              <a:schemeClr val="tx1"/>
            </a:solidFill>
          </a:endParaRPr>
        </a:p>
      </dsp:txBody>
      <dsp:txXfrm rot="-5400000">
        <a:off x="1" y="3361535"/>
        <a:ext cx="794929" cy="340685"/>
      </dsp:txXfrm>
    </dsp:sp>
    <dsp:sp modelId="{DA3E2257-09B7-4B3F-A820-2DA1AFD3D552}">
      <dsp:nvSpPr>
        <dsp:cNvPr id="0" name=""/>
        <dsp:cNvSpPr/>
      </dsp:nvSpPr>
      <dsp:spPr>
        <a:xfrm rot="5400000">
          <a:off x="4143190" y="-384190"/>
          <a:ext cx="738149" cy="7434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200" kern="1200" dirty="0" smtClean="0"/>
            <a:t>180 jobs created </a:t>
          </a:r>
          <a:endParaRPr lang="en-GB" sz="2200" kern="1200" dirty="0"/>
        </a:p>
      </dsp:txBody>
      <dsp:txXfrm rot="-5400000">
        <a:off x="794930" y="3000103"/>
        <a:ext cx="7398637" cy="666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2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30092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DE143A-8C35-413D-9B2F-6FFEB8CA7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59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907"/>
            <a:ext cx="533527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2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30092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DB64BCE-6B93-43B7-B10E-C5BAC4E1B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3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823D9-F7D9-484E-BE41-BA990E9F45A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714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823D9-F7D9-484E-BE41-BA990E9F45A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3419475"/>
          </a:xfrm>
          <a:prstGeom prst="rect">
            <a:avLst/>
          </a:prstGeom>
          <a:solidFill>
            <a:srgbClr val="EC00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13" descr="grey circl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1213"/>
            <a:ext cx="91440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5118100"/>
            <a:ext cx="9144000" cy="1109663"/>
          </a:xfrm>
          <a:prstGeom prst="rect">
            <a:avLst/>
          </a:prstGeom>
          <a:solidFill>
            <a:srgbClr val="EAEAEA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7" name="Picture 10" descr="CommCat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0238" y="5372100"/>
            <a:ext cx="35814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2108200"/>
            <a:ext cx="7415213" cy="747713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4588" y="3752850"/>
            <a:ext cx="4540250" cy="766763"/>
          </a:xfrm>
        </p:spPr>
        <p:txBody>
          <a:bodyPr/>
          <a:lstStyle>
            <a:lvl1pPr marL="0" indent="0" algn="ctr">
              <a:defRPr>
                <a:solidFill>
                  <a:srgbClr val="292929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0"/>
            </a:lvl1pPr>
          </a:lstStyle>
          <a:p>
            <a:pPr>
              <a:defRPr/>
            </a:pPr>
            <a:fld id="{F341AB30-21EA-45C7-A9B8-0E29855C4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1950" y="260350"/>
            <a:ext cx="2057400" cy="3384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260350"/>
            <a:ext cx="6019800" cy="3384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341438"/>
            <a:ext cx="4038600" cy="230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0" y="1341438"/>
            <a:ext cx="4038600" cy="230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pink circlesmedium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5876925"/>
            <a:ext cx="9144000" cy="98107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0350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can be White or Black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341438"/>
            <a:ext cx="822960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77777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372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77777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 b="1"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3" name="Picture 9" descr="CommCat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66738" y="6156325"/>
            <a:ext cx="28797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17" r:id="rId3"/>
    <p:sldLayoutId id="2147484218" r:id="rId4"/>
    <p:sldLayoutId id="2147484219" r:id="rId5"/>
    <p:sldLayoutId id="2147484220" r:id="rId6"/>
    <p:sldLayoutId id="2147484221" r:id="rId7"/>
    <p:sldLayoutId id="2147484222" r:id="rId8"/>
    <p:sldLayoutId id="2147484223" r:id="rId9"/>
    <p:sldLayoutId id="2147484224" r:id="rId10"/>
    <p:sldLayoutId id="21474842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unitycatalysts.co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1050" y="1083212"/>
            <a:ext cx="7453313" cy="1772701"/>
          </a:xfrm>
        </p:spPr>
        <p:txBody>
          <a:bodyPr/>
          <a:lstStyle/>
          <a:p>
            <a:pPr eaLnBrk="1" hangingPunct="1"/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>It takes a village……..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dirty="0" smtClean="0"/>
              <a:t>C</a:t>
            </a:r>
            <a:r>
              <a:rPr lang="en-US" dirty="0" smtClean="0"/>
              <a:t>ommunity </a:t>
            </a:r>
            <a:r>
              <a:rPr lang="en-US" dirty="0"/>
              <a:t>led approaches to care and support at home</a:t>
            </a:r>
            <a:br>
              <a:rPr lang="en-US" dirty="0"/>
            </a:br>
            <a:r>
              <a:rPr lang="en-GB" sz="2800" b="1" dirty="0"/>
              <a:t/>
            </a:r>
            <a:br>
              <a:rPr lang="en-GB" sz="2800" b="1" dirty="0"/>
            </a:br>
            <a:endParaRPr lang="en-GB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1285" y="3522518"/>
            <a:ext cx="6983078" cy="99709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b="1" dirty="0" smtClean="0"/>
              <a:t>Sian Lockwood OBE</a:t>
            </a:r>
          </a:p>
          <a:p>
            <a:pPr eaLnBrk="1" hangingPunct="1">
              <a:buFontTx/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business case for investment in support for community enterprise?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09" y="1341438"/>
            <a:ext cx="8322541" cy="4373562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sz="2800" dirty="0" smtClean="0"/>
              <a:t>Academic partner (University of Birmingham)</a:t>
            </a:r>
          </a:p>
          <a:p>
            <a:r>
              <a:rPr lang="en-GB" sz="2800" dirty="0" smtClean="0"/>
              <a:t>Business case ≠ Financial case (though it helps)</a:t>
            </a:r>
          </a:p>
          <a:p>
            <a:r>
              <a:rPr lang="en-GB" sz="2800" dirty="0" smtClean="0"/>
              <a:t>Business case ≠ more choice and improved wellbeing (though it helps)</a:t>
            </a:r>
          </a:p>
          <a:p>
            <a:r>
              <a:rPr lang="en-GB" sz="2800" dirty="0" smtClean="0"/>
              <a:t>Measuring the ‘ripple effect’ – local jobs, local money staying local, community confidence and resilience…….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15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For further information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24691" y="1341437"/>
            <a:ext cx="8644659" cy="4207307"/>
          </a:xfrm>
        </p:spPr>
        <p:txBody>
          <a:bodyPr/>
          <a:lstStyle/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b="1" dirty="0"/>
              <a:t>Contact</a:t>
            </a:r>
          </a:p>
          <a:p>
            <a:pPr>
              <a:buFontTx/>
              <a:buNone/>
            </a:pPr>
            <a:endParaRPr lang="en-GB" b="1" dirty="0"/>
          </a:p>
          <a:p>
            <a:pPr>
              <a:buFontTx/>
              <a:buNone/>
            </a:pPr>
            <a:r>
              <a:rPr lang="en-GB" dirty="0" smtClean="0"/>
              <a:t>Sian Lockwood OBE</a:t>
            </a:r>
          </a:p>
          <a:p>
            <a:pPr>
              <a:buFontTx/>
              <a:buNone/>
            </a:pPr>
            <a:r>
              <a:rPr lang="en-GB" dirty="0"/>
              <a:t>s</a:t>
            </a:r>
            <a:r>
              <a:rPr lang="en-GB" dirty="0" smtClean="0"/>
              <a:t>ian.lockwood@communitycatalysts.co.uk</a:t>
            </a:r>
            <a:endParaRPr lang="en-GB" dirty="0"/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>
                <a:hlinkClick r:id="rId2"/>
              </a:rPr>
              <a:t>www.communitycatalysts.co.uk</a:t>
            </a:r>
            <a:r>
              <a:rPr lang="en-GB" dirty="0"/>
              <a:t> 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Follow us on twitter @CommCats</a:t>
            </a:r>
          </a:p>
          <a:p>
            <a:pPr>
              <a:buFontTx/>
              <a:buNone/>
            </a:pPr>
            <a:r>
              <a:rPr lang="en-GB" dirty="0"/>
              <a:t> </a:t>
            </a:r>
          </a:p>
          <a:p>
            <a:pPr>
              <a:buFontTx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96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/>
              <a:t>Community Catalysts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50" y="1199212"/>
            <a:ext cx="8305800" cy="45792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GB" sz="2300" dirty="0"/>
              <a:t>A </a:t>
            </a:r>
            <a:r>
              <a:rPr lang="en-GB" sz="2300" dirty="0" smtClean="0"/>
              <a:t>Community Interest Company established </a:t>
            </a:r>
            <a:r>
              <a:rPr lang="en-GB" sz="2300" dirty="0"/>
              <a:t>in 2010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GB" sz="14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GB" sz="2300" dirty="0" smtClean="0"/>
              <a:t>Work </a:t>
            </a:r>
            <a:r>
              <a:rPr lang="en-GB" sz="2300" dirty="0"/>
              <a:t>across the UK </a:t>
            </a:r>
            <a:r>
              <a:rPr lang="en-GB" sz="2300" dirty="0" smtClean="0"/>
              <a:t>through local partners such as councils</a:t>
            </a:r>
            <a:r>
              <a:rPr lang="en-GB" sz="2300" dirty="0"/>
              <a:t>, health trusts, </a:t>
            </a:r>
            <a:r>
              <a:rPr lang="en-GB" sz="2300" dirty="0" smtClean="0"/>
              <a:t>VCSE infrastructure organisations, community </a:t>
            </a:r>
            <a:r>
              <a:rPr lang="en-GB" sz="2300" dirty="0"/>
              <a:t>groups and provider </a:t>
            </a:r>
            <a:r>
              <a:rPr lang="en-GB" sz="2300" dirty="0" smtClean="0"/>
              <a:t>organisations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GB" sz="2300" dirty="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GB" dirty="0" smtClean="0"/>
              <a:t>Builds upon </a:t>
            </a:r>
            <a:r>
              <a:rPr lang="en-GB" dirty="0"/>
              <a:t>and </a:t>
            </a:r>
            <a:r>
              <a:rPr lang="en-GB" dirty="0" smtClean="0"/>
              <a:t>strengthens </a:t>
            </a:r>
            <a:r>
              <a:rPr lang="en-GB" dirty="0"/>
              <a:t>what is already there and working well. </a:t>
            </a:r>
            <a:r>
              <a:rPr lang="en-GB" dirty="0" smtClean="0"/>
              <a:t> </a:t>
            </a:r>
            <a:endParaRPr lang="en-GB" sz="1400" dirty="0"/>
          </a:p>
          <a:p>
            <a:pPr eaLnBrk="1" hangingPunct="1">
              <a:spcBef>
                <a:spcPct val="0"/>
              </a:spcBef>
              <a:buNone/>
            </a:pPr>
            <a:endParaRPr lang="en-GB" sz="12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GB" sz="2300" dirty="0" smtClean="0"/>
              <a:t>Helps harness </a:t>
            </a:r>
            <a:r>
              <a:rPr lang="en-GB" sz="2300" dirty="0"/>
              <a:t>the talents and imaginations of people and communities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GB" sz="1200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en-GB" sz="2300" dirty="0"/>
              <a:t>Aims to make sure that people wherever they live have a real choice of great services and supports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dirty="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582613" y="3730625"/>
            <a:ext cx="800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9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Getting people the help they need to stay at home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155032"/>
            <a:ext cx="8229600" cy="24898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GB" dirty="0"/>
              <a:t>Many traditional home care services are struggling to stay afloat and provide a consistent homecare service in every area.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dirty="0"/>
              <a:t>Home care workers are increasingly attracted to less challenging jobs at the same or more money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dirty="0"/>
              <a:t>Time-and-task contracts destroy job satisfaction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dirty="0"/>
              <a:t>Main solution is to pay more money and increase the ‘professional status’ of home care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dirty="0"/>
              <a:t>Local people setting up enterprises to help other local people show a different way </a:t>
            </a:r>
          </a:p>
          <a:p>
            <a:pPr marL="0" indent="0">
              <a:buNone/>
            </a:pPr>
            <a:endParaRPr lang="en-GB" sz="2300" dirty="0"/>
          </a:p>
          <a:p>
            <a:endParaRPr lang="en-GB" sz="23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83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Our approach to community micro-enterprise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128532"/>
            <a:ext cx="8229600" cy="2516368"/>
          </a:xfrm>
        </p:spPr>
        <p:txBody>
          <a:bodyPr/>
          <a:lstStyle/>
          <a:p>
            <a:r>
              <a:rPr lang="en-GB" sz="2200" dirty="0"/>
              <a:t>Developed over 8 years in almost 50 areas of the UK</a:t>
            </a:r>
          </a:p>
          <a:p>
            <a:r>
              <a:rPr lang="en-GB" sz="2200" dirty="0"/>
              <a:t>Releases the capacity of local people to care</a:t>
            </a:r>
          </a:p>
          <a:p>
            <a:r>
              <a:rPr lang="en-GB" sz="2200" dirty="0"/>
              <a:t>Builds on people’s connections, their knowledge and love of their local community</a:t>
            </a:r>
          </a:p>
          <a:p>
            <a:r>
              <a:rPr lang="en-GB" sz="2200" dirty="0"/>
              <a:t>Proven model that works at scale </a:t>
            </a:r>
          </a:p>
          <a:p>
            <a:r>
              <a:rPr lang="en-GB" sz="2200" dirty="0"/>
              <a:t>Works with (not against) existing community structures and organisations</a:t>
            </a:r>
          </a:p>
          <a:p>
            <a:r>
              <a:rPr lang="en-GB" sz="2200" dirty="0"/>
              <a:t>Central expertise combined with a local presence</a:t>
            </a:r>
          </a:p>
          <a:p>
            <a:r>
              <a:rPr lang="en-GB" sz="2200" dirty="0"/>
              <a:t>Works with public sector bodies to understand what needs to change (culture, systems and pathways) and then help to implement those changes</a:t>
            </a:r>
          </a:p>
          <a:p>
            <a:r>
              <a:rPr lang="en-GB" sz="2200" dirty="0"/>
              <a:t>Can be used to address a range of health or care challenges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25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Supporting community home care enterprise in West and South Somerset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112838"/>
            <a:ext cx="8229600" cy="2303462"/>
          </a:xfrm>
        </p:spPr>
        <p:txBody>
          <a:bodyPr/>
          <a:lstStyle/>
          <a:p>
            <a:endParaRPr lang="en-GB" sz="2800" dirty="0" smtClean="0"/>
          </a:p>
          <a:p>
            <a:r>
              <a:rPr lang="en-GB" dirty="0" smtClean="0"/>
              <a:t>West and South Somerset are the most rural areas of the county</a:t>
            </a:r>
          </a:p>
          <a:p>
            <a:r>
              <a:rPr lang="en-GB" dirty="0" smtClean="0"/>
              <a:t>People living there have the highest average age in the country </a:t>
            </a:r>
            <a:endParaRPr lang="en-GB" dirty="0"/>
          </a:p>
          <a:p>
            <a:r>
              <a:rPr lang="en-GB" dirty="0" smtClean="0"/>
              <a:t>Traditional home care services could not offer affordable services – people were delayed coming out of hospital or went into residential care</a:t>
            </a:r>
            <a:endParaRPr lang="en-GB" dirty="0"/>
          </a:p>
          <a:p>
            <a:pPr marL="0" indent="0">
              <a:buNone/>
            </a:pPr>
            <a:endParaRPr lang="en-GB" sz="2300" dirty="0"/>
          </a:p>
          <a:p>
            <a:pPr marL="0" indent="0">
              <a:buNone/>
            </a:pPr>
            <a:endParaRPr lang="en-GB" sz="23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05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Somerset Community Micro-enterprise Project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899546"/>
          </a:xfrm>
        </p:spPr>
      </p:pic>
      <p:pic>
        <p:nvPicPr>
          <p:cNvPr id="5" name="Picture 4" descr="C:\Users\rhys.davies\Downloads\SCC Logo Large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857" y="5899546"/>
            <a:ext cx="2409493" cy="9584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740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Sharon Walker</a:t>
            </a:r>
            <a:r>
              <a:rPr lang="en-GB" b="1" u="sng" dirty="0"/>
              <a:t/>
            </a:r>
            <a:br>
              <a:rPr lang="en-GB" b="1" u="sng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32" y="1145895"/>
            <a:ext cx="8555218" cy="4543062"/>
          </a:xfrm>
          <a:solidFill>
            <a:schemeClr val="bg1"/>
          </a:solidFill>
        </p:spPr>
        <p:txBody>
          <a:bodyPr/>
          <a:lstStyle/>
          <a:p>
            <a:r>
              <a:rPr lang="en-GB" dirty="0"/>
              <a:t>Has a lot of experience working in traditional care services Took a career break to look after her mother in law</a:t>
            </a:r>
          </a:p>
          <a:p>
            <a:r>
              <a:rPr lang="en-GB" dirty="0"/>
              <a:t>Profoundly affected by the experience of delivering person centred care. </a:t>
            </a:r>
          </a:p>
          <a:p>
            <a:r>
              <a:rPr lang="en-GB" dirty="0"/>
              <a:t>Supported from Community Catalysts to set up Care4U</a:t>
            </a:r>
          </a:p>
          <a:p>
            <a:r>
              <a:rPr lang="en-GB" dirty="0"/>
              <a:t>Provides highly personalised, flexible and consistent support to older people in Sharon’s Somerset village. </a:t>
            </a:r>
          </a:p>
          <a:p>
            <a:pPr marL="0" indent="0" algn="just">
              <a:buNone/>
            </a:pPr>
            <a:endParaRPr lang="en-GB" sz="1200" b="1" i="1" dirty="0"/>
          </a:p>
          <a:p>
            <a:pPr marL="0" indent="0" algn="just">
              <a:buNone/>
            </a:pPr>
            <a:r>
              <a:rPr lang="en-GB" i="1" dirty="0"/>
              <a:t>‘I can organise my time so that people can get what they want at a time that suits them, it gives me the freedom to work around their family…’</a:t>
            </a:r>
          </a:p>
        </p:txBody>
      </p:sp>
    </p:spTree>
    <p:extLst>
      <p:ext uri="{BB962C8B-B14F-4D97-AF65-F5344CB8AC3E}">
        <p14:creationId xmlns:p14="http://schemas.microsoft.com/office/powerpoint/2010/main" val="334048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Impact after 2 years </a:t>
            </a:r>
            <a:endParaRPr lang="en-GB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696042"/>
              </p:ext>
            </p:extLst>
          </p:nvPr>
        </p:nvGraphicFramePr>
        <p:xfrm>
          <a:off x="539750" y="1341438"/>
          <a:ext cx="8229600" cy="4101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556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 Costs and Savings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chemeClr val="bg1"/>
          </a:solidFill>
        </p:spPr>
        <p:txBody>
          <a:bodyPr/>
          <a:lstStyle/>
          <a:p>
            <a:endParaRPr lang="en-GB" sz="3200" dirty="0" smtClean="0"/>
          </a:p>
          <a:p>
            <a:r>
              <a:rPr lang="en-GB" sz="3200" dirty="0" smtClean="0"/>
              <a:t>Project </a:t>
            </a:r>
            <a:r>
              <a:rPr lang="en-GB" sz="3200" dirty="0"/>
              <a:t>delivers £719,867 in annual savings. </a:t>
            </a:r>
            <a:endParaRPr lang="en-GB" sz="3200" dirty="0" smtClean="0"/>
          </a:p>
          <a:p>
            <a:r>
              <a:rPr lang="en-GB" sz="3200" dirty="0" smtClean="0"/>
              <a:t>56</a:t>
            </a:r>
            <a:r>
              <a:rPr lang="en-GB" sz="3200" dirty="0"/>
              <a:t>% of people supported use direct payments, </a:t>
            </a:r>
            <a:r>
              <a:rPr lang="en-GB" sz="3200" dirty="0" smtClean="0"/>
              <a:t>so </a:t>
            </a:r>
            <a:r>
              <a:rPr lang="en-GB" sz="3200" dirty="0"/>
              <a:t>a direct and ongoing annual saving to the council of £403,126. </a:t>
            </a:r>
            <a:endParaRPr lang="en-GB" sz="3200" dirty="0" smtClean="0"/>
          </a:p>
          <a:p>
            <a:r>
              <a:rPr lang="en-GB" sz="3200" dirty="0" smtClean="0"/>
              <a:t>The </a:t>
            </a:r>
            <a:r>
              <a:rPr lang="en-GB" sz="3200" dirty="0"/>
              <a:t>one-off cost of the Catalyst is £135,000 over 2 years. </a:t>
            </a:r>
          </a:p>
        </p:txBody>
      </p:sp>
    </p:spTree>
    <p:extLst>
      <p:ext uri="{BB962C8B-B14F-4D97-AF65-F5344CB8AC3E}">
        <p14:creationId xmlns:p14="http://schemas.microsoft.com/office/powerpoint/2010/main" val="57277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5541</TotalTime>
  <Words>555</Words>
  <Application>Microsoft Office PowerPoint</Application>
  <PresentationFormat>On-screen Show (4:3)</PresentationFormat>
  <Paragraphs>86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 It takes a village…….. Community led approaches to care and support at home  </vt:lpstr>
      <vt:lpstr>Community Catalysts</vt:lpstr>
      <vt:lpstr>Getting people the help they need to stay at home </vt:lpstr>
      <vt:lpstr>Our approach to community micro-enterprise development</vt:lpstr>
      <vt:lpstr>Supporting community home care enterprise in West and South Somerset </vt:lpstr>
      <vt:lpstr>Somerset Community Micro-enterprise Project </vt:lpstr>
      <vt:lpstr> Sharon Walker </vt:lpstr>
      <vt:lpstr>Impact after 2 years </vt:lpstr>
      <vt:lpstr> Costs and Savings  </vt:lpstr>
      <vt:lpstr>The business case for investment in support for community enterprise? </vt:lpstr>
      <vt:lpstr>For further information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</dc:creator>
  <cp:lastModifiedBy>Profile</cp:lastModifiedBy>
  <cp:revision>423</cp:revision>
  <cp:lastPrinted>2017-06-05T19:24:43Z</cp:lastPrinted>
  <dcterms:created xsi:type="dcterms:W3CDTF">2010-02-14T16:58:06Z</dcterms:created>
  <dcterms:modified xsi:type="dcterms:W3CDTF">2017-09-26T09:42:25Z</dcterms:modified>
</cp:coreProperties>
</file>