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0" r:id="rId8"/>
    <p:sldId id="267" r:id="rId9"/>
    <p:sldId id="265" r:id="rId10"/>
    <p:sldId id="271" r:id="rId11"/>
    <p:sldId id="266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122" d="100"/>
          <a:sy n="122" d="100"/>
        </p:scale>
        <p:origin x="12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28B74-7AB6-455C-9DF9-7F60A9D3030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F8CEC09-63C7-4734-A43B-314B34CE52C7}">
      <dgm:prSet phldrT="[Text]"/>
      <dgm:spPr/>
      <dgm:t>
        <a:bodyPr/>
        <a:lstStyle/>
        <a:p>
          <a:r>
            <a:rPr lang="en-GB" dirty="0" smtClean="0"/>
            <a:t>Supporters</a:t>
          </a:r>
          <a:endParaRPr lang="en-GB" dirty="0"/>
        </a:p>
      </dgm:t>
    </dgm:pt>
    <dgm:pt modelId="{CD1F704C-F905-4466-8E37-EE207DAF959B}" type="parTrans" cxnId="{FDE1F866-24C6-4B75-B618-79C85EF8CD21}">
      <dgm:prSet/>
      <dgm:spPr/>
      <dgm:t>
        <a:bodyPr/>
        <a:lstStyle/>
        <a:p>
          <a:endParaRPr lang="en-GB"/>
        </a:p>
      </dgm:t>
    </dgm:pt>
    <dgm:pt modelId="{F3004E5C-C2EE-424B-824D-EE846609C905}" type="sibTrans" cxnId="{FDE1F866-24C6-4B75-B618-79C85EF8CD21}">
      <dgm:prSet/>
      <dgm:spPr/>
      <dgm:t>
        <a:bodyPr/>
        <a:lstStyle/>
        <a:p>
          <a:endParaRPr lang="en-GB"/>
        </a:p>
      </dgm:t>
    </dgm:pt>
    <dgm:pt modelId="{B45CFEE8-B34F-4901-8570-C83BBA1F5319}">
      <dgm:prSet phldrT="[Text]"/>
      <dgm:spPr/>
      <dgm:t>
        <a:bodyPr/>
        <a:lstStyle/>
        <a:p>
          <a:r>
            <a:rPr lang="en-GB" dirty="0" smtClean="0"/>
            <a:t>Employees</a:t>
          </a:r>
          <a:endParaRPr lang="en-GB" dirty="0"/>
        </a:p>
      </dgm:t>
    </dgm:pt>
    <dgm:pt modelId="{6A147109-E24C-4D90-A615-2DE5E0C38672}" type="parTrans" cxnId="{29008AD4-999A-4321-BAFF-583443B4377F}">
      <dgm:prSet/>
      <dgm:spPr/>
      <dgm:t>
        <a:bodyPr/>
        <a:lstStyle/>
        <a:p>
          <a:endParaRPr lang="en-GB"/>
        </a:p>
      </dgm:t>
    </dgm:pt>
    <dgm:pt modelId="{F74B6385-DAB1-4C76-A5B3-1FD306E74B07}" type="sibTrans" cxnId="{29008AD4-999A-4321-BAFF-583443B4377F}">
      <dgm:prSet/>
      <dgm:spPr/>
      <dgm:t>
        <a:bodyPr/>
        <a:lstStyle/>
        <a:p>
          <a:endParaRPr lang="en-GB"/>
        </a:p>
      </dgm:t>
    </dgm:pt>
    <dgm:pt modelId="{28572F7A-D725-4981-ABC1-61F37B695093}">
      <dgm:prSet phldrT="[Text]"/>
      <dgm:spPr/>
      <dgm:t>
        <a:bodyPr/>
        <a:lstStyle/>
        <a:p>
          <a:r>
            <a:rPr lang="en-GB" dirty="0" smtClean="0"/>
            <a:t>Users</a:t>
          </a:r>
          <a:endParaRPr lang="en-GB" dirty="0"/>
        </a:p>
      </dgm:t>
    </dgm:pt>
    <dgm:pt modelId="{2387209D-6114-4258-BE2C-979D476CC3E6}" type="parTrans" cxnId="{2B8A7D0B-5A0E-41A6-8D23-67B0C2B10D2F}">
      <dgm:prSet/>
      <dgm:spPr/>
      <dgm:t>
        <a:bodyPr/>
        <a:lstStyle/>
        <a:p>
          <a:endParaRPr lang="en-GB"/>
        </a:p>
      </dgm:t>
    </dgm:pt>
    <dgm:pt modelId="{6025C449-C2A8-47DB-867C-10954A384352}" type="sibTrans" cxnId="{2B8A7D0B-5A0E-41A6-8D23-67B0C2B10D2F}">
      <dgm:prSet/>
      <dgm:spPr/>
      <dgm:t>
        <a:bodyPr/>
        <a:lstStyle/>
        <a:p>
          <a:endParaRPr lang="en-GB"/>
        </a:p>
      </dgm:t>
    </dgm:pt>
    <dgm:pt modelId="{80C74D07-C075-4EE3-A105-654DE65CDA5A}" type="pres">
      <dgm:prSet presAssocID="{9EC28B74-7AB6-455C-9DF9-7F60A9D30300}" presName="compositeShape" presStyleCnt="0">
        <dgm:presLayoutVars>
          <dgm:chMax val="7"/>
          <dgm:dir/>
          <dgm:resizeHandles val="exact"/>
        </dgm:presLayoutVars>
      </dgm:prSet>
      <dgm:spPr/>
    </dgm:pt>
    <dgm:pt modelId="{B9D052D9-8F18-4216-9319-21AD7C4912FA}" type="pres">
      <dgm:prSet presAssocID="{9EC28B74-7AB6-455C-9DF9-7F60A9D30300}" presName="wedge1" presStyleLbl="node1" presStyleIdx="0" presStyleCnt="3"/>
      <dgm:spPr/>
      <dgm:t>
        <a:bodyPr/>
        <a:lstStyle/>
        <a:p>
          <a:endParaRPr lang="en-GB"/>
        </a:p>
      </dgm:t>
    </dgm:pt>
    <dgm:pt modelId="{233B2490-76BE-42B8-9C2C-ECEA2A73414B}" type="pres">
      <dgm:prSet presAssocID="{9EC28B74-7AB6-455C-9DF9-7F60A9D30300}" presName="dummy1a" presStyleCnt="0"/>
      <dgm:spPr/>
    </dgm:pt>
    <dgm:pt modelId="{D1B93DA7-2FC7-4C0D-83C6-D0FB5B263BEA}" type="pres">
      <dgm:prSet presAssocID="{9EC28B74-7AB6-455C-9DF9-7F60A9D30300}" presName="dummy1b" presStyleCnt="0"/>
      <dgm:spPr/>
    </dgm:pt>
    <dgm:pt modelId="{FC5B5460-B660-4763-BA9F-A64D83C237C6}" type="pres">
      <dgm:prSet presAssocID="{9EC28B74-7AB6-455C-9DF9-7F60A9D3030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F74ED3-32A9-4136-860A-3C9D503D1D0B}" type="pres">
      <dgm:prSet presAssocID="{9EC28B74-7AB6-455C-9DF9-7F60A9D30300}" presName="wedge2" presStyleLbl="node1" presStyleIdx="1" presStyleCnt="3"/>
      <dgm:spPr/>
      <dgm:t>
        <a:bodyPr/>
        <a:lstStyle/>
        <a:p>
          <a:endParaRPr lang="en-GB"/>
        </a:p>
      </dgm:t>
    </dgm:pt>
    <dgm:pt modelId="{3BB38FD6-EB75-4938-878B-4DA1774C1834}" type="pres">
      <dgm:prSet presAssocID="{9EC28B74-7AB6-455C-9DF9-7F60A9D30300}" presName="dummy2a" presStyleCnt="0"/>
      <dgm:spPr/>
    </dgm:pt>
    <dgm:pt modelId="{E576339F-EF42-406B-A2D1-65067651406A}" type="pres">
      <dgm:prSet presAssocID="{9EC28B74-7AB6-455C-9DF9-7F60A9D30300}" presName="dummy2b" presStyleCnt="0"/>
      <dgm:spPr/>
    </dgm:pt>
    <dgm:pt modelId="{61FFB7F6-6041-4D0B-9714-22A7508BF59D}" type="pres">
      <dgm:prSet presAssocID="{9EC28B74-7AB6-455C-9DF9-7F60A9D3030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92043A-855A-4B9F-95FC-82B81F83A3FD}" type="pres">
      <dgm:prSet presAssocID="{9EC28B74-7AB6-455C-9DF9-7F60A9D30300}" presName="wedge3" presStyleLbl="node1" presStyleIdx="2" presStyleCnt="3" custScaleX="120674" custScaleY="115476"/>
      <dgm:spPr/>
      <dgm:t>
        <a:bodyPr/>
        <a:lstStyle/>
        <a:p>
          <a:endParaRPr lang="en-GB"/>
        </a:p>
      </dgm:t>
    </dgm:pt>
    <dgm:pt modelId="{593BBD6D-9D02-4C19-A8D4-5E97300702B2}" type="pres">
      <dgm:prSet presAssocID="{9EC28B74-7AB6-455C-9DF9-7F60A9D30300}" presName="dummy3a" presStyleCnt="0"/>
      <dgm:spPr/>
    </dgm:pt>
    <dgm:pt modelId="{B9877430-41D8-4EB1-BF72-C3DE9C2A4E65}" type="pres">
      <dgm:prSet presAssocID="{9EC28B74-7AB6-455C-9DF9-7F60A9D30300}" presName="dummy3b" presStyleCnt="0"/>
      <dgm:spPr/>
    </dgm:pt>
    <dgm:pt modelId="{63E4B1DE-F86F-4C75-9270-0CEA97049696}" type="pres">
      <dgm:prSet presAssocID="{9EC28B74-7AB6-455C-9DF9-7F60A9D3030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3FEDE8-6933-4840-8B0C-5CBB4FB8C917}" type="pres">
      <dgm:prSet presAssocID="{F3004E5C-C2EE-424B-824D-EE846609C905}" presName="arrowWedge1" presStyleLbl="fgSibTrans2D1" presStyleIdx="0" presStyleCnt="3"/>
      <dgm:spPr/>
    </dgm:pt>
    <dgm:pt modelId="{4AF9517B-0450-4F93-8EAA-9222FA79821F}" type="pres">
      <dgm:prSet presAssocID="{F74B6385-DAB1-4C76-A5B3-1FD306E74B07}" presName="arrowWedge2" presStyleLbl="fgSibTrans2D1" presStyleIdx="1" presStyleCnt="3"/>
      <dgm:spPr/>
    </dgm:pt>
    <dgm:pt modelId="{58A87D53-5AA2-4317-88AD-3E2E7DFFED5F}" type="pres">
      <dgm:prSet presAssocID="{6025C449-C2A8-47DB-867C-10954A384352}" presName="arrowWedge3" presStyleLbl="fgSibTrans2D1" presStyleIdx="2" presStyleCnt="3"/>
      <dgm:spPr/>
    </dgm:pt>
  </dgm:ptLst>
  <dgm:cxnLst>
    <dgm:cxn modelId="{47C8480E-5028-4C88-92D3-2105235D4819}" type="presOf" srcId="{28572F7A-D725-4981-ABC1-61F37B695093}" destId="{63E4B1DE-F86F-4C75-9270-0CEA97049696}" srcOrd="1" destOrd="0" presId="urn:microsoft.com/office/officeart/2005/8/layout/cycle8"/>
    <dgm:cxn modelId="{4089D43C-758B-497C-ADC8-31F5C6C10D87}" type="presOf" srcId="{DF8CEC09-63C7-4734-A43B-314B34CE52C7}" destId="{B9D052D9-8F18-4216-9319-21AD7C4912FA}" srcOrd="0" destOrd="0" presId="urn:microsoft.com/office/officeart/2005/8/layout/cycle8"/>
    <dgm:cxn modelId="{2B8A7D0B-5A0E-41A6-8D23-67B0C2B10D2F}" srcId="{9EC28B74-7AB6-455C-9DF9-7F60A9D30300}" destId="{28572F7A-D725-4981-ABC1-61F37B695093}" srcOrd="2" destOrd="0" parTransId="{2387209D-6114-4258-BE2C-979D476CC3E6}" sibTransId="{6025C449-C2A8-47DB-867C-10954A384352}"/>
    <dgm:cxn modelId="{12B3280F-5049-4D59-A5FC-E23EF627021B}" type="presOf" srcId="{DF8CEC09-63C7-4734-A43B-314B34CE52C7}" destId="{FC5B5460-B660-4763-BA9F-A64D83C237C6}" srcOrd="1" destOrd="0" presId="urn:microsoft.com/office/officeart/2005/8/layout/cycle8"/>
    <dgm:cxn modelId="{7A36BDDB-A4AC-43C6-B36D-7FA9B1CC1BFC}" type="presOf" srcId="{28572F7A-D725-4981-ABC1-61F37B695093}" destId="{8292043A-855A-4B9F-95FC-82B81F83A3FD}" srcOrd="0" destOrd="0" presId="urn:microsoft.com/office/officeart/2005/8/layout/cycle8"/>
    <dgm:cxn modelId="{A0181D89-8BCC-4122-845B-D98A18CFD21E}" type="presOf" srcId="{B45CFEE8-B34F-4901-8570-C83BBA1F5319}" destId="{61FFB7F6-6041-4D0B-9714-22A7508BF59D}" srcOrd="1" destOrd="0" presId="urn:microsoft.com/office/officeart/2005/8/layout/cycle8"/>
    <dgm:cxn modelId="{29008AD4-999A-4321-BAFF-583443B4377F}" srcId="{9EC28B74-7AB6-455C-9DF9-7F60A9D30300}" destId="{B45CFEE8-B34F-4901-8570-C83BBA1F5319}" srcOrd="1" destOrd="0" parTransId="{6A147109-E24C-4D90-A615-2DE5E0C38672}" sibTransId="{F74B6385-DAB1-4C76-A5B3-1FD306E74B07}"/>
    <dgm:cxn modelId="{FDE1F866-24C6-4B75-B618-79C85EF8CD21}" srcId="{9EC28B74-7AB6-455C-9DF9-7F60A9D30300}" destId="{DF8CEC09-63C7-4734-A43B-314B34CE52C7}" srcOrd="0" destOrd="0" parTransId="{CD1F704C-F905-4466-8E37-EE207DAF959B}" sibTransId="{F3004E5C-C2EE-424B-824D-EE846609C905}"/>
    <dgm:cxn modelId="{5A0C21D9-A7F6-4D47-A0D4-128EB510D477}" type="presOf" srcId="{B45CFEE8-B34F-4901-8570-C83BBA1F5319}" destId="{59F74ED3-32A9-4136-860A-3C9D503D1D0B}" srcOrd="0" destOrd="0" presId="urn:microsoft.com/office/officeart/2005/8/layout/cycle8"/>
    <dgm:cxn modelId="{A53664D1-AFC3-4BB5-B867-4B4CFD47C7BA}" type="presOf" srcId="{9EC28B74-7AB6-455C-9DF9-7F60A9D30300}" destId="{80C74D07-C075-4EE3-A105-654DE65CDA5A}" srcOrd="0" destOrd="0" presId="urn:microsoft.com/office/officeart/2005/8/layout/cycle8"/>
    <dgm:cxn modelId="{0620CB2B-328E-4457-80DB-1475A7DC95E8}" type="presParOf" srcId="{80C74D07-C075-4EE3-A105-654DE65CDA5A}" destId="{B9D052D9-8F18-4216-9319-21AD7C4912FA}" srcOrd="0" destOrd="0" presId="urn:microsoft.com/office/officeart/2005/8/layout/cycle8"/>
    <dgm:cxn modelId="{8DC0A8C2-1E41-4624-8C1E-AD1B498584AB}" type="presParOf" srcId="{80C74D07-C075-4EE3-A105-654DE65CDA5A}" destId="{233B2490-76BE-42B8-9C2C-ECEA2A73414B}" srcOrd="1" destOrd="0" presId="urn:microsoft.com/office/officeart/2005/8/layout/cycle8"/>
    <dgm:cxn modelId="{79FEC454-3B9D-471A-BDE4-B3FE963D39A0}" type="presParOf" srcId="{80C74D07-C075-4EE3-A105-654DE65CDA5A}" destId="{D1B93DA7-2FC7-4C0D-83C6-D0FB5B263BEA}" srcOrd="2" destOrd="0" presId="urn:microsoft.com/office/officeart/2005/8/layout/cycle8"/>
    <dgm:cxn modelId="{71DF7D4B-6E74-4E5A-844C-A15A251F2601}" type="presParOf" srcId="{80C74D07-C075-4EE3-A105-654DE65CDA5A}" destId="{FC5B5460-B660-4763-BA9F-A64D83C237C6}" srcOrd="3" destOrd="0" presId="urn:microsoft.com/office/officeart/2005/8/layout/cycle8"/>
    <dgm:cxn modelId="{EC37C44D-CC67-45D5-ACC4-235A017F39BA}" type="presParOf" srcId="{80C74D07-C075-4EE3-A105-654DE65CDA5A}" destId="{59F74ED3-32A9-4136-860A-3C9D503D1D0B}" srcOrd="4" destOrd="0" presId="urn:microsoft.com/office/officeart/2005/8/layout/cycle8"/>
    <dgm:cxn modelId="{73561D65-C733-4A6B-95F8-4452483CE7C3}" type="presParOf" srcId="{80C74D07-C075-4EE3-A105-654DE65CDA5A}" destId="{3BB38FD6-EB75-4938-878B-4DA1774C1834}" srcOrd="5" destOrd="0" presId="urn:microsoft.com/office/officeart/2005/8/layout/cycle8"/>
    <dgm:cxn modelId="{5697CF2F-8036-48F0-8541-AE89A526F4C7}" type="presParOf" srcId="{80C74D07-C075-4EE3-A105-654DE65CDA5A}" destId="{E576339F-EF42-406B-A2D1-65067651406A}" srcOrd="6" destOrd="0" presId="urn:microsoft.com/office/officeart/2005/8/layout/cycle8"/>
    <dgm:cxn modelId="{243FF939-209D-4D84-AB62-308546E2856C}" type="presParOf" srcId="{80C74D07-C075-4EE3-A105-654DE65CDA5A}" destId="{61FFB7F6-6041-4D0B-9714-22A7508BF59D}" srcOrd="7" destOrd="0" presId="urn:microsoft.com/office/officeart/2005/8/layout/cycle8"/>
    <dgm:cxn modelId="{41336FCC-B73F-4C93-A76C-C197C10E174B}" type="presParOf" srcId="{80C74D07-C075-4EE3-A105-654DE65CDA5A}" destId="{8292043A-855A-4B9F-95FC-82B81F83A3FD}" srcOrd="8" destOrd="0" presId="urn:microsoft.com/office/officeart/2005/8/layout/cycle8"/>
    <dgm:cxn modelId="{3224BB37-E60F-4F36-885F-D9906195CF6F}" type="presParOf" srcId="{80C74D07-C075-4EE3-A105-654DE65CDA5A}" destId="{593BBD6D-9D02-4C19-A8D4-5E97300702B2}" srcOrd="9" destOrd="0" presId="urn:microsoft.com/office/officeart/2005/8/layout/cycle8"/>
    <dgm:cxn modelId="{03441B5F-DF9B-43D4-82AA-2122564A0B75}" type="presParOf" srcId="{80C74D07-C075-4EE3-A105-654DE65CDA5A}" destId="{B9877430-41D8-4EB1-BF72-C3DE9C2A4E65}" srcOrd="10" destOrd="0" presId="urn:microsoft.com/office/officeart/2005/8/layout/cycle8"/>
    <dgm:cxn modelId="{EC224E32-5F6B-4A4A-94F3-2058ACC259CB}" type="presParOf" srcId="{80C74D07-C075-4EE3-A105-654DE65CDA5A}" destId="{63E4B1DE-F86F-4C75-9270-0CEA97049696}" srcOrd="11" destOrd="0" presId="urn:microsoft.com/office/officeart/2005/8/layout/cycle8"/>
    <dgm:cxn modelId="{F518C9D8-6D99-480C-9294-4C74BBBCA7BA}" type="presParOf" srcId="{80C74D07-C075-4EE3-A105-654DE65CDA5A}" destId="{D53FEDE8-6933-4840-8B0C-5CBB4FB8C917}" srcOrd="12" destOrd="0" presId="urn:microsoft.com/office/officeart/2005/8/layout/cycle8"/>
    <dgm:cxn modelId="{BE0A2467-C92F-4FFD-B435-E3F06FCE15F6}" type="presParOf" srcId="{80C74D07-C075-4EE3-A105-654DE65CDA5A}" destId="{4AF9517B-0450-4F93-8EAA-9222FA79821F}" srcOrd="13" destOrd="0" presId="urn:microsoft.com/office/officeart/2005/8/layout/cycle8"/>
    <dgm:cxn modelId="{959E2639-721A-44C6-B548-CD0538DF7830}" type="presParOf" srcId="{80C74D07-C075-4EE3-A105-654DE65CDA5A}" destId="{58A87D53-5AA2-4317-88AD-3E2E7DFFED5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E0B6-6923-4A13-BF5F-C6BC26165A17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45F-0B95-47F9-BCA2-59DBF34079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13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E0B6-6923-4A13-BF5F-C6BC26165A17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45F-0B95-47F9-BCA2-59DBF34079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4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E0B6-6923-4A13-BF5F-C6BC26165A17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45F-0B95-47F9-BCA2-59DBF34079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7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E0B6-6923-4A13-BF5F-C6BC26165A17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45F-0B95-47F9-BCA2-59DBF34079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5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E0B6-6923-4A13-BF5F-C6BC26165A17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45F-0B95-47F9-BCA2-59DBF34079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4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E0B6-6923-4A13-BF5F-C6BC26165A17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45F-0B95-47F9-BCA2-59DBF34079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59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E0B6-6923-4A13-BF5F-C6BC26165A17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45F-0B95-47F9-BCA2-59DBF34079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E0B6-6923-4A13-BF5F-C6BC26165A17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45F-0B95-47F9-BCA2-59DBF34079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12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E0B6-6923-4A13-BF5F-C6BC26165A17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45F-0B95-47F9-BCA2-59DBF34079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9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E0B6-6923-4A13-BF5F-C6BC26165A17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45F-0B95-47F9-BCA2-59DBF34079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2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E0B6-6923-4A13-BF5F-C6BC26165A17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45F-0B95-47F9-BCA2-59DBF34079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0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CE0B6-6923-4A13-BF5F-C6BC26165A17}" type="datetimeFigureOut">
              <a:rPr lang="en-GB" smtClean="0"/>
              <a:pPr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945F-0B95-47F9-BCA2-59DBF34079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8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r>
              <a:rPr lang="en-GB" dirty="0" smtClean="0"/>
              <a:t>Harnessing the power of communities</a:t>
            </a:r>
            <a:endParaRPr lang="en-GB" dirty="0"/>
          </a:p>
        </p:txBody>
      </p:sp>
      <p:pic>
        <p:nvPicPr>
          <p:cNvPr id="1026" name="Picture 2" descr="C:\Users\MartinW\Desktop\Choice 4 Doncaster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755576"/>
            <a:ext cx="8496945" cy="60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tinW\Desktop\cuk_memb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28" y="4518178"/>
            <a:ext cx="33528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services and activities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186808" cy="276490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Advocacy</a:t>
            </a:r>
          </a:p>
          <a:p>
            <a:r>
              <a:rPr lang="en-GB" dirty="0" smtClean="0"/>
              <a:t>Training</a:t>
            </a:r>
          </a:p>
          <a:p>
            <a:r>
              <a:rPr lang="en-GB" dirty="0" smtClean="0"/>
              <a:t>PA recruitment &amp; employer support</a:t>
            </a:r>
          </a:p>
          <a:p>
            <a:r>
              <a:rPr lang="en-GB" dirty="0" smtClean="0"/>
              <a:t>PA Support Service</a:t>
            </a:r>
          </a:p>
          <a:p>
            <a:endParaRPr lang="en-GB" dirty="0"/>
          </a:p>
        </p:txBody>
      </p:sp>
      <p:pic>
        <p:nvPicPr>
          <p:cNvPr id="7" name="Picture 2" descr="C:\Users\Home Office\Dropbox\Screenshots\Screenshot 2017-07-10 17.57.58.png"/>
          <p:cNvPicPr>
            <a:picLocks noChangeAspect="1" noChangeArrowheads="1"/>
          </p:cNvPicPr>
          <p:nvPr/>
        </p:nvPicPr>
        <p:blipFill>
          <a:blip r:embed="rId2" cstate="print"/>
          <a:srcRect t="10801" r="1176" b="5201"/>
          <a:stretch>
            <a:fillRect/>
          </a:stretch>
        </p:blipFill>
        <p:spPr bwMode="auto">
          <a:xfrm>
            <a:off x="4860032" y="1340768"/>
            <a:ext cx="400832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Home Office\Dropbox\Screenshots\Screenshot 2017-07-10 17.54.40.png"/>
          <p:cNvPicPr>
            <a:picLocks noChangeAspect="1" noChangeArrowheads="1"/>
          </p:cNvPicPr>
          <p:nvPr/>
        </p:nvPicPr>
        <p:blipFill>
          <a:blip r:embed="rId3" cstate="print"/>
          <a:srcRect t="3801" b="5201"/>
          <a:stretch>
            <a:fillRect/>
          </a:stretch>
        </p:blipFill>
        <p:spPr bwMode="auto">
          <a:xfrm>
            <a:off x="323528" y="4329100"/>
            <a:ext cx="4572000" cy="234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64088" y="4365104"/>
            <a:ext cx="3779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Campaigning &amp; influence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Partnership &amp;innovation</a:t>
            </a:r>
          </a:p>
        </p:txBody>
      </p:sp>
    </p:spTree>
    <p:extLst>
      <p:ext uri="{BB962C8B-B14F-4D97-AF65-F5344CB8AC3E}">
        <p14:creationId xmlns:p14="http://schemas.microsoft.com/office/powerpoint/2010/main" val="80622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04"/>
            <a:ext cx="3019847" cy="198147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17900" cy="236620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4910"/>
            <a:ext cx="4771023" cy="308447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5043"/>
            <a:ext cx="3817900" cy="244172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42" y="3257759"/>
            <a:ext cx="4742833" cy="34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5" y="19505"/>
            <a:ext cx="8678487" cy="120071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91" y="5273137"/>
            <a:ext cx="1148941" cy="106534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729" y="1381557"/>
            <a:ext cx="3724795" cy="484890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" y="3906012"/>
            <a:ext cx="4303290" cy="295198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" y="1220219"/>
            <a:ext cx="4306906" cy="272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7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and opportunities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Getting and keeping everyone on the same page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Different levels of understanding, but universal commitment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Keeping the essence and quality of ‘small good stuff’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Money – priming the ‘money go round’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‘Free stuff’ is not free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Engaging with ‘the system’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Collecting in information about everyone’s ‘offer’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Not fully launched – getting communication and marketing right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66008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676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Secured support of ‘the hive’ to help us form as a co-op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Secured support from the local Council – befriending contract to test model and learn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Two staff employed to deliver befriending contract, one development worker to grow the co-op soon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Two volunteers recruited through co-operating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Twenty families benefitting from befriending, wider support anticipated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‘CHAS’ approval around organisations health and safety management systems and processes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Ten co-op members, board established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Co-operation across members – e.g. day opportunities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Interest in press, printed and on-line, and within co-op movement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Better lives for people needing support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325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tinW\Desktop\Choice 4 Doncaster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5" y="-1323528"/>
            <a:ext cx="8496945" cy="60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636912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Starting with values – shared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Organisations and people already delivering great stuff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Co-operating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7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Who are we?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196752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A mixture of people and organisations frustrated with the pace and direction of public service change, who want to positively develop and demonstrate a different way – local approaches and visions are typical</a:t>
            </a:r>
          </a:p>
          <a:p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We happen to live, learn, work and relax in, and enjoy Doncaster</a:t>
            </a:r>
          </a:p>
          <a:p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We all have different perspectives, connections, strengths, knowledge, talents</a:t>
            </a:r>
          </a:p>
          <a:p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We share aspirations about change and a direction of travel for that change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34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532440" cy="5328592"/>
          </a:xfrm>
        </p:spPr>
        <p:txBody>
          <a:bodyPr>
            <a:normAutofit lnSpcReduction="10000"/>
          </a:bodyPr>
          <a:lstStyle/>
          <a:p>
            <a:r>
              <a:rPr lang="en-GB" sz="2600" dirty="0" smtClean="0"/>
              <a:t>Change advocates with a variety of policy, systems and practice knowledge and local system context</a:t>
            </a:r>
          </a:p>
          <a:p>
            <a:r>
              <a:rPr lang="en-GB" sz="2600" dirty="0" smtClean="0"/>
              <a:t>Disabled people’s user led organisation providing a wide range of direct payment support and nurturing PA’s</a:t>
            </a:r>
          </a:p>
          <a:p>
            <a:r>
              <a:rPr lang="en-GB" sz="2600" dirty="0" smtClean="0"/>
              <a:t>Network of befrienders</a:t>
            </a:r>
          </a:p>
          <a:p>
            <a:r>
              <a:rPr lang="en-GB" sz="2600" dirty="0" smtClean="0"/>
              <a:t>New small registered provider of regulated home </a:t>
            </a:r>
            <a:r>
              <a:rPr lang="en-GB" sz="2600" dirty="0"/>
              <a:t>c</a:t>
            </a:r>
            <a:r>
              <a:rPr lang="en-GB" sz="2600" dirty="0" smtClean="0"/>
              <a:t>are and other wider unregulated care and support</a:t>
            </a:r>
          </a:p>
          <a:p>
            <a:r>
              <a:rPr lang="en-GB" sz="2600" dirty="0" smtClean="0"/>
              <a:t>Community organisations offering personalised and inspirational day and evening opportunities</a:t>
            </a:r>
          </a:p>
          <a:p>
            <a:r>
              <a:rPr lang="en-GB" sz="2600" dirty="0" smtClean="0"/>
              <a:t>Network of artists and alternative therapists supporting carers</a:t>
            </a:r>
          </a:p>
          <a:p>
            <a:r>
              <a:rPr lang="en-GB" sz="2600" dirty="0" smtClean="0"/>
              <a:t>Independent social worker</a:t>
            </a:r>
          </a:p>
          <a:p>
            <a:r>
              <a:rPr lang="en-GB" sz="2600" dirty="0" smtClean="0"/>
              <a:t>A community allotment organised as a social enterprise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55576" y="26064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 smtClean="0"/>
              <a:t>Who are we?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384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aspirations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77048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An </a:t>
            </a:r>
            <a:r>
              <a:rPr lang="en-GB" sz="2400" dirty="0"/>
              <a:t>empowered community and voluntary sector actively engaged,   leading on design and delivery of care and support.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All </a:t>
            </a:r>
            <a:r>
              <a:rPr lang="en-GB" sz="2400" dirty="0"/>
              <a:t>people have genuine choice and access to high quality resources available through current,  accurate and relevant information.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 </a:t>
            </a:r>
            <a:r>
              <a:rPr lang="en-GB" sz="2400" dirty="0"/>
              <a:t>listening system that reflects and is responsive to individual needs.</a:t>
            </a:r>
          </a:p>
        </p:txBody>
      </p:sp>
    </p:spTree>
    <p:extLst>
      <p:ext uri="{BB962C8B-B14F-4D97-AF65-F5344CB8AC3E}">
        <p14:creationId xmlns:p14="http://schemas.microsoft.com/office/powerpoint/2010/main" val="38043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values, or what we believe: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/>
              <a:t>We uphold citizens’ rights and challenge them to take responsibility for their choices, decisions and actions.</a:t>
            </a:r>
            <a:endParaRPr lang="en-GB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/>
              <a:t>Citizens enjoy a sense of well-being and a good quality of life by using acquired knowledge and engaging personal circles/networks of support. </a:t>
            </a:r>
            <a:endParaRPr lang="en-GB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/>
              <a:t>Citizens decide what quality means by exercising choice to use resources available to them in a free market of solutions that can meet need. </a:t>
            </a:r>
            <a:endParaRPr lang="en-GB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/>
              <a:t>Citizens want to be in control, power dynamics between citizens and health and social care professionals are always </a:t>
            </a:r>
            <a:r>
              <a:rPr lang="en-US" dirty="0" err="1"/>
              <a:t>equalised</a:t>
            </a:r>
            <a:r>
              <a:rPr lang="en-US" dirty="0"/>
              <a:t> </a:t>
            </a:r>
            <a:endParaRPr lang="en-GB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/>
              <a:t>Citizens are at the heart and </a:t>
            </a:r>
            <a:r>
              <a:rPr lang="en-US" dirty="0" err="1"/>
              <a:t>centre</a:t>
            </a:r>
            <a:r>
              <a:rPr lang="en-US" dirty="0"/>
              <a:t> of all we </a:t>
            </a:r>
            <a:r>
              <a:rPr lang="en-US" dirty="0" smtClean="0"/>
              <a:t>do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/>
              <a:t>Satisfaction should be a bare minimum in their </a:t>
            </a:r>
            <a:r>
              <a:rPr lang="en-US" dirty="0" smtClean="0"/>
              <a:t>experience</a:t>
            </a:r>
            <a:endParaRPr lang="en-GB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 smtClean="0"/>
              <a:t>Information </a:t>
            </a:r>
            <a:r>
              <a:rPr lang="en-US" dirty="0"/>
              <a:t>Technology (IT) will play a key role in new models of citizen-centric health and social care support. </a:t>
            </a:r>
            <a:endParaRPr lang="en-GB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uphold the principles of Independent Living as paramount rights of citizens. </a:t>
            </a:r>
            <a:endParaRPr lang="en-GB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/>
              <a:t>We promote the social model of disability and discourage the medical model as it disempowers citizens. </a:t>
            </a:r>
            <a:endParaRPr lang="en-GB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/>
              <a:t>We promote anti-oppressive practice across health and social care and wider agendas such as education, environment and economy. </a:t>
            </a:r>
            <a:endParaRPr lang="en-GB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/>
              <a:t>We focus on well-being outcomes for citizens relentlessly. 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Living a fulfilling life involves risk-we support positive risk-taking.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5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4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Seven principles of co-operatives</a:t>
            </a:r>
          </a:p>
          <a:p>
            <a:pPr lvl="1"/>
            <a:r>
              <a:rPr lang="en-GB" dirty="0" smtClean="0"/>
              <a:t>Voluntary and open membership</a:t>
            </a:r>
          </a:p>
          <a:p>
            <a:pPr lvl="1"/>
            <a:r>
              <a:rPr lang="en-GB" dirty="0" smtClean="0"/>
              <a:t>Democratic member control - equality</a:t>
            </a:r>
          </a:p>
          <a:p>
            <a:pPr lvl="1"/>
            <a:r>
              <a:rPr lang="en-GB" dirty="0" smtClean="0"/>
              <a:t>Member economic participation - equity</a:t>
            </a:r>
          </a:p>
          <a:p>
            <a:pPr lvl="1"/>
            <a:r>
              <a:rPr lang="en-GB" dirty="0" smtClean="0"/>
              <a:t>Autonomy and independence</a:t>
            </a:r>
          </a:p>
          <a:p>
            <a:pPr lvl="1"/>
            <a:r>
              <a:rPr lang="en-GB" dirty="0" smtClean="0"/>
              <a:t>Education training and information</a:t>
            </a:r>
          </a:p>
          <a:p>
            <a:pPr lvl="1"/>
            <a:r>
              <a:rPr lang="en-GB" dirty="0" smtClean="0"/>
              <a:t>Cooperation amongst co-operatives</a:t>
            </a:r>
          </a:p>
          <a:p>
            <a:pPr lvl="1"/>
            <a:r>
              <a:rPr lang="en-GB" dirty="0" smtClean="0"/>
              <a:t>Concern for community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3528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8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3528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8130733"/>
              </p:ext>
            </p:extLst>
          </p:nvPr>
        </p:nvGraphicFramePr>
        <p:xfrm>
          <a:off x="1400200" y="21487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82559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multi-stakeholder</a:t>
            </a:r>
          </a:p>
          <a:p>
            <a:r>
              <a:rPr lang="en-GB" sz="2400" dirty="0" smtClean="0"/>
              <a:t>Co-operative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24600" y="1857572"/>
            <a:ext cx="2695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Deciding together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Direction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Development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Dividend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58112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Equalising power dynamics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549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ust4_000\Dropbox\Publicity\ActiveIndependence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574" y="260648"/>
            <a:ext cx="3228378" cy="230425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Active Independence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556792"/>
            <a:ext cx="5760640" cy="216024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Who we are:</a:t>
            </a:r>
          </a:p>
          <a:p>
            <a:r>
              <a:rPr lang="en-GB" dirty="0" smtClean="0"/>
              <a:t>100% disabled persons led organisation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557323" cy="271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88024" y="2826127"/>
            <a:ext cx="4139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Our aim is to raise aspirations and confidence amongst disabled people and to promote increased choice and control in leading an independent 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711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Harnessing the power of communities</vt:lpstr>
      <vt:lpstr>PowerPoint Presentation</vt:lpstr>
      <vt:lpstr>PowerPoint Presentation</vt:lpstr>
      <vt:lpstr>Who are we?</vt:lpstr>
      <vt:lpstr>Our aspirations</vt:lpstr>
      <vt:lpstr>Our values, or what we believe:</vt:lpstr>
      <vt:lpstr>PowerPoint Presentation</vt:lpstr>
      <vt:lpstr>PowerPoint Presentation</vt:lpstr>
      <vt:lpstr>Active Independence</vt:lpstr>
      <vt:lpstr>Our services and activities</vt:lpstr>
      <vt:lpstr>PowerPoint Presentation</vt:lpstr>
      <vt:lpstr>PowerPoint Presentation</vt:lpstr>
      <vt:lpstr>Challenges and opportunities</vt:lpstr>
      <vt:lpstr>Outcomes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Dementia Family Support Service Friends Indeed</dc:title>
  <dc:creator>Profile</dc:creator>
  <cp:lastModifiedBy>Andrew Parkinson</cp:lastModifiedBy>
  <cp:revision>50</cp:revision>
  <dcterms:created xsi:type="dcterms:W3CDTF">2017-07-18T04:34:20Z</dcterms:created>
  <dcterms:modified xsi:type="dcterms:W3CDTF">2017-09-22T13:19:19Z</dcterms:modified>
</cp:coreProperties>
</file>