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96" r:id="rId5"/>
    <p:sldId id="274" r:id="rId6"/>
    <p:sldId id="275" r:id="rId7"/>
    <p:sldId id="279" r:id="rId8"/>
    <p:sldId id="259" r:id="rId9"/>
    <p:sldId id="261" r:id="rId10"/>
    <p:sldId id="260" r:id="rId11"/>
    <p:sldId id="276" r:id="rId12"/>
    <p:sldId id="277" r:id="rId13"/>
    <p:sldId id="272" r:id="rId14"/>
    <p:sldId id="278" r:id="rId15"/>
    <p:sldId id="297" r:id="rId16"/>
    <p:sldId id="280" r:id="rId17"/>
    <p:sldId id="298" r:id="rId18"/>
    <p:sldId id="293" r:id="rId19"/>
    <p:sldId id="294" r:id="rId20"/>
    <p:sldId id="295" r:id="rId21"/>
    <p:sldId id="291" r:id="rId22"/>
    <p:sldId id="299" r:id="rId23"/>
    <p:sldId id="281" r:id="rId24"/>
    <p:sldId id="269" r:id="rId25"/>
    <p:sldId id="286" r:id="rId26"/>
    <p:sldId id="287" r:id="rId27"/>
    <p:sldId id="288" r:id="rId28"/>
    <p:sldId id="284" r:id="rId29"/>
    <p:sldId id="285" r:id="rId30"/>
    <p:sldId id="282" r:id="rId31"/>
    <p:sldId id="283" r:id="rId32"/>
    <p:sldId id="289" r:id="rId33"/>
    <p:sldId id="292" r:id="rId34"/>
  </p:sldIdLst>
  <p:sldSz cx="9144000" cy="6858000" type="screen4x3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71CD9-41FE-4C76-93FF-5BCA94E3F23B}" type="datetimeFigureOut">
              <a:rPr lang="en-US" smtClean="0"/>
              <a:pPr/>
              <a:t>4/24/2018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E7AA-2AB9-4BD9-AEF4-9D00E08C4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gif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21537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Self Directed Support is Co production, not going it alone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5"/>
                </a:solidFill>
              </a:rPr>
              <a:t>“Let’s have a better conversation”  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5643578"/>
            <a:ext cx="7286676" cy="1752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Rachel Mason</a:t>
            </a:r>
          </a:p>
          <a:p>
            <a:r>
              <a:rPr lang="en-GB" sz="2400" dirty="0" smtClean="0"/>
              <a:t>Family carer, personalisation  consultant</a:t>
            </a:r>
            <a:endParaRPr lang="en-GB" sz="2400" dirty="0"/>
          </a:p>
        </p:txBody>
      </p:sp>
      <p:pic>
        <p:nvPicPr>
          <p:cNvPr id="4" name="Picture 3" descr="VF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500306"/>
            <a:ext cx="430970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en-GB" sz="3200" b="1" dirty="0" smtClean="0">
                <a:solidFill>
                  <a:schemeClr val="accent5"/>
                </a:solidFill>
              </a:rPr>
              <a:t>What are the outcomes we are aspiring to?</a:t>
            </a:r>
            <a:endParaRPr lang="en-GB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435975" cy="54721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800" dirty="0" smtClean="0"/>
              <a:t>To live a full and valued life in our community</a:t>
            </a:r>
          </a:p>
          <a:p>
            <a:pPr>
              <a:defRPr/>
            </a:pPr>
            <a:r>
              <a:rPr lang="en-GB" sz="2800" dirty="0" smtClean="0"/>
              <a:t>Appropriate housing and Tenancy</a:t>
            </a:r>
          </a:p>
          <a:p>
            <a:pPr>
              <a:defRPr/>
            </a:pPr>
            <a:r>
              <a:rPr lang="en-GB" sz="2800" dirty="0" smtClean="0"/>
              <a:t>Have a community with awareness</a:t>
            </a:r>
          </a:p>
          <a:p>
            <a:pPr>
              <a:defRPr/>
            </a:pPr>
            <a:r>
              <a:rPr lang="en-GB" sz="2800" dirty="0" smtClean="0"/>
              <a:t>Access to the local amenities</a:t>
            </a:r>
          </a:p>
          <a:p>
            <a:pPr>
              <a:defRPr/>
            </a:pPr>
            <a:r>
              <a:rPr lang="en-GB" sz="2800" dirty="0" smtClean="0"/>
              <a:t>The ability to get out and about safely</a:t>
            </a:r>
          </a:p>
          <a:p>
            <a:pPr>
              <a:defRPr/>
            </a:pPr>
            <a:r>
              <a:rPr lang="en-GB" sz="2800" dirty="0" smtClean="0"/>
              <a:t>Find and Participate in local activities/work</a:t>
            </a:r>
          </a:p>
          <a:p>
            <a:pPr>
              <a:defRPr/>
            </a:pPr>
            <a:r>
              <a:rPr lang="en-GB" sz="2800" dirty="0" smtClean="0"/>
              <a:t>Be a valued member of the community</a:t>
            </a:r>
          </a:p>
          <a:p>
            <a:pPr>
              <a:defRPr/>
            </a:pPr>
            <a:r>
              <a:rPr lang="en-GB" sz="2800" dirty="0" smtClean="0"/>
              <a:t>Develop and maintain a circle of friends</a:t>
            </a:r>
          </a:p>
          <a:p>
            <a:pPr>
              <a:defRPr/>
            </a:pPr>
            <a:r>
              <a:rPr lang="en-GB" sz="2800" dirty="0" smtClean="0"/>
              <a:t>Gain independence and respect from parents as adults</a:t>
            </a:r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r>
              <a:rPr lang="en-GB" sz="2800" b="1" dirty="0" smtClean="0">
                <a:solidFill>
                  <a:schemeClr val="accent5"/>
                </a:solidFill>
              </a:rPr>
              <a:t>To have ALL the personal skills, resources and support(where appropriate) to achieve this</a:t>
            </a:r>
          </a:p>
          <a:p>
            <a:pPr>
              <a:buFont typeface="Arial" charset="0"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pic>
        <p:nvPicPr>
          <p:cNvPr id="4100" name="Picture 3" descr="PCP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785926"/>
            <a:ext cx="22304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Self Directed Support (SDS)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Care </a:t>
            </a:r>
            <a:r>
              <a:rPr lang="en-GB" b="1" dirty="0"/>
              <a:t>act : Self</a:t>
            </a:r>
            <a:r>
              <a:rPr lang="en-GB" dirty="0"/>
              <a:t>- </a:t>
            </a:r>
            <a:r>
              <a:rPr lang="en-GB" b="1" dirty="0"/>
              <a:t>directed support</a:t>
            </a:r>
            <a:r>
              <a:rPr lang="en-GB" dirty="0"/>
              <a:t> (SDS) gives a person as much choice and control as they want over how their </a:t>
            </a:r>
            <a:r>
              <a:rPr lang="en-GB" b="1" dirty="0"/>
              <a:t>support</a:t>
            </a:r>
            <a:r>
              <a:rPr lang="en-GB" dirty="0"/>
              <a:t> is arranged and provided,</a:t>
            </a:r>
          </a:p>
          <a:p>
            <a:r>
              <a:rPr lang="en-GB" dirty="0"/>
              <a:t>to meet agreed health and social care outcomes, whether this is within a fully commissioned service or the person chooses to take their individual personal budget as a direct payment.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chel\Desktop\247grid.com\247 grid PROJECT\247 pr IMAGES\grid 8 PR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857364"/>
            <a:ext cx="6316624" cy="4000528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50004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5"/>
                </a:solidFill>
              </a:rPr>
              <a:t>What should be the conversation?</a:t>
            </a:r>
            <a:endParaRPr lang="en-GB" sz="36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shak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14290"/>
            <a:ext cx="22860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Trust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429684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How can families like ours, get LA community teams to trust our judgment?</a:t>
            </a:r>
          </a:p>
          <a:p>
            <a:r>
              <a:rPr lang="en-GB" dirty="0" smtClean="0"/>
              <a:t>What could be put in place to help LAs to feel more confident in people taking DPs/ISFs?</a:t>
            </a:r>
          </a:p>
          <a:p>
            <a:r>
              <a:rPr lang="en-GB" dirty="0" smtClean="0"/>
              <a:t>What resources need to be offered to families and providers holding ISFs?</a:t>
            </a:r>
          </a:p>
          <a:p>
            <a:r>
              <a:rPr lang="en-GB" dirty="0" smtClean="0"/>
              <a:t>Would training be appropriate?</a:t>
            </a:r>
          </a:p>
          <a:p>
            <a:r>
              <a:rPr lang="en-GB" dirty="0" smtClean="0"/>
              <a:t>What review process delivers accountability with a ‘light touch’ approach to scrutiny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4478" y="28572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Making it Real</a:t>
            </a:r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TLAP.jp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714356"/>
            <a:ext cx="2414576" cy="668826"/>
          </a:xfrm>
        </p:spPr>
      </p:pic>
      <p:sp>
        <p:nvSpPr>
          <p:cNvPr id="5" name="TextBox 4"/>
          <p:cNvSpPr txBox="1"/>
          <p:nvPr/>
        </p:nvSpPr>
        <p:spPr>
          <a:xfrm>
            <a:off x="1357290" y="12144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 us help you ‘cut the cloth’</a:t>
            </a:r>
            <a:endParaRPr lang="en-GB" dirty="0"/>
          </a:p>
        </p:txBody>
      </p:sp>
      <p:pic>
        <p:nvPicPr>
          <p:cNvPr id="7" name="Picture 6" descr="cutting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90709"/>
            <a:ext cx="6715172" cy="5267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Where can Self direct support begin?</a:t>
            </a:r>
            <a:endParaRPr lang="en-GB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000" b="1" dirty="0" smtClean="0">
                <a:solidFill>
                  <a:schemeClr val="accent5"/>
                </a:solidFill>
              </a:rPr>
              <a:t>It starts at a person’s front door!</a:t>
            </a:r>
            <a:endParaRPr lang="en-GB" sz="4000" b="1" dirty="0">
              <a:solidFill>
                <a:schemeClr val="accent5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12875"/>
            <a:ext cx="4175125" cy="50403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307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/>
                </a:solidFill>
              </a:rPr>
              <a:t>How can services be more effective?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286388"/>
            <a:ext cx="8501122" cy="1268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b="1" dirty="0" smtClean="0"/>
              <a:t>By e</a:t>
            </a:r>
            <a:r>
              <a:rPr lang="en-GB" sz="2800" b="1" dirty="0" smtClean="0"/>
              <a:t>mpowering people to know when and how                   they need support and then stepping back</a:t>
            </a:r>
            <a:endParaRPr lang="en-GB" sz="2800" b="1" dirty="0"/>
          </a:p>
        </p:txBody>
      </p:sp>
      <p:pic>
        <p:nvPicPr>
          <p:cNvPr id="4" name="Picture 3" descr="swo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643050"/>
            <a:ext cx="4286248" cy="2778624"/>
          </a:xfrm>
          <a:prstGeom prst="rect">
            <a:avLst/>
          </a:prstGeom>
        </p:spPr>
      </p:pic>
      <p:pic>
        <p:nvPicPr>
          <p:cNvPr id="5" name="Picture 4" descr="hel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643050"/>
            <a:ext cx="440143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Enabling SDS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/>
          <a:lstStyle/>
          <a:p>
            <a:r>
              <a:rPr lang="en-GB" dirty="0" smtClean="0"/>
              <a:t>Know where you are going (aspirations)</a:t>
            </a:r>
          </a:p>
          <a:p>
            <a:r>
              <a:rPr lang="en-GB" dirty="0" smtClean="0"/>
              <a:t>Identify the barriers</a:t>
            </a:r>
          </a:p>
          <a:p>
            <a:r>
              <a:rPr lang="en-GB" dirty="0" smtClean="0"/>
              <a:t>Source the support and the solutions</a:t>
            </a:r>
          </a:p>
          <a:p>
            <a:r>
              <a:rPr lang="en-GB" dirty="0" smtClean="0"/>
              <a:t>Agree the outcomes (Eligible/non eligible)</a:t>
            </a:r>
          </a:p>
          <a:p>
            <a:r>
              <a:rPr lang="en-GB" dirty="0" smtClean="0"/>
              <a:t>Now in better position to know if current services are working/not working</a:t>
            </a:r>
          </a:p>
          <a:p>
            <a:r>
              <a:rPr lang="en-GB" dirty="0" smtClean="0"/>
              <a:t>Take control (SDS) – Take back ownership &amp; responsibility for your life’s course</a:t>
            </a:r>
          </a:p>
          <a:p>
            <a:endParaRPr lang="en-GB" dirty="0"/>
          </a:p>
        </p:txBody>
      </p:sp>
      <p:pic>
        <p:nvPicPr>
          <p:cNvPr id="6" name="Content Placeholder 3" descr="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71480"/>
            <a:ext cx="1993597" cy="1408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Person centred planning tools</a:t>
            </a:r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IM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221088"/>
            <a:ext cx="2194530" cy="2304256"/>
          </a:xfrm>
          <a:prstGeom prst="rect">
            <a:avLst/>
          </a:prstGeom>
        </p:spPr>
      </p:pic>
      <p:pic>
        <p:nvPicPr>
          <p:cNvPr id="6" name="Picture 5" descr="relationshipcir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2395530" cy="1889604"/>
          </a:xfrm>
          <a:prstGeom prst="rect">
            <a:avLst/>
          </a:prstGeom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556792"/>
            <a:ext cx="1905000" cy="2266950"/>
          </a:xfrm>
          <a:prstGeom prst="rect">
            <a:avLst/>
          </a:prstGeom>
        </p:spPr>
      </p:pic>
      <p:pic>
        <p:nvPicPr>
          <p:cNvPr id="9" name="Picture 8" descr="GD-B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01008"/>
            <a:ext cx="2229161" cy="3162742"/>
          </a:xfrm>
          <a:prstGeom prst="rect">
            <a:avLst/>
          </a:prstGeom>
        </p:spPr>
      </p:pic>
      <p:pic>
        <p:nvPicPr>
          <p:cNvPr id="11" name="Picture 10" descr="W - N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629" y="1704734"/>
            <a:ext cx="2438741" cy="34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/>
                </a:solidFill>
              </a:rPr>
              <a:t>Austerity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pic>
        <p:nvPicPr>
          <p:cNvPr id="4" name="Content Placeholder 3" descr="VFM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71612"/>
            <a:ext cx="5150165" cy="38576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928802"/>
            <a:ext cx="43577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00364" y="628652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Nothing about us.. Without 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True Partnership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542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/>
              <a:t>We expect</a:t>
            </a:r>
          </a:p>
          <a:p>
            <a:r>
              <a:rPr lang="en-GB" dirty="0" smtClean="0"/>
              <a:t>Enough support (£) to make it happen</a:t>
            </a:r>
          </a:p>
          <a:p>
            <a:r>
              <a:rPr lang="en-GB" dirty="0" smtClean="0"/>
              <a:t>Enablement/Re-</a:t>
            </a:r>
            <a:r>
              <a:rPr lang="en-GB" dirty="0" err="1" smtClean="0"/>
              <a:t>ablement</a:t>
            </a:r>
            <a:endParaRPr lang="en-GB" dirty="0" smtClean="0"/>
          </a:p>
          <a:p>
            <a:r>
              <a:rPr lang="en-GB" dirty="0" smtClean="0"/>
              <a:t>Flexible</a:t>
            </a:r>
          </a:p>
          <a:p>
            <a:r>
              <a:rPr lang="en-GB" dirty="0" smtClean="0"/>
              <a:t>Reliable</a:t>
            </a:r>
          </a:p>
          <a:p>
            <a:r>
              <a:rPr lang="en-GB" dirty="0" smtClean="0"/>
              <a:t>Responsive</a:t>
            </a:r>
          </a:p>
          <a:p>
            <a:r>
              <a:rPr lang="en-GB" dirty="0" smtClean="0"/>
              <a:t>Personalised</a:t>
            </a:r>
          </a:p>
          <a:p>
            <a:r>
              <a:rPr lang="en-GB" dirty="0" smtClean="0"/>
              <a:t>Minimal intervention*</a:t>
            </a:r>
          </a:p>
          <a:p>
            <a:r>
              <a:rPr lang="en-GB" dirty="0" smtClean="0"/>
              <a:t>Signing from the same Hymn sheet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You/society expect</a:t>
            </a:r>
          </a:p>
          <a:p>
            <a:r>
              <a:rPr lang="en-GB" dirty="0" smtClean="0"/>
              <a:t>Ownership</a:t>
            </a:r>
          </a:p>
          <a:p>
            <a:r>
              <a:rPr lang="en-GB" dirty="0" smtClean="0"/>
              <a:t>Responsibility</a:t>
            </a:r>
          </a:p>
          <a:p>
            <a:r>
              <a:rPr lang="en-GB" dirty="0" smtClean="0"/>
              <a:t>To reach our potential </a:t>
            </a:r>
          </a:p>
          <a:p>
            <a:r>
              <a:rPr lang="en-GB" dirty="0" smtClean="0"/>
              <a:t>Reduce long term reliance</a:t>
            </a:r>
            <a:endParaRPr lang="en-GB" dirty="0"/>
          </a:p>
        </p:txBody>
      </p:sp>
      <p:pic>
        <p:nvPicPr>
          <p:cNvPr id="4" name="Picture 3" descr="partnersh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143248"/>
            <a:ext cx="268605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/>
                </a:solidFill>
              </a:rPr>
              <a:t>Reduce reliance on long term care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.. But difficult to apply the agreement when you’re no given the right tools!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right 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4953051" cy="37100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GB" b="1" dirty="0" smtClean="0">
                <a:solidFill>
                  <a:schemeClr val="accent5"/>
                </a:solidFill>
              </a:rPr>
              <a:t>The conversation begins early</a:t>
            </a:r>
            <a:endParaRPr lang="en-GB" b="1" dirty="0">
              <a:solidFill>
                <a:schemeClr val="accent5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06335"/>
            <a:ext cx="8429684" cy="567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2543681" cy="185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mtClean="0">
                <a:ea typeface="ＭＳ Ｐゴシック" pitchFamily="48" charset="-128"/>
              </a:rPr>
              <a:t/>
            </a:r>
            <a:br>
              <a:rPr lang="en-GB" smtClean="0">
                <a:ea typeface="ＭＳ Ｐゴシック" pitchFamily="48" charset="-128"/>
              </a:rPr>
            </a:br>
            <a:endParaRPr lang="en-GB" smtClean="0">
              <a:ea typeface="ＭＳ Ｐゴシック" pitchFamily="48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-180975" y="188913"/>
            <a:ext cx="9324975" cy="678973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GB" sz="24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2400" dirty="0" smtClean="0">
                <a:latin typeface="Arial" charset="0"/>
                <a:ea typeface="ＭＳ Ｐゴシック" pitchFamily="48" charset="-128"/>
                <a:cs typeface="Arial" charset="0"/>
              </a:rPr>
              <a:t> </a:t>
            </a:r>
            <a:r>
              <a:rPr lang="en-GB" sz="2400" dirty="0" smtClean="0">
                <a:latin typeface="Calibri" pitchFamily="34" charset="0"/>
                <a:ea typeface="ＭＳ Ｐゴシック" pitchFamily="48" charset="-128"/>
                <a:cs typeface="Arial" charset="0"/>
              </a:rPr>
              <a:t>We decided to opt out of  residential respite                                                                    and take a Direct Payment.                                                                                             </a:t>
            </a:r>
            <a:r>
              <a:rPr lang="en-GB" sz="2400" b="1" dirty="0" smtClean="0">
                <a:solidFill>
                  <a:schemeClr val="accent5"/>
                </a:solidFill>
                <a:latin typeface="Calibri" pitchFamily="34" charset="0"/>
                <a:ea typeface="ＭＳ Ｐゴシック" pitchFamily="48" charset="-128"/>
                <a:cs typeface="Arial" charset="0"/>
              </a:rPr>
              <a:t>It was a win/win for us  both..                                                                               It was 1/3 of the cost to the LA </a:t>
            </a:r>
            <a:r>
              <a:rPr lang="en-GB" sz="2400" b="1" u="sng" dirty="0" smtClean="0">
                <a:solidFill>
                  <a:schemeClr val="accent5"/>
                </a:solidFill>
                <a:latin typeface="Calibri" pitchFamily="34" charset="0"/>
                <a:ea typeface="ＭＳ Ｐゴシック" pitchFamily="48" charset="-128"/>
                <a:cs typeface="Arial" charset="0"/>
              </a:rPr>
              <a:t>and</a:t>
            </a:r>
            <a:r>
              <a:rPr lang="en-GB" sz="2400" b="1" dirty="0" smtClean="0">
                <a:solidFill>
                  <a:schemeClr val="accent5"/>
                </a:solidFill>
                <a:latin typeface="Calibri" pitchFamily="34" charset="0"/>
                <a:ea typeface="ＭＳ Ｐゴシック" pitchFamily="48" charset="-128"/>
                <a:cs typeface="Arial" charset="0"/>
              </a:rPr>
              <a:t> met our outcomes!</a:t>
            </a:r>
          </a:p>
          <a:p>
            <a:pPr eaLnBrk="1" hangingPunct="1">
              <a:buFontTx/>
              <a:buNone/>
              <a:defRPr/>
            </a:pPr>
            <a:r>
              <a:rPr lang="en-GB" sz="1800" dirty="0" smtClean="0">
                <a:latin typeface="Arial" charset="0"/>
                <a:ea typeface="ＭＳ Ｐゴシック" pitchFamily="48" charset="-128"/>
                <a:cs typeface="Arial" charset="0"/>
              </a:rPr>
              <a:t/>
            </a:r>
            <a:br>
              <a:rPr lang="en-GB" sz="1800" dirty="0" smtClean="0">
                <a:latin typeface="Arial" charset="0"/>
                <a:ea typeface="ＭＳ Ｐゴシック" pitchFamily="48" charset="-128"/>
                <a:cs typeface="Arial" charset="0"/>
              </a:rPr>
            </a:b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endParaRPr lang="en-GB" sz="1800" dirty="0" smtClean="0">
              <a:latin typeface="Arial" charset="0"/>
              <a:ea typeface="ＭＳ Ｐゴシック" pitchFamily="48" charset="-128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GB" sz="1800" dirty="0" smtClean="0">
                <a:latin typeface="Arial" charset="0"/>
                <a:ea typeface="ＭＳ Ｐゴシック" pitchFamily="48" charset="-128"/>
                <a:cs typeface="Arial" charset="0"/>
              </a:rPr>
              <a:t/>
            </a:r>
            <a:br>
              <a:rPr lang="en-GB" sz="1800" dirty="0" smtClean="0">
                <a:latin typeface="Arial" charset="0"/>
                <a:ea typeface="ＭＳ Ｐゴシック" pitchFamily="48" charset="-128"/>
                <a:cs typeface="Arial" charset="0"/>
              </a:rPr>
            </a:br>
            <a:endParaRPr lang="en-GB" sz="1800" b="1" dirty="0" smtClean="0">
              <a:solidFill>
                <a:schemeClr val="accent5">
                  <a:lumMod val="75000"/>
                </a:schemeClr>
              </a:solidFill>
              <a:latin typeface="Arial" charset="0"/>
              <a:ea typeface="ＭＳ Ｐゴシック" pitchFamily="48" charset="-128"/>
              <a:cs typeface="Arial" charset="0"/>
            </a:endParaRP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77949" y="2708920"/>
            <a:ext cx="8766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 smtClean="0">
                <a:latin typeface="Arial" charset="0"/>
                <a:ea typeface="ＭＳ Ｐゴシック" pitchFamily="-1" charset="-128"/>
              </a:rPr>
              <a:t>The purpose of the respite break was now to check the</a:t>
            </a:r>
            <a:r>
              <a:rPr lang="en-GB" dirty="0" smtClean="0">
                <a:solidFill>
                  <a:schemeClr val="accent1"/>
                </a:solidFill>
                <a:latin typeface="Arial" charset="0"/>
                <a:ea typeface="ＭＳ Ｐゴシック" pitchFamily="-1" charset="-128"/>
              </a:rPr>
              <a:t> </a:t>
            </a:r>
            <a:r>
              <a:rPr lang="en-GB" dirty="0">
                <a:solidFill>
                  <a:schemeClr val="accent5"/>
                </a:solidFill>
                <a:latin typeface="Arial" charset="0"/>
                <a:ea typeface="ＭＳ Ｐゴシック" pitchFamily="-1" charset="-128"/>
              </a:rPr>
              <a:t>‘</a:t>
            </a:r>
            <a:r>
              <a:rPr lang="en-GB" b="1" dirty="0">
                <a:solidFill>
                  <a:schemeClr val="accent5"/>
                </a:solidFill>
                <a:latin typeface="Arial" charset="0"/>
                <a:ea typeface="ＭＳ Ｐゴシック" pitchFamily="-1" charset="-128"/>
              </a:rPr>
              <a:t>transferability</a:t>
            </a:r>
            <a:r>
              <a:rPr lang="en-GB" b="1" dirty="0" smtClean="0">
                <a:solidFill>
                  <a:schemeClr val="accent5"/>
                </a:solidFill>
                <a:latin typeface="Arial" charset="0"/>
                <a:ea typeface="ＭＳ Ｐゴシック" pitchFamily="-1" charset="-128"/>
              </a:rPr>
              <a:t>’     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  <a:ea typeface="ＭＳ Ｐゴシック" pitchFamily="-1" charset="-128"/>
              </a:rPr>
              <a:t>                           </a:t>
            </a:r>
            <a:r>
              <a:rPr lang="en-GB" dirty="0" smtClean="0">
                <a:latin typeface="Arial" charset="0"/>
                <a:ea typeface="ＭＳ Ｐゴシック" pitchFamily="-1" charset="-128"/>
              </a:rPr>
              <a:t>of lessons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pitchFamily="-1" charset="-128"/>
              </a:rPr>
              <a:t> </a:t>
            </a:r>
            <a:r>
              <a:rPr lang="en-GB" b="1" dirty="0" smtClean="0">
                <a:latin typeface="Arial" charset="0"/>
                <a:ea typeface="ＭＳ Ｐゴシック" pitchFamily="-1" charset="-128"/>
              </a:rPr>
              <a:t>i</a:t>
            </a:r>
            <a:r>
              <a:rPr lang="en-GB" dirty="0" smtClean="0">
                <a:latin typeface="Arial" charset="0"/>
                <a:ea typeface="ＭＳ Ｐゴシック" pitchFamily="-1" charset="-128"/>
              </a:rPr>
              <a:t>nto </a:t>
            </a:r>
            <a:r>
              <a:rPr lang="en-GB" dirty="0">
                <a:latin typeface="Arial" charset="0"/>
                <a:ea typeface="ＭＳ Ｐゴシック" pitchFamily="-1" charset="-128"/>
              </a:rPr>
              <a:t>his daily life in a community setting.</a:t>
            </a:r>
          </a:p>
        </p:txBody>
      </p:sp>
      <p:pic>
        <p:nvPicPr>
          <p:cNvPr id="6" name="Picture 5" descr="greg at Minehead 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716338"/>
            <a:ext cx="1709738" cy="259238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3318" name="Picture 6" descr="greg at Minehead 0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716338"/>
            <a:ext cx="1800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greg at Minehead 08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3716338"/>
            <a:ext cx="17097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179512" y="4221088"/>
            <a:ext cx="327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He enjoyed taking the photos and videos into school – </a:t>
            </a:r>
          </a:p>
          <a:p>
            <a:endParaRPr lang="en-GB" dirty="0" smtClean="0"/>
          </a:p>
          <a:p>
            <a:r>
              <a:rPr lang="en-GB" dirty="0" smtClean="0"/>
              <a:t> It was now a coordinated partnership between us,                    the school and respite</a:t>
            </a:r>
            <a:endParaRPr lang="en-GB" dirty="0"/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179388" y="188913"/>
            <a:ext cx="8640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latin typeface="Calibri" pitchFamily="34" charset="0"/>
              </a:rPr>
              <a:t>.. </a:t>
            </a:r>
            <a:r>
              <a:rPr lang="en-GB" sz="3200" b="1" dirty="0" smtClean="0">
                <a:latin typeface="Calibri" pitchFamily="34" charset="0"/>
              </a:rPr>
              <a:t>we made </a:t>
            </a:r>
            <a:r>
              <a:rPr lang="en-GB" sz="3200" b="1" dirty="0">
                <a:latin typeface="Calibri" pitchFamily="34" charset="0"/>
              </a:rPr>
              <a:t>the Respite breaks more meaningful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Communities can create change quicker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   </a:t>
            </a:r>
            <a:r>
              <a:rPr lang="en-GB" b="1" dirty="0" smtClean="0"/>
              <a:t>We have seen </a:t>
            </a:r>
            <a:r>
              <a:rPr lang="en-GB" b="1" dirty="0" smtClean="0"/>
              <a:t> </a:t>
            </a:r>
            <a:r>
              <a:rPr lang="en-GB" b="1" dirty="0" smtClean="0"/>
              <a:t>Communities that take collective ownership of each other are resilient – less needy </a:t>
            </a:r>
          </a:p>
          <a:p>
            <a:r>
              <a:rPr lang="en-GB" dirty="0" smtClean="0"/>
              <a:t>Communities pool assets and resources</a:t>
            </a:r>
          </a:p>
          <a:p>
            <a:r>
              <a:rPr lang="en-GB" dirty="0" smtClean="0"/>
              <a:t>Do not work in silos, but on common interests or needs</a:t>
            </a:r>
          </a:p>
          <a:p>
            <a:r>
              <a:rPr lang="en-GB" dirty="0" smtClean="0"/>
              <a:t>Know what is needed  - Social support, Health needs, Housing, shops, transport, leisure, education  ..</a:t>
            </a:r>
          </a:p>
          <a:p>
            <a:r>
              <a:rPr lang="en-GB" dirty="0" smtClean="0"/>
              <a:t>Set up effective sustainable communication networks quicker than organisations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Community coordinators/village agents</a:t>
            </a:r>
          </a:p>
          <a:p>
            <a:endParaRPr lang="en-GB" dirty="0"/>
          </a:p>
        </p:txBody>
      </p:sp>
      <p:pic>
        <p:nvPicPr>
          <p:cNvPr id="4" name="Picture 3" descr="voic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5384972"/>
            <a:ext cx="1714480" cy="1158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Started to map around the centre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community mapp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58016" y="0"/>
            <a:ext cx="2285984" cy="1428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16" y="1428736"/>
            <a:ext cx="2285984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58016" y="2857496"/>
            <a:ext cx="2285984" cy="1428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16" y="4286256"/>
            <a:ext cx="2285984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58016" y="5572140"/>
            <a:ext cx="2285984" cy="12858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72000" y="0"/>
            <a:ext cx="2285984" cy="1428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5984" y="0"/>
            <a:ext cx="2285984" cy="1428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2285984" cy="1428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1428736"/>
            <a:ext cx="2285984" cy="1428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857496"/>
            <a:ext cx="2285984" cy="1428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4286256"/>
            <a:ext cx="2285984" cy="12858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5572140"/>
            <a:ext cx="2285984" cy="12858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285984" y="5572140"/>
            <a:ext cx="2285984" cy="12858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572000" y="5572140"/>
            <a:ext cx="2285984" cy="12858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garde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643050"/>
            <a:ext cx="1367218" cy="1104023"/>
          </a:xfrm>
          <a:prstGeom prst="rect">
            <a:avLst/>
          </a:prstGeom>
        </p:spPr>
      </p:pic>
      <p:pic>
        <p:nvPicPr>
          <p:cNvPr id="20" name="Picture 19" descr="spor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071810"/>
            <a:ext cx="1614489" cy="944531"/>
          </a:xfrm>
          <a:prstGeom prst="rect">
            <a:avLst/>
          </a:prstGeom>
        </p:spPr>
      </p:pic>
      <p:pic>
        <p:nvPicPr>
          <p:cNvPr id="21" name="Picture 20" descr="safe places sche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14290"/>
            <a:ext cx="1094224" cy="1100139"/>
          </a:xfrm>
          <a:prstGeom prst="rect">
            <a:avLst/>
          </a:prstGeom>
        </p:spPr>
      </p:pic>
      <p:pic>
        <p:nvPicPr>
          <p:cNvPr id="22" name="Picture 21" descr="volunteer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174" y="285728"/>
            <a:ext cx="1635622" cy="833438"/>
          </a:xfrm>
          <a:prstGeom prst="rect">
            <a:avLst/>
          </a:prstGeom>
        </p:spPr>
      </p:pic>
      <p:pic>
        <p:nvPicPr>
          <p:cNvPr id="23" name="Picture 22" descr="hi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5786454"/>
            <a:ext cx="1285860" cy="853592"/>
          </a:xfrm>
          <a:prstGeom prst="rect">
            <a:avLst/>
          </a:prstGeom>
        </p:spPr>
      </p:pic>
      <p:pic>
        <p:nvPicPr>
          <p:cNvPr id="25" name="Picture 24" descr="bus 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5786454"/>
            <a:ext cx="1333186" cy="852770"/>
          </a:xfrm>
          <a:prstGeom prst="rect">
            <a:avLst/>
          </a:prstGeom>
        </p:spPr>
      </p:pic>
      <p:pic>
        <p:nvPicPr>
          <p:cNvPr id="26" name="Picture 25" descr="neighbours 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58" y="1643050"/>
            <a:ext cx="1619246" cy="971548"/>
          </a:xfrm>
          <a:prstGeom prst="rect">
            <a:avLst/>
          </a:prstGeom>
        </p:spPr>
      </p:pic>
      <p:pic>
        <p:nvPicPr>
          <p:cNvPr id="27" name="Picture 26" descr="refreshment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834" y="4572008"/>
            <a:ext cx="785809" cy="607076"/>
          </a:xfrm>
          <a:prstGeom prst="rect">
            <a:avLst/>
          </a:prstGeom>
        </p:spPr>
      </p:pic>
      <p:pic>
        <p:nvPicPr>
          <p:cNvPr id="30" name="Picture 29" descr="hous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472" y="4429132"/>
            <a:ext cx="1238238" cy="994585"/>
          </a:xfrm>
          <a:prstGeom prst="rect">
            <a:avLst/>
          </a:prstGeom>
        </p:spPr>
      </p:pic>
      <p:pic>
        <p:nvPicPr>
          <p:cNvPr id="31" name="Picture 30" descr="community credit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628" y="357165"/>
            <a:ext cx="1500198" cy="77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pu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58082" y="214290"/>
            <a:ext cx="1311649" cy="1000132"/>
          </a:xfrm>
          <a:prstGeom prst="rect">
            <a:avLst/>
          </a:prstGeom>
        </p:spPr>
      </p:pic>
      <p:pic>
        <p:nvPicPr>
          <p:cNvPr id="33" name="Picture 32" descr="dart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29454" y="142852"/>
            <a:ext cx="500066" cy="500066"/>
          </a:xfrm>
          <a:prstGeom prst="rect">
            <a:avLst/>
          </a:prstGeom>
        </p:spPr>
      </p:pic>
      <p:pic>
        <p:nvPicPr>
          <p:cNvPr id="34" name="Picture 33" descr="skittle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86776" y="928670"/>
            <a:ext cx="666745" cy="443688"/>
          </a:xfrm>
          <a:prstGeom prst="rect">
            <a:avLst/>
          </a:prstGeom>
        </p:spPr>
      </p:pic>
      <p:pic>
        <p:nvPicPr>
          <p:cNvPr id="35" name="Picture 34" descr="bin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00892" y="928670"/>
            <a:ext cx="509583" cy="437989"/>
          </a:xfrm>
          <a:prstGeom prst="rect">
            <a:avLst/>
          </a:prstGeom>
        </p:spPr>
      </p:pic>
      <p:pic>
        <p:nvPicPr>
          <p:cNvPr id="36" name="Picture 35" descr="numbers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00628" y="5786454"/>
            <a:ext cx="1357311" cy="814387"/>
          </a:xfrm>
          <a:prstGeom prst="rect">
            <a:avLst/>
          </a:prstGeom>
        </p:spPr>
      </p:pic>
      <p:pic>
        <p:nvPicPr>
          <p:cNvPr id="39" name="Picture 38" descr="Jumble-Sal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143768" y="5643578"/>
            <a:ext cx="1658450" cy="1057262"/>
          </a:xfrm>
          <a:prstGeom prst="rect">
            <a:avLst/>
          </a:prstGeom>
        </p:spPr>
      </p:pic>
      <p:pic>
        <p:nvPicPr>
          <p:cNvPr id="40" name="Picture 39" descr="church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8926" y="5715016"/>
            <a:ext cx="985836" cy="886005"/>
          </a:xfrm>
          <a:prstGeom prst="rect">
            <a:avLst/>
          </a:prstGeom>
        </p:spPr>
      </p:pic>
      <p:pic>
        <p:nvPicPr>
          <p:cNvPr id="41" name="Picture 40" descr="pooling budget 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1140" y="3071810"/>
            <a:ext cx="1404753" cy="1054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5"/>
            <a:ext cx="9429817" cy="641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215338" y="0"/>
            <a:ext cx="1214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839110" cy="605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285750"/>
            <a:ext cx="86868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/>
              <a:t>                              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2766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5877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334000"/>
            <a:ext cx="3276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429125" y="1143000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4572000" y="1928813"/>
            <a:ext cx="1219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4572000" y="4357688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4572000" y="3357563"/>
            <a:ext cx="22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457200" y="3657600"/>
            <a:ext cx="838200" cy="63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GEORGE</a:t>
            </a:r>
          </a:p>
          <a:p>
            <a:pPr>
              <a:spcBef>
                <a:spcPct val="50000"/>
              </a:spcBef>
            </a:pPr>
            <a:endParaRPr lang="en-GB" sz="800">
              <a:latin typeface="Calibri" pitchFamily="34" charset="0"/>
            </a:endParaRPr>
          </a:p>
        </p:txBody>
      </p:sp>
      <p:pic>
        <p:nvPicPr>
          <p:cNvPr id="23565" name="Picture 1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43000" y="3429000"/>
            <a:ext cx="441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228600" y="4724400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>
                <a:latin typeface="Calibri" pitchFamily="34" charset="0"/>
              </a:rPr>
              <a:t>NOT ELIGIBLE FOR SERVICES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1600200" y="3109913"/>
            <a:ext cx="838200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LIAM</a:t>
            </a:r>
          </a:p>
          <a:p>
            <a:pPr>
              <a:spcBef>
                <a:spcPct val="50000"/>
              </a:spcBef>
            </a:pPr>
            <a:endParaRPr lang="en-GB" sz="800">
              <a:latin typeface="Calibri" pitchFamily="34" charset="0"/>
            </a:endParaRP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600200" y="3962400"/>
            <a:ext cx="762000" cy="63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HELEN</a:t>
            </a:r>
          </a:p>
          <a:p>
            <a:pPr>
              <a:spcBef>
                <a:spcPct val="50000"/>
              </a:spcBef>
            </a:pPr>
            <a:endParaRPr lang="en-GB" sz="800">
              <a:latin typeface="Calibri" pitchFamily="34" charset="0"/>
            </a:endParaRPr>
          </a:p>
        </p:txBody>
      </p:sp>
      <p:pic>
        <p:nvPicPr>
          <p:cNvPr id="23569" name="Picture 2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09800" y="2895600"/>
            <a:ext cx="441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09800" y="3810000"/>
            <a:ext cx="441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TextBox 18"/>
          <p:cNvSpPr txBox="1">
            <a:spLocks noChangeArrowheads="1"/>
          </p:cNvSpPr>
          <p:nvPr/>
        </p:nvSpPr>
        <p:spPr bwMode="auto">
          <a:xfrm>
            <a:off x="7143750" y="214313"/>
            <a:ext cx="1571625" cy="646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Maintaining friendships</a:t>
            </a:r>
          </a:p>
        </p:txBody>
      </p:sp>
      <p:pic>
        <p:nvPicPr>
          <p:cNvPr id="10259" name="Picture 6" descr="living in a built up ar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714752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10" descr="living close to a high stre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714356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12" descr="living close to frien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13" y="1143000"/>
            <a:ext cx="1643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2" name="TextBox 29"/>
          <p:cNvSpPr txBox="1">
            <a:spLocks noChangeArrowheads="1"/>
          </p:cNvSpPr>
          <p:nvPr/>
        </p:nvSpPr>
        <p:spPr bwMode="auto">
          <a:xfrm>
            <a:off x="6429375" y="1285875"/>
            <a:ext cx="7143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63" name="Text Box 17"/>
          <p:cNvSpPr txBox="1">
            <a:spLocks noChangeArrowheads="1"/>
          </p:cNvSpPr>
          <p:nvPr/>
        </p:nvSpPr>
        <p:spPr bwMode="auto">
          <a:xfrm>
            <a:off x="214313" y="4643438"/>
            <a:ext cx="25146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 smtClean="0">
                <a:latin typeface="Calibri" pitchFamily="34" charset="0"/>
              </a:rPr>
              <a:t>DP (Direct Payment) HOLDERS</a:t>
            </a:r>
            <a:endParaRPr lang="en-GB" sz="1200" b="1" u="sng" dirty="0">
              <a:latin typeface="Calibri" pitchFamily="34" charset="0"/>
            </a:endParaRPr>
          </a:p>
        </p:txBody>
      </p:sp>
      <p:sp>
        <p:nvSpPr>
          <p:cNvPr id="10264" name="Text Box 17"/>
          <p:cNvSpPr txBox="1">
            <a:spLocks noChangeArrowheads="1"/>
          </p:cNvSpPr>
          <p:nvPr/>
        </p:nvSpPr>
        <p:spPr bwMode="auto">
          <a:xfrm>
            <a:off x="5072063" y="2428875"/>
            <a:ext cx="2714625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1200" b="1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1200" b="1">
              <a:latin typeface="Calibri" pitchFamily="34" charset="0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500063" y="2428875"/>
            <a:ext cx="2428875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200" b="1" dirty="0">
                <a:latin typeface="+mn-lt"/>
                <a:cs typeface="+mn-cs"/>
              </a:rPr>
              <a:t>HOSPITAL    UNIT</a:t>
            </a:r>
          </a:p>
        </p:txBody>
      </p:sp>
      <p:sp>
        <p:nvSpPr>
          <p:cNvPr id="10266" name="Text Box 17"/>
          <p:cNvSpPr txBox="1">
            <a:spLocks noChangeArrowheads="1"/>
          </p:cNvSpPr>
          <p:nvPr/>
        </p:nvSpPr>
        <p:spPr bwMode="auto">
          <a:xfrm>
            <a:off x="357188" y="6303963"/>
            <a:ext cx="3000375" cy="554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u="sng" dirty="0">
                <a:latin typeface="Calibri" pitchFamily="34" charset="0"/>
              </a:rPr>
              <a:t>PROVIDER </a:t>
            </a:r>
            <a:r>
              <a:rPr lang="en-GB" sz="1200" b="1" u="sng" dirty="0" smtClean="0">
                <a:latin typeface="Calibri" pitchFamily="34" charset="0"/>
              </a:rPr>
              <a:t>1</a:t>
            </a:r>
            <a:endParaRPr lang="en-GB" sz="1200" b="1" u="sng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1200" b="1" dirty="0">
              <a:latin typeface="Calibri" pitchFamily="34" charset="0"/>
            </a:endParaRPr>
          </a:p>
        </p:txBody>
      </p:sp>
      <p:sp>
        <p:nvSpPr>
          <p:cNvPr id="10267" name="Text Box 17"/>
          <p:cNvSpPr txBox="1">
            <a:spLocks noChangeArrowheads="1"/>
          </p:cNvSpPr>
          <p:nvPr/>
        </p:nvSpPr>
        <p:spPr bwMode="auto">
          <a:xfrm>
            <a:off x="5072063" y="1428750"/>
            <a:ext cx="1571625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u="sng">
                <a:latin typeface="Calibri" pitchFamily="34" charset="0"/>
              </a:rPr>
              <a:t>PROVIDER 3 </a:t>
            </a:r>
          </a:p>
        </p:txBody>
      </p:sp>
      <p:pic>
        <p:nvPicPr>
          <p:cNvPr id="10269" name="Picture 2" descr="C:\Documents and Settings\David\Local Settings\Temporary Internet Files\Content.IE5\8VMTTC8R\MCj0433925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250031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0" name="TextBox 40"/>
          <p:cNvSpPr txBox="1">
            <a:spLocks noChangeArrowheads="1"/>
          </p:cNvSpPr>
          <p:nvPr/>
        </p:nvSpPr>
        <p:spPr bwMode="auto">
          <a:xfrm>
            <a:off x="500063" y="2428875"/>
            <a:ext cx="2428875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latin typeface="Calibri" pitchFamily="34" charset="0"/>
              </a:rPr>
              <a:t>RESIDENTAIL HOME</a:t>
            </a:r>
          </a:p>
          <a:p>
            <a:pPr algn="ctr"/>
            <a:endParaRPr lang="en-GB" sz="1000" b="1" dirty="0">
              <a:latin typeface="Calibri" pitchFamily="34" charset="0"/>
            </a:endParaRPr>
          </a:p>
        </p:txBody>
      </p:sp>
      <p:pic>
        <p:nvPicPr>
          <p:cNvPr id="35" name="Picture 34" descr="PAPBadge25m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86182" y="2428868"/>
            <a:ext cx="841314" cy="792088"/>
          </a:xfrm>
          <a:prstGeom prst="rect">
            <a:avLst/>
          </a:prstGeom>
        </p:spPr>
      </p:pic>
      <p:sp>
        <p:nvSpPr>
          <p:cNvPr id="34" name="Curved Left Arrow 33"/>
          <p:cNvSpPr/>
          <p:nvPr/>
        </p:nvSpPr>
        <p:spPr>
          <a:xfrm>
            <a:off x="4429124" y="2357430"/>
            <a:ext cx="500063" cy="857250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Curved Left Arrow 43"/>
          <p:cNvSpPr/>
          <p:nvPr/>
        </p:nvSpPr>
        <p:spPr>
          <a:xfrm rot="10394800">
            <a:off x="3335751" y="2386407"/>
            <a:ext cx="544513" cy="876300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786182" y="5214950"/>
            <a:ext cx="5037710" cy="5715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Removing the barriers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5448" y="564357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At last my son’s friends tied within a commissioned contract could begin to share their activities with him by </a:t>
            </a:r>
            <a:r>
              <a:rPr lang="en-GB" sz="2000" b="1" dirty="0" smtClean="0"/>
              <a:t>pooling budgets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Gathering the right information </a:t>
            </a:r>
            <a:r>
              <a:rPr lang="en-GB" sz="2800" dirty="0" smtClean="0"/>
              <a:t>allows service commissioners </a:t>
            </a:r>
            <a:r>
              <a:rPr lang="en-GB" sz="2800" b="1" dirty="0" smtClean="0">
                <a:solidFill>
                  <a:schemeClr val="accent1"/>
                </a:solidFill>
              </a:rPr>
              <a:t>brokers</a:t>
            </a:r>
            <a:r>
              <a:rPr lang="en-GB" sz="2800" dirty="0" smtClean="0"/>
              <a:t> to focus scarce resources and funding in the right areas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43063"/>
            <a:ext cx="8861425" cy="4943475"/>
          </a:xfrm>
          <a:noFill/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019925" y="1700213"/>
            <a:ext cx="108108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Cycling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6013" y="2060575"/>
            <a:ext cx="7056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16013" y="1773238"/>
            <a:ext cx="70564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1071538" y="1643050"/>
            <a:ext cx="7127875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 smtClean="0"/>
              <a:t> Housing         Sp. Provider   Micro </a:t>
            </a:r>
            <a:r>
              <a:rPr lang="en-GB" sz="2000" dirty="0" err="1" smtClean="0"/>
              <a:t>Prov</a:t>
            </a:r>
            <a:r>
              <a:rPr lang="en-GB" sz="2000" dirty="0" smtClean="0"/>
              <a:t>    Mapping           Area </a:t>
            </a:r>
            <a:r>
              <a:rPr lang="en-GB" sz="2000" dirty="0" err="1" smtClean="0"/>
              <a:t>CoOrd</a:t>
            </a:r>
            <a:r>
              <a:rPr lang="en-GB" sz="2000" dirty="0" smtClean="0"/>
              <a:t>        </a:t>
            </a:r>
            <a:endParaRPr lang="en-GB" sz="2000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2232025" y="188118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598862" y="188118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967287" y="188118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480175" y="188118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179388" y="5516563"/>
            <a:ext cx="381635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Strategic data needed from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/>
                </a:solidFill>
              </a:rPr>
              <a:t>The</a:t>
            </a:r>
            <a:r>
              <a:rPr lang="en-GB" sz="3600" b="1" dirty="0" smtClean="0">
                <a:solidFill>
                  <a:schemeClr val="accent5"/>
                </a:solidFill>
              </a:rPr>
              <a:t> perception of keeping control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1571612"/>
            <a:ext cx="92869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   I </a:t>
            </a:r>
            <a:r>
              <a:rPr lang="en-GB" dirty="0" smtClean="0"/>
              <a:t>see commissioning in </a:t>
            </a:r>
            <a:r>
              <a:rPr lang="en-GB" dirty="0" smtClean="0"/>
              <a:t>silos, </a:t>
            </a:r>
            <a:r>
              <a:rPr lang="en-GB" dirty="0" smtClean="0"/>
              <a:t>which does not </a:t>
            </a:r>
            <a:r>
              <a:rPr lang="en-GB" dirty="0" smtClean="0"/>
              <a:t> reflect </a:t>
            </a:r>
            <a:r>
              <a:rPr lang="en-GB" dirty="0" smtClean="0"/>
              <a:t>the make up of </a:t>
            </a:r>
            <a:r>
              <a:rPr lang="en-GB" dirty="0" smtClean="0"/>
              <a:t>communities nor how someone would choose to Self direct their support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commun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929066"/>
            <a:ext cx="2095500" cy="2181225"/>
          </a:xfrm>
          <a:prstGeom prst="rect">
            <a:avLst/>
          </a:prstGeom>
        </p:spPr>
      </p:pic>
      <p:pic>
        <p:nvPicPr>
          <p:cNvPr id="5" name="Picture 4" descr="sil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4572000" cy="2813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50006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OP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500063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LD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267702" y="5018919"/>
            <a:ext cx="2108269" cy="2143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900" b="1" dirty="0" smtClean="0">
                <a:latin typeface="Arial Black" pitchFamily="34" charset="0"/>
              </a:rPr>
              <a:t>PERSONALISATIO</a:t>
            </a:r>
            <a:r>
              <a:rPr lang="en-GB" sz="800" dirty="0" smtClean="0">
                <a:latin typeface="Arial Black" pitchFamily="34" charset="0"/>
              </a:rPr>
              <a:t>N</a:t>
            </a:r>
            <a:endParaRPr lang="en-GB" sz="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4857760"/>
            <a:ext cx="214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 Black" pitchFamily="34" charset="0"/>
              </a:rPr>
              <a:t>MARKET</a:t>
            </a:r>
            <a:endParaRPr lang="en-GB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1.gstatic.com/images?q=tbn:ANd9GcQ_2IYpijy6NLF9Ni21KPvMuzU0B-h_7vTFLw1XIr5BUe0MLNtb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http://www.bantamapparel.com/sku/stickmen-holding-hands-peace-shirt-pi_mg-2_PI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14398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10842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04664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995738" y="836613"/>
            <a:ext cx="647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Calibri" pitchFamily="34" charset="0"/>
              </a:rPr>
              <a:t>£120</a:t>
            </a:r>
          </a:p>
        </p:txBody>
      </p:sp>
      <p:pic>
        <p:nvPicPr>
          <p:cNvPr id="19465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16832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16832"/>
            <a:ext cx="1008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429000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01008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01008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85184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085184"/>
            <a:ext cx="10080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085184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8" descr="C:\Users\people\AppData\Local\Microsoft\Windows\Temporary Internet Files\Content.IE5\ZCC95EEH\MC900352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085184"/>
            <a:ext cx="1008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TextBox 18"/>
          <p:cNvSpPr txBox="1">
            <a:spLocks noChangeArrowheads="1"/>
          </p:cNvSpPr>
          <p:nvPr/>
        </p:nvSpPr>
        <p:spPr bwMode="auto">
          <a:xfrm>
            <a:off x="7236296" y="1268760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2.5 Days</a:t>
            </a:r>
          </a:p>
        </p:txBody>
      </p: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7596336" y="2348880"/>
            <a:ext cx="1150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4 Days</a:t>
            </a:r>
          </a:p>
        </p:txBody>
      </p:sp>
      <p:sp>
        <p:nvSpPr>
          <p:cNvPr id="19476" name="TextBox 20"/>
          <p:cNvSpPr txBox="1">
            <a:spLocks noChangeArrowheads="1"/>
          </p:cNvSpPr>
          <p:nvPr/>
        </p:nvSpPr>
        <p:spPr bwMode="auto">
          <a:xfrm>
            <a:off x="7524328" y="3861048"/>
            <a:ext cx="115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5 Days</a:t>
            </a:r>
          </a:p>
        </p:txBody>
      </p:sp>
      <p:sp>
        <p:nvSpPr>
          <p:cNvPr id="19477" name="TextBox 21"/>
          <p:cNvSpPr txBox="1">
            <a:spLocks noChangeArrowheads="1"/>
          </p:cNvSpPr>
          <p:nvPr/>
        </p:nvSpPr>
        <p:spPr bwMode="auto">
          <a:xfrm>
            <a:off x="7451725" y="5445125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5.5 Days</a:t>
            </a:r>
          </a:p>
        </p:txBody>
      </p:sp>
      <p:sp>
        <p:nvSpPr>
          <p:cNvPr id="19478" name="TextBox 22"/>
          <p:cNvSpPr txBox="1">
            <a:spLocks noChangeArrowheads="1"/>
          </p:cNvSpPr>
          <p:nvPr/>
        </p:nvSpPr>
        <p:spPr bwMode="auto">
          <a:xfrm>
            <a:off x="8244408" y="1268760"/>
            <a:ext cx="6480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alibri" pitchFamily="34" charset="0"/>
              </a:rPr>
              <a:t>£8</a:t>
            </a:r>
            <a:r>
              <a:rPr lang="en-GB" sz="1200" dirty="0">
                <a:latin typeface="Calibri" pitchFamily="34" charset="0"/>
              </a:rPr>
              <a:t>phr</a:t>
            </a:r>
          </a:p>
        </p:txBody>
      </p:sp>
      <p:sp>
        <p:nvSpPr>
          <p:cNvPr id="19479" name="TextBox 23"/>
          <p:cNvSpPr txBox="1">
            <a:spLocks noChangeArrowheads="1"/>
          </p:cNvSpPr>
          <p:nvPr/>
        </p:nvSpPr>
        <p:spPr bwMode="auto">
          <a:xfrm>
            <a:off x="7596336" y="270892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£10</a:t>
            </a:r>
            <a:r>
              <a:rPr lang="en-GB" sz="1200" dirty="0">
                <a:latin typeface="Calibri" pitchFamily="34" charset="0"/>
              </a:rPr>
              <a:t>phr</a:t>
            </a:r>
          </a:p>
        </p:txBody>
      </p: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7596336" y="4149080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alibri" pitchFamily="34" charset="0"/>
              </a:rPr>
              <a:t>£12</a:t>
            </a:r>
            <a:r>
              <a:rPr lang="en-GB" sz="1200" dirty="0">
                <a:latin typeface="Calibri" pitchFamily="34" charset="0"/>
              </a:rPr>
              <a:t>phr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9481" name="TextBox 25"/>
          <p:cNvSpPr txBox="1">
            <a:spLocks noChangeArrowheads="1"/>
          </p:cNvSpPr>
          <p:nvPr/>
        </p:nvSpPr>
        <p:spPr bwMode="auto">
          <a:xfrm>
            <a:off x="7667625" y="587692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£15</a:t>
            </a:r>
            <a:r>
              <a:rPr lang="en-GB" sz="1200">
                <a:latin typeface="Calibri" pitchFamily="34" charset="0"/>
              </a:rPr>
              <a:t>phr</a:t>
            </a:r>
            <a:endParaRPr lang="en-GB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429000"/>
            <a:ext cx="1143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995936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ISF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00192" y="5589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ISF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00628" y="385762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Self funder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18864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P</a:t>
            </a:r>
            <a:r>
              <a:rPr lang="en-GB" sz="2400" b="1" dirty="0" smtClean="0">
                <a:solidFill>
                  <a:schemeClr val="accent1"/>
                </a:solidFill>
              </a:rPr>
              <a:t>ooling </a:t>
            </a:r>
            <a:r>
              <a:rPr lang="en-GB" sz="2400" b="1" dirty="0" smtClean="0">
                <a:solidFill>
                  <a:schemeClr val="accent1"/>
                </a:solidFill>
              </a:rPr>
              <a:t>budgets </a:t>
            </a:r>
            <a:endParaRPr lang="en-GB" sz="2400" b="1" dirty="0" smtClean="0">
              <a:solidFill>
                <a:schemeClr val="accent1"/>
              </a:solidFill>
            </a:endParaRPr>
          </a:p>
          <a:p>
            <a:r>
              <a:rPr lang="en-GB" sz="2400" b="1" dirty="0" smtClean="0">
                <a:solidFill>
                  <a:schemeClr val="accent1"/>
                </a:solidFill>
              </a:rPr>
              <a:t>Is so much more than ‘block contracts’ for economy of scale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9792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DP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067944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DP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995936" y="11247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DP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699792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DP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627784" y="5589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DP</a:t>
            </a:r>
            <a:endParaRPr lang="en-GB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76056" y="55892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ISF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714744" y="542926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Self funder</a:t>
            </a:r>
            <a:endParaRPr lang="en-GB" b="1" dirty="0"/>
          </a:p>
        </p:txBody>
      </p:sp>
      <p:pic>
        <p:nvPicPr>
          <p:cNvPr id="42" name="Picture 41" descr="cook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428604"/>
            <a:ext cx="1447801" cy="1084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3" y="1844675"/>
            <a:ext cx="86375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088" y="333375"/>
            <a:ext cx="74168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chemeClr val="accent5"/>
                </a:solidFill>
              </a:rPr>
              <a:t>Although neighbours.. Service </a:t>
            </a:r>
            <a:r>
              <a:rPr lang="en-GB" sz="3200" b="1" dirty="0" smtClean="0">
                <a:solidFill>
                  <a:schemeClr val="accent5"/>
                </a:solidFill>
              </a:rPr>
              <a:t>led contracts </a:t>
            </a:r>
            <a:r>
              <a:rPr lang="en-GB" sz="3200" b="1" dirty="0">
                <a:solidFill>
                  <a:schemeClr val="accent5"/>
                </a:solidFill>
              </a:rPr>
              <a:t>makes it impossible to connect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71472" y="6286520"/>
            <a:ext cx="799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Legitimate data protection – or providers protecting </a:t>
            </a:r>
            <a:r>
              <a:rPr lang="en-GB" b="1" dirty="0" smtClean="0">
                <a:solidFill>
                  <a:schemeClr val="accent5"/>
                </a:solidFill>
              </a:rPr>
              <a:t>‘their’ </a:t>
            </a:r>
            <a:r>
              <a:rPr lang="en-GB" b="1" dirty="0">
                <a:solidFill>
                  <a:schemeClr val="accent5"/>
                </a:solidFill>
              </a:rPr>
              <a:t>allocated funding? 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785786" y="5643578"/>
            <a:ext cx="3000375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u="sng" dirty="0" smtClean="0">
                <a:latin typeface="Calibri" pitchFamily="34" charset="0"/>
              </a:rPr>
              <a:t>SUPPORTED LIVING/ RESIDENTIAL CARE PROVIDER  </a:t>
            </a:r>
            <a:endParaRPr lang="en-GB" sz="1200" b="1" u="sng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1200" b="1" dirty="0">
              <a:latin typeface="Calibri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500694" y="5643578"/>
            <a:ext cx="3000375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u="sng" dirty="0" smtClean="0">
                <a:latin typeface="Calibri" pitchFamily="34" charset="0"/>
              </a:rPr>
              <a:t>DAY CENTRE                                                PROVIDER  </a:t>
            </a:r>
            <a:endParaRPr lang="en-GB" sz="1200" b="1" u="sng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GB" sz="1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3600" b="1" dirty="0" smtClean="0">
                <a:solidFill>
                  <a:schemeClr val="accent5"/>
                </a:solidFill>
              </a:rPr>
              <a:t>I think</a:t>
            </a:r>
            <a:r>
              <a:rPr lang="en-GB" sz="3600" b="1" dirty="0" smtClean="0">
                <a:solidFill>
                  <a:schemeClr val="accent5"/>
                </a:solidFill>
              </a:rPr>
              <a:t> ISFs are the answer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71546"/>
            <a:ext cx="564357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+mn-lt"/>
              </a:rPr>
              <a:t>An ISF offers </a:t>
            </a:r>
            <a:r>
              <a:rPr lang="en-GB" sz="2200" b="1" dirty="0" smtClean="0">
                <a:latin typeface="+mn-lt"/>
              </a:rPr>
              <a:t>transparency</a:t>
            </a:r>
            <a:r>
              <a:rPr lang="en-GB" sz="2200" dirty="0" smtClean="0">
                <a:latin typeface="+mn-lt"/>
              </a:rPr>
              <a:t> and </a:t>
            </a:r>
            <a:r>
              <a:rPr lang="en-GB" sz="2200" b="1" dirty="0" smtClean="0">
                <a:latin typeface="+mn-lt"/>
              </a:rPr>
              <a:t>accountability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on both </a:t>
            </a:r>
            <a:r>
              <a:rPr lang="en-GB" sz="2200" dirty="0" smtClean="0"/>
              <a:t>parts, </a:t>
            </a:r>
            <a:r>
              <a:rPr lang="en-GB" sz="2200" dirty="0" smtClean="0">
                <a:latin typeface="+mn-lt"/>
              </a:rPr>
              <a:t>that </a:t>
            </a:r>
            <a:r>
              <a:rPr lang="en-GB" sz="2200" dirty="0" smtClean="0">
                <a:latin typeface="+mn-lt"/>
              </a:rPr>
              <a:t>we </a:t>
            </a:r>
            <a:r>
              <a:rPr lang="en-GB" sz="2200" dirty="0" smtClean="0">
                <a:latin typeface="+mn-lt"/>
              </a:rPr>
              <a:t>didn’t </a:t>
            </a:r>
            <a:r>
              <a:rPr lang="en-GB" sz="2200" dirty="0" smtClean="0">
                <a:latin typeface="+mn-lt"/>
              </a:rPr>
              <a:t>have before.</a:t>
            </a:r>
          </a:p>
          <a:p>
            <a:endParaRPr lang="en-GB" sz="2200" dirty="0" smtClean="0">
              <a:latin typeface="+mn-lt"/>
            </a:endParaRPr>
          </a:p>
          <a:p>
            <a:r>
              <a:rPr lang="en-GB" sz="2200" dirty="0" smtClean="0"/>
              <a:t>The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package of care is no longer ‘given to a provider’ after a tendering process, but we </a:t>
            </a:r>
            <a:r>
              <a:rPr lang="en-GB" sz="2200" b="1" dirty="0" smtClean="0">
                <a:latin typeface="+mn-lt"/>
              </a:rPr>
              <a:t>have choice</a:t>
            </a:r>
            <a:r>
              <a:rPr lang="en-GB" sz="2200" dirty="0" smtClean="0">
                <a:latin typeface="+mn-lt"/>
              </a:rPr>
              <a:t> over who that provider is.</a:t>
            </a:r>
          </a:p>
          <a:p>
            <a:endParaRPr lang="en-GB" sz="2200" dirty="0" smtClean="0"/>
          </a:p>
          <a:p>
            <a:r>
              <a:rPr lang="en-GB" sz="2200" b="1" dirty="0" smtClean="0"/>
              <a:t>We coproduce the Care Plan </a:t>
            </a:r>
            <a:r>
              <a:rPr lang="en-GB" sz="2200" dirty="0" smtClean="0"/>
              <a:t>with the agreed outcomes  and </a:t>
            </a:r>
            <a:r>
              <a:rPr lang="en-GB" sz="2200" b="1" dirty="0" smtClean="0"/>
              <a:t>Co-design a support plan </a:t>
            </a:r>
            <a:r>
              <a:rPr lang="en-GB" sz="2200" dirty="0" smtClean="0"/>
              <a:t>with the provider </a:t>
            </a:r>
          </a:p>
          <a:p>
            <a:endParaRPr lang="en-GB" sz="2200" dirty="0" smtClean="0"/>
          </a:p>
          <a:p>
            <a:r>
              <a:rPr lang="en-GB" sz="2200" b="1" dirty="0" smtClean="0"/>
              <a:t>We know what the budget </a:t>
            </a:r>
            <a:r>
              <a:rPr lang="en-GB" sz="2200" b="1" dirty="0" smtClean="0"/>
              <a:t>is</a:t>
            </a:r>
            <a:r>
              <a:rPr lang="en-GB" sz="2200" dirty="0" smtClean="0"/>
              <a:t>,  </a:t>
            </a:r>
            <a:r>
              <a:rPr lang="en-GB" sz="2200" dirty="0" smtClean="0"/>
              <a:t>and together </a:t>
            </a:r>
            <a:r>
              <a:rPr lang="en-GB" sz="2200" dirty="0" smtClean="0"/>
              <a:t>with the provider, </a:t>
            </a:r>
            <a:r>
              <a:rPr lang="en-GB" sz="2200" b="1" dirty="0" smtClean="0"/>
              <a:t>we </a:t>
            </a:r>
            <a:r>
              <a:rPr lang="en-GB" sz="2200" b="1" dirty="0" smtClean="0"/>
              <a:t>decide how to spent  it</a:t>
            </a:r>
          </a:p>
          <a:p>
            <a:endParaRPr lang="en-GB" sz="2200" dirty="0" smtClean="0"/>
          </a:p>
          <a:p>
            <a:r>
              <a:rPr lang="en-GB" sz="2200" dirty="0" smtClean="0"/>
              <a:t>We  can negotiate and </a:t>
            </a:r>
            <a:r>
              <a:rPr lang="en-GB" sz="2200" b="1" dirty="0" smtClean="0"/>
              <a:t>Pool hours (budget)</a:t>
            </a:r>
            <a:r>
              <a:rPr lang="en-GB" sz="2200" b="1" dirty="0" smtClean="0"/>
              <a:t> </a:t>
            </a:r>
            <a:r>
              <a:rPr lang="en-GB" sz="2200" dirty="0" smtClean="0"/>
              <a:t>in a shared setting or with other people with other providers</a:t>
            </a:r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>
              <a:latin typeface="+mn-lt"/>
            </a:endParaRPr>
          </a:p>
          <a:p>
            <a:endParaRPr lang="en-GB" sz="2200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 </a:t>
            </a:r>
          </a:p>
        </p:txBody>
      </p:sp>
      <p:pic>
        <p:nvPicPr>
          <p:cNvPr id="6" name="Picture 5" descr="transpare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428736"/>
            <a:ext cx="2952328" cy="166154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857628"/>
            <a:ext cx="2474333" cy="24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5"/>
                </a:solidFill>
              </a:rPr>
              <a:t>As you see, Self Directed Support is not just about ‘opting out’ and taking a Direct Payment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714620"/>
            <a:ext cx="8543956" cy="3411543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 </a:t>
            </a:r>
            <a:r>
              <a:rPr lang="en-GB" sz="4400" dirty="0" smtClean="0"/>
              <a:t>What do you think you could do differently to empower and enable people to Self Direct their lives?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Systems still get in the way!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182" y="1571612"/>
            <a:ext cx="5186370" cy="492922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Commissioned services</a:t>
            </a:r>
          </a:p>
          <a:p>
            <a:endParaRPr lang="en-GB" dirty="0" smtClean="0"/>
          </a:p>
          <a:p>
            <a:r>
              <a:rPr lang="en-GB" dirty="0" smtClean="0"/>
              <a:t>ISF</a:t>
            </a:r>
          </a:p>
          <a:p>
            <a:endParaRPr lang="en-GB" dirty="0" smtClean="0"/>
          </a:p>
          <a:p>
            <a:r>
              <a:rPr lang="en-GB" dirty="0" smtClean="0"/>
              <a:t>CHC</a:t>
            </a:r>
          </a:p>
          <a:p>
            <a:endParaRPr lang="en-GB" dirty="0" smtClean="0"/>
          </a:p>
          <a:p>
            <a:r>
              <a:rPr lang="en-GB" dirty="0" smtClean="0"/>
              <a:t>PHB/IPC</a:t>
            </a:r>
          </a:p>
          <a:p>
            <a:endParaRPr lang="en-GB" dirty="0" smtClean="0"/>
          </a:p>
          <a:p>
            <a:r>
              <a:rPr lang="en-GB" dirty="0" smtClean="0"/>
              <a:t>Direct Payment</a:t>
            </a:r>
          </a:p>
          <a:p>
            <a:endParaRPr lang="en-GB" dirty="0" smtClean="0"/>
          </a:p>
          <a:p>
            <a:r>
              <a:rPr lang="en-GB" dirty="0" smtClean="0"/>
              <a:t>Self funding</a:t>
            </a:r>
            <a:endParaRPr lang="en-GB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-214346" y="2643182"/>
            <a:ext cx="4714908" cy="257176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16200000">
            <a:off x="41758" y="381033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Self Directed support 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/>
                </a:solidFill>
              </a:rPr>
              <a:t>Sharing budget information</a:t>
            </a:r>
            <a:endParaRPr lang="en-GB" sz="36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Every year most Councils </a:t>
            </a:r>
            <a:r>
              <a:rPr lang="en-GB" dirty="0" smtClean="0"/>
              <a:t>produce </a:t>
            </a:r>
            <a:r>
              <a:rPr lang="en-GB" dirty="0" smtClean="0"/>
              <a:t>a local account of adult social care services. </a:t>
            </a:r>
            <a:endParaRPr lang="en-GB" dirty="0" smtClean="0"/>
          </a:p>
          <a:p>
            <a:r>
              <a:rPr lang="en-GB" dirty="0" smtClean="0"/>
              <a:t>It offers accountability and transparency and an opportunity for communities to say how they would self direct the budget</a:t>
            </a:r>
            <a:endParaRPr lang="en-GB" dirty="0" smtClean="0"/>
          </a:p>
          <a:p>
            <a:r>
              <a:rPr lang="en-GB" dirty="0" smtClean="0"/>
              <a:t>The local account explains how much the Council spends, what it spends money on, what it is doing and future plans for its services, including any improvements.</a:t>
            </a:r>
          </a:p>
          <a:p>
            <a:r>
              <a:rPr lang="en-GB" dirty="0" smtClean="0"/>
              <a:t> Somerset’s last one was 2013/14. </a:t>
            </a:r>
            <a:r>
              <a:rPr lang="en-GB" dirty="0" smtClean="0"/>
              <a:t>                                                 It </a:t>
            </a:r>
            <a:r>
              <a:rPr lang="en-GB" dirty="0" smtClean="0"/>
              <a:t>was comprehensive, and really well coproduced with local people, those who use services and carers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</a:t>
            </a:r>
            <a:r>
              <a:rPr lang="en-GB" dirty="0" smtClean="0">
                <a:solidFill>
                  <a:schemeClr val="accent5"/>
                </a:solidFill>
              </a:rPr>
              <a:t>We got a glimpse of what could be..                                       Then it disappears</a:t>
            </a:r>
            <a:endParaRPr lang="en-GB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Co production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847251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    Is where individuals, groups, organisations work together toward common goals and outcomes</a:t>
            </a:r>
          </a:p>
          <a:p>
            <a:r>
              <a:rPr lang="en-GB" dirty="0" smtClean="0"/>
              <a:t>Shared vision</a:t>
            </a:r>
          </a:p>
          <a:p>
            <a:r>
              <a:rPr lang="en-GB" dirty="0" smtClean="0"/>
              <a:t>Co Designing from the start</a:t>
            </a:r>
          </a:p>
          <a:p>
            <a:r>
              <a:rPr lang="en-GB" dirty="0" smtClean="0"/>
              <a:t>Aware of each others perspectives</a:t>
            </a:r>
          </a:p>
          <a:p>
            <a:r>
              <a:rPr lang="en-GB" dirty="0" smtClean="0"/>
              <a:t>Pooling skills and resources</a:t>
            </a:r>
          </a:p>
          <a:p>
            <a:r>
              <a:rPr lang="en-GB" dirty="0" smtClean="0"/>
              <a:t>Including all parties in a meaningful way</a:t>
            </a:r>
          </a:p>
          <a:p>
            <a:r>
              <a:rPr lang="en-GB" dirty="0" smtClean="0"/>
              <a:t>Knowing each others limitations</a:t>
            </a:r>
          </a:p>
          <a:p>
            <a:r>
              <a:rPr lang="en-GB" dirty="0" smtClean="0"/>
              <a:t>Knowing what each wants to get out of it</a:t>
            </a:r>
          </a:p>
          <a:p>
            <a:endParaRPr lang="en-GB" dirty="0"/>
          </a:p>
        </p:txBody>
      </p:sp>
      <p:pic>
        <p:nvPicPr>
          <p:cNvPr id="6" name="Picture 5" descr="dat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285729"/>
            <a:ext cx="178595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/>
                </a:solidFill>
              </a:rPr>
              <a:t>Everyone’s perspective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Tax payers </a:t>
            </a:r>
            <a:r>
              <a:rPr lang="en-GB" dirty="0" smtClean="0"/>
              <a:t>– Council tax paying for Social care</a:t>
            </a:r>
          </a:p>
          <a:p>
            <a:r>
              <a:rPr lang="en-GB" b="1" dirty="0" smtClean="0"/>
              <a:t>Communities</a:t>
            </a:r>
            <a:r>
              <a:rPr lang="en-GB" dirty="0" smtClean="0"/>
              <a:t> – </a:t>
            </a:r>
            <a:r>
              <a:rPr lang="en-GB" dirty="0" smtClean="0"/>
              <a:t>E</a:t>
            </a:r>
            <a:r>
              <a:rPr lang="en-GB" dirty="0" smtClean="0"/>
              <a:t>xpectation </a:t>
            </a:r>
            <a:r>
              <a:rPr lang="en-GB" dirty="0" smtClean="0"/>
              <a:t>growing</a:t>
            </a:r>
          </a:p>
          <a:p>
            <a:r>
              <a:rPr lang="en-GB" b="1" dirty="0" smtClean="0"/>
              <a:t>End users </a:t>
            </a:r>
            <a:r>
              <a:rPr lang="en-GB" dirty="0" smtClean="0"/>
              <a:t>– </a:t>
            </a:r>
            <a:r>
              <a:rPr lang="en-GB" dirty="0" smtClean="0"/>
              <a:t>Choice </a:t>
            </a:r>
            <a:r>
              <a:rPr lang="en-GB" dirty="0" smtClean="0"/>
              <a:t>&amp; control  + responsibility</a:t>
            </a:r>
          </a:p>
          <a:p>
            <a:r>
              <a:rPr lang="en-GB" b="1" dirty="0" smtClean="0"/>
              <a:t>Unpaid carers </a:t>
            </a:r>
            <a:r>
              <a:rPr lang="en-GB" dirty="0" smtClean="0"/>
              <a:t>– </a:t>
            </a:r>
            <a:r>
              <a:rPr lang="en-GB" dirty="0" smtClean="0"/>
              <a:t>Invest </a:t>
            </a:r>
            <a:r>
              <a:rPr lang="en-GB" dirty="0" smtClean="0"/>
              <a:t>in</a:t>
            </a:r>
          </a:p>
          <a:p>
            <a:r>
              <a:rPr lang="en-GB" b="1" dirty="0" smtClean="0"/>
              <a:t>Service providers </a:t>
            </a:r>
            <a:r>
              <a:rPr lang="en-GB" dirty="0" smtClean="0"/>
              <a:t>– </a:t>
            </a:r>
            <a:r>
              <a:rPr lang="en-GB" dirty="0" smtClean="0"/>
              <a:t>market dev </a:t>
            </a:r>
            <a:r>
              <a:rPr lang="en-GB" dirty="0" smtClean="0"/>
              <a:t>/ career/ pay</a:t>
            </a:r>
          </a:p>
          <a:p>
            <a:r>
              <a:rPr lang="en-GB" b="1" dirty="0" smtClean="0"/>
              <a:t>Social </a:t>
            </a:r>
            <a:r>
              <a:rPr lang="en-GB" b="1" dirty="0" smtClean="0"/>
              <a:t>services, CCGs</a:t>
            </a:r>
            <a:r>
              <a:rPr lang="en-GB" b="1" dirty="0" smtClean="0"/>
              <a:t> </a:t>
            </a:r>
            <a:r>
              <a:rPr lang="en-GB" dirty="0" smtClean="0"/>
              <a:t>–  Budgets/ Duty of care/ enablement/ prevention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r>
              <a:rPr lang="en-GB" b="1" dirty="0" smtClean="0"/>
              <a:t>National </a:t>
            </a:r>
            <a:r>
              <a:rPr lang="en-GB" b="1" dirty="0" smtClean="0"/>
              <a:t>government</a:t>
            </a:r>
            <a:r>
              <a:rPr lang="en-GB" dirty="0" smtClean="0"/>
              <a:t> – Responsibility?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Services sweep in with their value base and what they think needs to be put in place for a certain user group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286388"/>
            <a:ext cx="8501122" cy="126840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2800" b="1" dirty="0" smtClean="0">
                <a:solidFill>
                  <a:schemeClr val="accent5"/>
                </a:solidFill>
              </a:rPr>
              <a:t>We are often not on the same journey!</a:t>
            </a:r>
          </a:p>
          <a:p>
            <a:pPr>
              <a:buNone/>
            </a:pPr>
            <a:r>
              <a:rPr lang="en-GB" sz="2800" b="1" dirty="0" smtClean="0">
                <a:solidFill>
                  <a:schemeClr val="accent5"/>
                </a:solidFill>
              </a:rPr>
              <a:t> Services interfere with a person’s life rather than enable it</a:t>
            </a:r>
            <a:endParaRPr lang="en-GB" sz="2800" b="1" dirty="0">
              <a:solidFill>
                <a:schemeClr val="accent5"/>
              </a:solidFill>
            </a:endParaRPr>
          </a:p>
        </p:txBody>
      </p:sp>
      <p:pic>
        <p:nvPicPr>
          <p:cNvPr id="4" name="Picture 3" descr="swo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3116"/>
            <a:ext cx="4286248" cy="277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1054</Words>
  <Application>Microsoft Office PowerPoint</Application>
  <PresentationFormat>On-screen Show (4:3)</PresentationFormat>
  <Paragraphs>204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Self Directed Support is Co production, not going it alone “Let’s have a better conversation”  </vt:lpstr>
      <vt:lpstr>Austerity</vt:lpstr>
      <vt:lpstr>The perception of keeping control</vt:lpstr>
      <vt:lpstr>Systems still get in the way!</vt:lpstr>
      <vt:lpstr>Sharing budget information</vt:lpstr>
      <vt:lpstr>Co production</vt:lpstr>
      <vt:lpstr>Everyone’s perspective</vt:lpstr>
      <vt:lpstr>Services sweep in with their value base and what they think needs to be put in place for a certain user group  </vt:lpstr>
      <vt:lpstr>Slide 9</vt:lpstr>
      <vt:lpstr>What are the outcomes we are aspiring to?</vt:lpstr>
      <vt:lpstr>Self Directed Support (SDS)</vt:lpstr>
      <vt:lpstr>Slide 12</vt:lpstr>
      <vt:lpstr>Trust</vt:lpstr>
      <vt:lpstr>Making it Real</vt:lpstr>
      <vt:lpstr>Where can Self direct support begin?</vt:lpstr>
      <vt:lpstr>It starts at a person’s front door!</vt:lpstr>
      <vt:lpstr>How can services be more effective? </vt:lpstr>
      <vt:lpstr>Enabling SDS</vt:lpstr>
      <vt:lpstr>Person centred planning tools</vt:lpstr>
      <vt:lpstr>True Partnership</vt:lpstr>
      <vt:lpstr>Reduce reliance on long term care</vt:lpstr>
      <vt:lpstr>The conversation begins early</vt:lpstr>
      <vt:lpstr> </vt:lpstr>
      <vt:lpstr>Communities can create change quicker</vt:lpstr>
      <vt:lpstr>Started to map around the centre</vt:lpstr>
      <vt:lpstr>Slide 26</vt:lpstr>
      <vt:lpstr>Slide 27</vt:lpstr>
      <vt:lpstr>Slide 28</vt:lpstr>
      <vt:lpstr>Gathering the right information allows service commissioners brokers to focus scarce resources and funding in the right areas</vt:lpstr>
      <vt:lpstr>Slide 30</vt:lpstr>
      <vt:lpstr>Slide 31</vt:lpstr>
      <vt:lpstr> I think ISFs are the answer</vt:lpstr>
      <vt:lpstr>As you see, Self Directed Support is not just about ‘opting out’ and taking a Direct Payment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production when commissioning LD services</dc:title>
  <dc:creator>home</dc:creator>
  <cp:lastModifiedBy>home</cp:lastModifiedBy>
  <cp:revision>58</cp:revision>
  <dcterms:created xsi:type="dcterms:W3CDTF">2018-04-09T07:34:05Z</dcterms:created>
  <dcterms:modified xsi:type="dcterms:W3CDTF">2018-04-24T07:51:08Z</dcterms:modified>
</cp:coreProperties>
</file>