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1" r:id="rId3"/>
    <p:sldMasterId id="2147483721" r:id="rId4"/>
    <p:sldMasterId id="2147483740" r:id="rId5"/>
    <p:sldMasterId id="2147483752" r:id="rId6"/>
    <p:sldMasterId id="2147483764" r:id="rId7"/>
    <p:sldMasterId id="2147483777" r:id="rId8"/>
  </p:sldMasterIdLst>
  <p:notesMasterIdLst>
    <p:notesMasterId r:id="rId23"/>
  </p:notesMasterIdLst>
  <p:sldIdLst>
    <p:sldId id="267" r:id="rId9"/>
    <p:sldId id="318" r:id="rId10"/>
    <p:sldId id="317" r:id="rId11"/>
    <p:sldId id="316" r:id="rId12"/>
    <p:sldId id="319" r:id="rId13"/>
    <p:sldId id="315" r:id="rId14"/>
    <p:sldId id="320" r:id="rId15"/>
    <p:sldId id="321" r:id="rId16"/>
    <p:sldId id="308" r:id="rId17"/>
    <p:sldId id="322" r:id="rId18"/>
    <p:sldId id="323" r:id="rId19"/>
    <p:sldId id="324" r:id="rId20"/>
    <p:sldId id="325" r:id="rId21"/>
    <p:sldId id="326" r:id="rId22"/>
  </p:sldIdLst>
  <p:sldSz cx="9144000" cy="5143500" type="screen16x9"/>
  <p:notesSz cx="6808788" cy="9940925"/>
  <p:defaultText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038" y="0"/>
            <a:ext cx="2951162" cy="496888"/>
          </a:xfrm>
          <a:prstGeom prst="rect">
            <a:avLst/>
          </a:prstGeom>
        </p:spPr>
        <p:txBody>
          <a:bodyPr vert="horz" lIns="91440" tIns="45720" rIns="91440" bIns="45720" rtlCol="0"/>
          <a:lstStyle>
            <a:lvl1pPr algn="r">
              <a:defRPr sz="1200"/>
            </a:lvl1pPr>
          </a:lstStyle>
          <a:p>
            <a:fld id="{85E324B0-4F24-49D4-8DB5-14D35A640E77}" type="datetimeFigureOut">
              <a:rPr lang="en-GB" smtClean="0"/>
              <a:t>18/09/2018</a:t>
            </a:fld>
            <a:endParaRPr lang="en-GB"/>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1225"/>
            <a:ext cx="5446712" cy="44735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a:defRPr sz="1200"/>
            </a:lvl1pPr>
          </a:lstStyle>
          <a:p>
            <a:fld id="{65B760A0-0252-4D5A-A7E5-3A374E66DB5D}" type="slidenum">
              <a:rPr lang="en-GB" smtClean="0"/>
              <a:t>‹#›</a:t>
            </a:fld>
            <a:endParaRPr lang="en-GB"/>
          </a:p>
        </p:txBody>
      </p:sp>
    </p:spTree>
    <p:extLst>
      <p:ext uri="{BB962C8B-B14F-4D97-AF65-F5344CB8AC3E}">
        <p14:creationId xmlns:p14="http://schemas.microsoft.com/office/powerpoint/2010/main" val="895148188"/>
      </p:ext>
    </p:extLst>
  </p:cSld>
  <p:clrMap bg1="lt1" tx1="dk1" bg2="lt2" tx2="dk2" accent1="accent1" accent2="accent2" accent3="accent3" accent4="accent4" accent5="accent5" accent6="accent6" hlink="hlink" folHlink="folHlink"/>
  <p:notesStyle>
    <a:lvl1pPr marL="0" algn="l" defTabSz="914130" rtl="0" eaLnBrk="1" latinLnBrk="0" hangingPunct="1">
      <a:defRPr sz="1200" kern="1200">
        <a:solidFill>
          <a:schemeClr val="tx1"/>
        </a:solidFill>
        <a:latin typeface="+mn-lt"/>
        <a:ea typeface="+mn-ea"/>
        <a:cs typeface="+mn-cs"/>
      </a:defRPr>
    </a:lvl1pPr>
    <a:lvl2pPr marL="457058" algn="l" defTabSz="914130" rtl="0" eaLnBrk="1" latinLnBrk="0" hangingPunct="1">
      <a:defRPr sz="1200" kern="1200">
        <a:solidFill>
          <a:schemeClr val="tx1"/>
        </a:solidFill>
        <a:latin typeface="+mn-lt"/>
        <a:ea typeface="+mn-ea"/>
        <a:cs typeface="+mn-cs"/>
      </a:defRPr>
    </a:lvl2pPr>
    <a:lvl3pPr marL="914130" algn="l" defTabSz="914130" rtl="0" eaLnBrk="1" latinLnBrk="0" hangingPunct="1">
      <a:defRPr sz="1200" kern="1200">
        <a:solidFill>
          <a:schemeClr val="tx1"/>
        </a:solidFill>
        <a:latin typeface="+mn-lt"/>
        <a:ea typeface="+mn-ea"/>
        <a:cs typeface="+mn-cs"/>
      </a:defRPr>
    </a:lvl3pPr>
    <a:lvl4pPr marL="1371192" algn="l" defTabSz="914130" rtl="0" eaLnBrk="1" latinLnBrk="0" hangingPunct="1">
      <a:defRPr sz="1200" kern="1200">
        <a:solidFill>
          <a:schemeClr val="tx1"/>
        </a:solidFill>
        <a:latin typeface="+mn-lt"/>
        <a:ea typeface="+mn-ea"/>
        <a:cs typeface="+mn-cs"/>
      </a:defRPr>
    </a:lvl4pPr>
    <a:lvl5pPr marL="1828259" algn="l" defTabSz="914130" rtl="0" eaLnBrk="1" latinLnBrk="0" hangingPunct="1">
      <a:defRPr sz="1200" kern="1200">
        <a:solidFill>
          <a:schemeClr val="tx1"/>
        </a:solidFill>
        <a:latin typeface="+mn-lt"/>
        <a:ea typeface="+mn-ea"/>
        <a:cs typeface="+mn-cs"/>
      </a:defRPr>
    </a:lvl5pPr>
    <a:lvl6pPr marL="2285316" algn="l" defTabSz="914130" rtl="0" eaLnBrk="1" latinLnBrk="0" hangingPunct="1">
      <a:defRPr sz="1200" kern="1200">
        <a:solidFill>
          <a:schemeClr val="tx1"/>
        </a:solidFill>
        <a:latin typeface="+mn-lt"/>
        <a:ea typeface="+mn-ea"/>
        <a:cs typeface="+mn-cs"/>
      </a:defRPr>
    </a:lvl6pPr>
    <a:lvl7pPr marL="2742374" algn="l" defTabSz="914130" rtl="0" eaLnBrk="1" latinLnBrk="0" hangingPunct="1">
      <a:defRPr sz="1200" kern="1200">
        <a:solidFill>
          <a:schemeClr val="tx1"/>
        </a:solidFill>
        <a:latin typeface="+mn-lt"/>
        <a:ea typeface="+mn-ea"/>
        <a:cs typeface="+mn-cs"/>
      </a:defRPr>
    </a:lvl7pPr>
    <a:lvl8pPr marL="3199440" algn="l" defTabSz="914130" rtl="0" eaLnBrk="1" latinLnBrk="0" hangingPunct="1">
      <a:defRPr sz="1200" kern="1200">
        <a:solidFill>
          <a:schemeClr val="tx1"/>
        </a:solidFill>
        <a:latin typeface="+mn-lt"/>
        <a:ea typeface="+mn-ea"/>
        <a:cs typeface="+mn-cs"/>
      </a:defRPr>
    </a:lvl8pPr>
    <a:lvl9pPr marL="3656503" algn="l" defTabSz="914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9A3A3D-5F69-49E0-8031-BA25FD42F77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87357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B79968-3192-4055-8F94-81D71B2D26D6}"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53888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9A3A3D-5F69-49E0-8031-BA25FD42F77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89103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52992EB-757C-41ED-B579-076C8C0A6D00}"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10889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992EB-757C-41ED-B579-076C8C0A6D00}"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17611904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ED2A44-56FF-45E4-B1A2-2EB0224E6BA4}"/>
              </a:ext>
            </a:extLst>
          </p:cNvPr>
          <p:cNvSpPr>
            <a:spLocks noGrp="1"/>
          </p:cNvSpPr>
          <p:nvPr>
            <p:ph type="title"/>
          </p:nvPr>
        </p:nvSpPr>
        <p:spPr>
          <a:xfrm>
            <a:off x="628650" y="273845"/>
            <a:ext cx="7886700" cy="994172"/>
          </a:xfrm>
          <a:prstGeom prst="rect">
            <a:avLst/>
          </a:prstGeom>
        </p:spPr>
        <p:txBody>
          <a:bodyPr lIns="68579" tIns="34289" rIns="68579" bIns="34289"/>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591B81C0-0B31-4BE5-933D-5E72CC4C276B}"/>
              </a:ext>
            </a:extLst>
          </p:cNvPr>
          <p:cNvSpPr>
            <a:spLocks noGrp="1"/>
          </p:cNvSpPr>
          <p:nvPr>
            <p:ph type="body" orient="vert" idx="1"/>
          </p:nvPr>
        </p:nvSpPr>
        <p:spPr>
          <a:xfrm>
            <a:off x="628650" y="1369218"/>
            <a:ext cx="7886700" cy="3263504"/>
          </a:xfrm>
          <a:prstGeom prst="rect">
            <a:avLst/>
          </a:prstGeom>
        </p:spPr>
        <p:txBody>
          <a:bodyPr vert="eaVert"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FB6A7DB-02C5-4073-9846-CF172ECE9F3A}"/>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18/09/2018</a:t>
            </a:fld>
            <a:endParaRPr lang="en-GB" sz="1400">
              <a:solidFill>
                <a:prstClr val="black"/>
              </a:solidFill>
            </a:endParaRPr>
          </a:p>
        </p:txBody>
      </p:sp>
      <p:sp>
        <p:nvSpPr>
          <p:cNvPr id="5" name="Footer Placeholder 4">
            <a:extLst>
              <a:ext uri="{FF2B5EF4-FFF2-40B4-BE49-F238E27FC236}">
                <a16:creationId xmlns="" xmlns:a16="http://schemas.microsoft.com/office/drawing/2014/main" id="{8B293B06-523C-425D-952E-A2E211864D51}"/>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6" name="Slide Number Placeholder 5">
            <a:extLst>
              <a:ext uri="{FF2B5EF4-FFF2-40B4-BE49-F238E27FC236}">
                <a16:creationId xmlns="" xmlns:a16="http://schemas.microsoft.com/office/drawing/2014/main" id="{ECA76102-8979-4B59-832E-4970B965BF3D}"/>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21963247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95259EE-1C28-45A8-9C91-9471EDBC99CB}"/>
              </a:ext>
            </a:extLst>
          </p:cNvPr>
          <p:cNvSpPr>
            <a:spLocks noGrp="1"/>
          </p:cNvSpPr>
          <p:nvPr>
            <p:ph type="title" orient="vert"/>
          </p:nvPr>
        </p:nvSpPr>
        <p:spPr>
          <a:xfrm>
            <a:off x="6543676" y="273843"/>
            <a:ext cx="1971675" cy="4358879"/>
          </a:xfrm>
          <a:prstGeom prst="rect">
            <a:avLst/>
          </a:prstGeom>
        </p:spPr>
        <p:txBody>
          <a:bodyPr vert="eaVert" lIns="68579" tIns="34289" rIns="68579" bIns="34289"/>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4C705E43-2ED9-4E09-AA5F-16533447479C}"/>
              </a:ext>
            </a:extLst>
          </p:cNvPr>
          <p:cNvSpPr>
            <a:spLocks noGrp="1"/>
          </p:cNvSpPr>
          <p:nvPr>
            <p:ph type="body" orient="vert" idx="1"/>
          </p:nvPr>
        </p:nvSpPr>
        <p:spPr>
          <a:xfrm>
            <a:off x="628653" y="273843"/>
            <a:ext cx="5800725" cy="4358879"/>
          </a:xfrm>
          <a:prstGeom prst="rect">
            <a:avLst/>
          </a:prstGeom>
        </p:spPr>
        <p:txBody>
          <a:bodyPr vert="eaVert"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60EC7FE-B227-41CF-890A-6FCF47C2FCFF}"/>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18/09/2018</a:t>
            </a:fld>
            <a:endParaRPr lang="en-GB" sz="1400">
              <a:solidFill>
                <a:prstClr val="black"/>
              </a:solidFill>
            </a:endParaRPr>
          </a:p>
        </p:txBody>
      </p:sp>
      <p:sp>
        <p:nvSpPr>
          <p:cNvPr id="5" name="Footer Placeholder 4">
            <a:extLst>
              <a:ext uri="{FF2B5EF4-FFF2-40B4-BE49-F238E27FC236}">
                <a16:creationId xmlns="" xmlns:a16="http://schemas.microsoft.com/office/drawing/2014/main" id="{2DA972FB-59A4-4773-A34A-1B54DE1589FA}"/>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6" name="Slide Number Placeholder 5">
            <a:extLst>
              <a:ext uri="{FF2B5EF4-FFF2-40B4-BE49-F238E27FC236}">
                <a16:creationId xmlns="" xmlns:a16="http://schemas.microsoft.com/office/drawing/2014/main" id="{496C9BC5-5E02-4A55-9438-A2E6C2D23DDE}"/>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10342887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defTabSz="342892"/>
            <a:endParaRPr lang="en-US" sz="1400">
              <a:solidFill>
                <a:srgbClr val="FFFFFF"/>
              </a:solidFill>
            </a:endParaRPr>
          </a:p>
        </p:txBody>
      </p:sp>
      <p:sp>
        <p:nvSpPr>
          <p:cNvPr id="15" name="Content Placeholder 19"/>
          <p:cNvSpPr>
            <a:spLocks noGrp="1"/>
          </p:cNvSpPr>
          <p:nvPr>
            <p:ph sz="quarter" idx="10" hasCustomPrompt="1"/>
          </p:nvPr>
        </p:nvSpPr>
        <p:spPr>
          <a:xfrm>
            <a:off x="457200" y="3769101"/>
            <a:ext cx="6812020" cy="719944"/>
          </a:xfrm>
          <a:prstGeom prst="rect">
            <a:avLst/>
          </a:prstGeom>
        </p:spPr>
        <p:txBody>
          <a:bodyPr lIns="68579" tIns="34289" rIns="68579" bIns="34289" anchor="b">
            <a:noAutofit/>
          </a:bodyPr>
          <a:lstStyle>
            <a:lvl1pPr marL="0" indent="0">
              <a:buFontTx/>
              <a:buNone/>
              <a:defRPr sz="21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052204"/>
            <a:ext cx="8286174" cy="2716890"/>
          </a:xfrm>
          <a:prstGeom prst="rect">
            <a:avLst/>
          </a:prstGeom>
        </p:spPr>
        <p:txBody>
          <a:bodyPr lIns="68579" tIns="34289" rIns="68579" bIns="34289" anchor="t">
            <a:noAutofit/>
          </a:bodyPr>
          <a:lstStyle>
            <a:lvl1pPr>
              <a:defRPr sz="6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44"/>
            <a:ext cx="2133600" cy="273844"/>
          </a:xfrm>
          <a:prstGeom prst="rect">
            <a:avLst/>
          </a:prstGeom>
        </p:spPr>
        <p:txBody>
          <a:bodyPr vert="horz" lIns="68579" tIns="34289" rIns="68579" bIns="34289"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38080" y="4137933"/>
            <a:ext cx="1222923" cy="717244"/>
          </a:xfrm>
          <a:prstGeom prst="rect">
            <a:avLst/>
          </a:prstGeom>
        </p:spPr>
      </p:pic>
      <p:sp>
        <p:nvSpPr>
          <p:cNvPr id="10" name="Content Placeholder 19"/>
          <p:cNvSpPr>
            <a:spLocks noGrp="1"/>
          </p:cNvSpPr>
          <p:nvPr>
            <p:ph sz="quarter" idx="11" hasCustomPrompt="1"/>
          </p:nvPr>
        </p:nvSpPr>
        <p:spPr>
          <a:xfrm>
            <a:off x="457200" y="4489054"/>
            <a:ext cx="4359965" cy="270773"/>
          </a:xfrm>
          <a:prstGeom prst="rect">
            <a:avLst/>
          </a:prstGeom>
        </p:spPr>
        <p:txBody>
          <a:bodyPr lIns="68579" tIns="34289" rIns="68579" bIns="34289" anchor="b">
            <a:noAutofit/>
          </a:bodyPr>
          <a:lstStyle>
            <a:lvl1pPr marL="0" indent="0">
              <a:buFontTx/>
              <a:buNone/>
              <a:defRPr sz="12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743046" y="216328"/>
            <a:ext cx="1110549" cy="658800"/>
          </a:xfrm>
          <a:prstGeom prst="rect">
            <a:avLst/>
          </a:prstGeom>
        </p:spPr>
      </p:pic>
    </p:spTree>
    <p:extLst>
      <p:ext uri="{BB962C8B-B14F-4D97-AF65-F5344CB8AC3E}">
        <p14:creationId xmlns:p14="http://schemas.microsoft.com/office/powerpoint/2010/main" val="163701256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052204"/>
            <a:ext cx="8286174" cy="271689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4844809"/>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srgbClr val="000000"/>
              </a:solidFill>
            </a:endParaRPr>
          </a:p>
        </p:txBody>
      </p:sp>
      <p:sp>
        <p:nvSpPr>
          <p:cNvPr id="7" name="Content Placeholder 19"/>
          <p:cNvSpPr>
            <a:spLocks noGrp="1"/>
          </p:cNvSpPr>
          <p:nvPr>
            <p:ph sz="quarter" idx="11" hasCustomPrompt="1"/>
          </p:nvPr>
        </p:nvSpPr>
        <p:spPr>
          <a:xfrm>
            <a:off x="457200" y="4489041"/>
            <a:ext cx="4359965"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Tree>
    <p:extLst>
      <p:ext uri="{BB962C8B-B14F-4D97-AF65-F5344CB8AC3E}">
        <p14:creationId xmlns:p14="http://schemas.microsoft.com/office/powerpoint/2010/main" val="172281467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052204"/>
            <a:ext cx="8286174" cy="271689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
        <p:nvSpPr>
          <p:cNvPr id="10" name="Content Placeholder 19"/>
          <p:cNvSpPr>
            <a:spLocks noGrp="1"/>
          </p:cNvSpPr>
          <p:nvPr>
            <p:ph sz="quarter" idx="11" hasCustomPrompt="1"/>
          </p:nvPr>
        </p:nvSpPr>
        <p:spPr>
          <a:xfrm>
            <a:off x="457200" y="4489041"/>
            <a:ext cx="4359965" cy="270773"/>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743039" y="216328"/>
            <a:ext cx="1110549" cy="658800"/>
          </a:xfrm>
          <a:prstGeom prst="rect">
            <a:avLst/>
          </a:prstGeom>
        </p:spPr>
      </p:pic>
    </p:spTree>
    <p:extLst>
      <p:ext uri="{BB962C8B-B14F-4D97-AF65-F5344CB8AC3E}">
        <p14:creationId xmlns:p14="http://schemas.microsoft.com/office/powerpoint/2010/main" val="418664332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4" y="983448"/>
            <a:ext cx="3535738" cy="1620551"/>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2730979"/>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4" y="1097748"/>
            <a:ext cx="3535738" cy="1620551"/>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334597591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4" y="983448"/>
            <a:ext cx="3535738" cy="1620551"/>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3" y="3439390"/>
            <a:ext cx="3257412"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777805" y="1097745"/>
            <a:ext cx="3396587" cy="2255892"/>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81913858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2" y="350962"/>
            <a:ext cx="3746684" cy="1620551"/>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1" y="2109609"/>
            <a:ext cx="3675271" cy="676039"/>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0" y="4489041"/>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409233889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2" y="1860428"/>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1" y="3712267"/>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4489041"/>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121517264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4" y="983448"/>
            <a:ext cx="3535738" cy="1620551"/>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2730979"/>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4" y="1097748"/>
            <a:ext cx="3535738" cy="1620551"/>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31371751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992EB-757C-41ED-B579-076C8C0A6D00}"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40269211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2" y="1860428"/>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1" y="3712267"/>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4489041"/>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144209752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itle 1"/>
          <p:cNvSpPr>
            <a:spLocks noGrp="1"/>
          </p:cNvSpPr>
          <p:nvPr>
            <p:ph type="title"/>
          </p:nvPr>
        </p:nvSpPr>
        <p:spPr>
          <a:xfrm>
            <a:off x="5230364" y="983448"/>
            <a:ext cx="3535738" cy="1620551"/>
          </a:xfrm>
        </p:spPr>
        <p:txBody>
          <a:bodyPr anchor="t">
            <a:noAutofit/>
          </a:bodyPr>
          <a:lstStyle>
            <a:lvl1pPr>
              <a:defRPr sz="48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230364" y="2730979"/>
            <a:ext cx="3535738"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5" y="3474625"/>
            <a:ext cx="3535738"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4075600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itle 1"/>
          <p:cNvSpPr>
            <a:spLocks noGrp="1"/>
          </p:cNvSpPr>
          <p:nvPr>
            <p:ph type="title"/>
          </p:nvPr>
        </p:nvSpPr>
        <p:spPr>
          <a:xfrm>
            <a:off x="5230364" y="1269198"/>
            <a:ext cx="3535738" cy="1620551"/>
          </a:xfrm>
        </p:spPr>
        <p:txBody>
          <a:bodyPr anchor="t">
            <a:noAutofit/>
          </a:bodyPr>
          <a:lstStyle>
            <a:lvl1pPr>
              <a:defRPr sz="48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8" y="3001753"/>
            <a:ext cx="3535739"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8" y="3745399"/>
            <a:ext cx="353573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386838730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5389109" y="951699"/>
            <a:ext cx="3535738"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45" y="2572248"/>
            <a:ext cx="3504791" cy="69555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46" y="3267802"/>
            <a:ext cx="350478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6192281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Content Placeholder 19"/>
          <p:cNvSpPr>
            <a:spLocks noGrp="1"/>
          </p:cNvSpPr>
          <p:nvPr>
            <p:ph sz="quarter" idx="11" hasCustomPrompt="1"/>
          </p:nvPr>
        </p:nvSpPr>
        <p:spPr>
          <a:xfrm>
            <a:off x="5171102" y="2555872"/>
            <a:ext cx="3535738" cy="4250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2980915"/>
            <a:ext cx="3383340" cy="247130"/>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2" y="935322"/>
            <a:ext cx="3535738" cy="1620551"/>
          </a:xfrm>
        </p:spPr>
        <p:txBody>
          <a:bodyPr anchor="t">
            <a:noAutofit/>
          </a:bodyPr>
          <a:lstStyle>
            <a:lvl1pPr>
              <a:defRPr sz="4800"/>
            </a:lvl1pPr>
          </a:lstStyle>
          <a:p>
            <a:r>
              <a:rPr lang="en-GB" dirty="0" smtClean="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40366618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20917" y="4115691"/>
            <a:ext cx="918569" cy="752717"/>
          </a:xfrm>
          <a:prstGeom prst="rect">
            <a:avLst/>
          </a:prstGeom>
        </p:spPr>
      </p:pic>
      <p:sp>
        <p:nvSpPr>
          <p:cNvPr id="8" name="Content Placeholder 19"/>
          <p:cNvSpPr>
            <a:spLocks noGrp="1"/>
          </p:cNvSpPr>
          <p:nvPr>
            <p:ph sz="quarter" idx="10" hasCustomPrompt="1"/>
          </p:nvPr>
        </p:nvSpPr>
        <p:spPr>
          <a:xfrm>
            <a:off x="609600" y="3310002"/>
            <a:ext cx="6812020" cy="385514"/>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378499"/>
            <a:ext cx="7111312" cy="1835155"/>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43039" y="216328"/>
            <a:ext cx="1110549" cy="658800"/>
          </a:xfrm>
          <a:prstGeom prst="rect">
            <a:avLst/>
          </a:prstGeom>
        </p:spPr>
      </p:pic>
    </p:spTree>
    <p:extLst>
      <p:ext uri="{BB962C8B-B14F-4D97-AF65-F5344CB8AC3E}">
        <p14:creationId xmlns:p14="http://schemas.microsoft.com/office/powerpoint/2010/main" val="8633251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4" y="0"/>
            <a:ext cx="10248349" cy="5764696"/>
          </a:xfrm>
          <a:prstGeom prst="rect">
            <a:avLst/>
          </a:prstGeom>
        </p:spPr>
      </p:pic>
      <p:sp>
        <p:nvSpPr>
          <p:cNvPr id="6" name="Title 1"/>
          <p:cNvSpPr>
            <a:spLocks noGrp="1"/>
          </p:cNvSpPr>
          <p:nvPr>
            <p:ph type="title"/>
          </p:nvPr>
        </p:nvSpPr>
        <p:spPr>
          <a:xfrm>
            <a:off x="457202" y="1269198"/>
            <a:ext cx="3535738" cy="1620551"/>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24508178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5143500"/>
          </a:xfrm>
          <a:prstGeom prst="rect">
            <a:avLst/>
          </a:prstGeom>
        </p:spPr>
      </p:pic>
      <p:sp>
        <p:nvSpPr>
          <p:cNvPr id="5" name="Title 1"/>
          <p:cNvSpPr>
            <a:spLocks noGrp="1"/>
          </p:cNvSpPr>
          <p:nvPr>
            <p:ph type="title"/>
          </p:nvPr>
        </p:nvSpPr>
        <p:spPr>
          <a:xfrm>
            <a:off x="5230364" y="1269198"/>
            <a:ext cx="3535738" cy="1620551"/>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64079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5143500"/>
          </a:xfrm>
          <a:prstGeom prst="rect">
            <a:avLst/>
          </a:prstGeom>
        </p:spPr>
      </p:pic>
      <p:sp>
        <p:nvSpPr>
          <p:cNvPr id="7" name="Title 1"/>
          <p:cNvSpPr>
            <a:spLocks noGrp="1"/>
          </p:cNvSpPr>
          <p:nvPr>
            <p:ph type="title"/>
          </p:nvPr>
        </p:nvSpPr>
        <p:spPr>
          <a:xfrm>
            <a:off x="5230364" y="1269198"/>
            <a:ext cx="3535738" cy="1620551"/>
          </a:xfrm>
        </p:spPr>
        <p:txBody>
          <a:bodyPr anchor="t">
            <a:noAutofit/>
          </a:bodyPr>
          <a:lstStyle>
            <a:lvl1pPr>
              <a:defRPr sz="4800"/>
            </a:lvl1pPr>
          </a:lstStyle>
          <a:p>
            <a:r>
              <a:rPr lang="en-GB" dirty="0" smtClean="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42753437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4767264"/>
            <a:ext cx="2133600" cy="273844"/>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1" y="562434"/>
            <a:ext cx="7356815" cy="500794"/>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Tree>
    <p:extLst>
      <p:ext uri="{BB962C8B-B14F-4D97-AF65-F5344CB8AC3E}">
        <p14:creationId xmlns:p14="http://schemas.microsoft.com/office/powerpoint/2010/main" val="17551816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052204"/>
            <a:ext cx="8286174" cy="271689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
        <p:nvSpPr>
          <p:cNvPr id="10" name="Content Placeholder 19"/>
          <p:cNvSpPr>
            <a:spLocks noGrp="1"/>
          </p:cNvSpPr>
          <p:nvPr>
            <p:ph sz="quarter" idx="11" hasCustomPrompt="1"/>
          </p:nvPr>
        </p:nvSpPr>
        <p:spPr>
          <a:xfrm>
            <a:off x="457200" y="4489040"/>
            <a:ext cx="4359965" cy="270773"/>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743037" y="216328"/>
            <a:ext cx="1110549" cy="658800"/>
          </a:xfrm>
          <a:prstGeom prst="rect">
            <a:avLst/>
          </a:prstGeom>
        </p:spPr>
      </p:pic>
    </p:spTree>
    <p:extLst>
      <p:ext uri="{BB962C8B-B14F-4D97-AF65-F5344CB8AC3E}">
        <p14:creationId xmlns:p14="http://schemas.microsoft.com/office/powerpoint/2010/main" val="160255644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260221"/>
            <a:ext cx="7841707" cy="29630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3189226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ext slide Purp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092" y="1137625"/>
            <a:ext cx="7814209" cy="898490"/>
          </a:xfrm>
        </p:spPr>
        <p:txBody>
          <a:bodyPr/>
          <a:lstStyle>
            <a:lvl1pPr>
              <a:defRPr b="1">
                <a:solidFill>
                  <a:srgbClr val="9B2C98"/>
                </a:solidFill>
              </a:defRPr>
            </a:lvl1pPr>
          </a:lstStyle>
          <a:p>
            <a:r>
              <a:rPr lang="en-GB" dirty="0" smtClean="0"/>
              <a:t>Click to edit title style</a:t>
            </a:r>
            <a:endParaRPr lang="en-US" dirty="0"/>
          </a:p>
        </p:txBody>
      </p:sp>
      <p:sp>
        <p:nvSpPr>
          <p:cNvPr id="5" name="Content Placeholder 6"/>
          <p:cNvSpPr>
            <a:spLocks noGrp="1"/>
          </p:cNvSpPr>
          <p:nvPr>
            <p:ph sz="quarter" idx="11"/>
          </p:nvPr>
        </p:nvSpPr>
        <p:spPr>
          <a:xfrm>
            <a:off x="404092" y="2064973"/>
            <a:ext cx="7814210" cy="2391065"/>
          </a:xfrm>
        </p:spPr>
        <p:txBody>
          <a:bodyPr/>
          <a:lstStyle>
            <a:lvl1pPr>
              <a:buClr>
                <a:srgbClr val="9B2C98"/>
              </a:buClr>
              <a:defRPr>
                <a:solidFill>
                  <a:srgbClr val="4C4C4C"/>
                </a:solidFill>
              </a:defRPr>
            </a:lvl1pPr>
            <a:lvl2pPr>
              <a:buClr>
                <a:srgbClr val="9B2C98"/>
              </a:buClr>
              <a:defRPr>
                <a:solidFill>
                  <a:srgbClr val="4C4C4C"/>
                </a:solidFill>
              </a:defRPr>
            </a:lvl2pPr>
            <a:lvl3pPr>
              <a:buClr>
                <a:srgbClr val="9B2C98"/>
              </a:buClr>
              <a:defRPr>
                <a:solidFill>
                  <a:srgbClr val="4C4C4C"/>
                </a:solidFill>
              </a:defRPr>
            </a:lvl3pPr>
            <a:lvl4pPr>
              <a:buClr>
                <a:srgbClr val="9B2C98"/>
              </a:buClr>
              <a:defRPr>
                <a:solidFill>
                  <a:srgbClr val="4C4C4C"/>
                </a:solidFill>
              </a:defRPr>
            </a:lvl4pPr>
            <a:lvl5pPr>
              <a:buClr>
                <a:srgbClr val="9B2C98"/>
              </a:buClr>
              <a:defRPr>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9471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31" y="1052204"/>
            <a:ext cx="8286174" cy="271689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3769116"/>
            <a:ext cx="6812020" cy="719944"/>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7" y="4844848"/>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lIns="91416" tIns="45708" rIns="91416" bIns="45708" rtlCol="0" anchor="ctr"/>
          <a:lstStyle/>
          <a:p>
            <a:pPr algn="ctr" defTabSz="457058"/>
            <a:endParaRPr lang="en-US">
              <a:solidFill>
                <a:srgbClr val="000000"/>
              </a:solidFill>
            </a:endParaRPr>
          </a:p>
        </p:txBody>
      </p:sp>
      <p:sp>
        <p:nvSpPr>
          <p:cNvPr id="7" name="Content Placeholder 19"/>
          <p:cNvSpPr>
            <a:spLocks noGrp="1"/>
          </p:cNvSpPr>
          <p:nvPr>
            <p:ph sz="quarter" idx="11" hasCustomPrompt="1"/>
          </p:nvPr>
        </p:nvSpPr>
        <p:spPr>
          <a:xfrm>
            <a:off x="457209" y="4489081"/>
            <a:ext cx="4359965"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8087" y="4137951"/>
            <a:ext cx="1222923" cy="717244"/>
          </a:xfrm>
          <a:prstGeom prst="rect">
            <a:avLst/>
          </a:prstGeom>
        </p:spPr>
      </p:pic>
    </p:spTree>
    <p:extLst>
      <p:ext uri="{BB962C8B-B14F-4D97-AF65-F5344CB8AC3E}">
        <p14:creationId xmlns:p14="http://schemas.microsoft.com/office/powerpoint/2010/main" val="5296766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defTabSz="457058"/>
            <a:endParaRPr lang="en-US">
              <a:solidFill>
                <a:srgbClr val="FFFFFF"/>
              </a:solidFill>
            </a:endParaRPr>
          </a:p>
        </p:txBody>
      </p:sp>
      <p:sp>
        <p:nvSpPr>
          <p:cNvPr id="15" name="Content Placeholder 19"/>
          <p:cNvSpPr>
            <a:spLocks noGrp="1"/>
          </p:cNvSpPr>
          <p:nvPr>
            <p:ph sz="quarter" idx="10" hasCustomPrompt="1"/>
          </p:nvPr>
        </p:nvSpPr>
        <p:spPr>
          <a:xfrm>
            <a:off x="457200" y="3769116"/>
            <a:ext cx="6812020" cy="719944"/>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31" y="1052204"/>
            <a:ext cx="8286174" cy="271689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59"/>
            <a:ext cx="2133600" cy="273844"/>
          </a:xfrm>
          <a:prstGeom prst="rect">
            <a:avLst/>
          </a:prstGeom>
        </p:spPr>
        <p:txBody>
          <a:bodyPr vert="horz" lIns="91416" tIns="45708" rIns="91416" bIns="45708"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38087" y="4137951"/>
            <a:ext cx="1222923" cy="717244"/>
          </a:xfrm>
          <a:prstGeom prst="rect">
            <a:avLst/>
          </a:prstGeom>
        </p:spPr>
      </p:pic>
      <p:sp>
        <p:nvSpPr>
          <p:cNvPr id="10" name="Content Placeholder 19"/>
          <p:cNvSpPr>
            <a:spLocks noGrp="1"/>
          </p:cNvSpPr>
          <p:nvPr>
            <p:ph sz="quarter" idx="11" hasCustomPrompt="1"/>
          </p:nvPr>
        </p:nvSpPr>
        <p:spPr>
          <a:xfrm>
            <a:off x="457209" y="4489081"/>
            <a:ext cx="4359965" cy="270773"/>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743046" y="216328"/>
            <a:ext cx="1110549" cy="658800"/>
          </a:xfrm>
          <a:prstGeom prst="rect">
            <a:avLst/>
          </a:prstGeom>
        </p:spPr>
      </p:pic>
    </p:spTree>
    <p:extLst>
      <p:ext uri="{BB962C8B-B14F-4D97-AF65-F5344CB8AC3E}">
        <p14:creationId xmlns:p14="http://schemas.microsoft.com/office/powerpoint/2010/main" val="28387167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9" y="983451"/>
            <a:ext cx="3535738" cy="1620551"/>
          </a:xfrm>
          <a:prstGeom prst="rect">
            <a:avLst/>
          </a:prstGeom>
        </p:spPr>
        <p:txBody>
          <a:bodyPr vert="horz" lIns="91416" tIns="45708" rIns="91416" bIns="45708"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7" y="2730980"/>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71" y="1097771"/>
            <a:ext cx="3535738" cy="1620551"/>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8784025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9" y="983451"/>
            <a:ext cx="3535738" cy="1620551"/>
          </a:xfrm>
          <a:prstGeom prst="rect">
            <a:avLst/>
          </a:prstGeom>
        </p:spPr>
        <p:txBody>
          <a:bodyPr vert="horz" lIns="91416" tIns="45708" rIns="91416" bIns="45708"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8" y="3439411"/>
            <a:ext cx="3257412"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777805" y="1097745"/>
            <a:ext cx="3396587" cy="2255892"/>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6945005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3" y="350970"/>
            <a:ext cx="3746684" cy="1620551"/>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2" y="2109648"/>
            <a:ext cx="3675271" cy="676039"/>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9" y="4489081"/>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9949996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3" y="1860429"/>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2" y="3712288"/>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9" y="4489081"/>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39212459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9" y="983451"/>
            <a:ext cx="3535738" cy="1620551"/>
          </a:xfrm>
          <a:prstGeom prst="rect">
            <a:avLst/>
          </a:prstGeom>
        </p:spPr>
        <p:txBody>
          <a:bodyPr vert="horz" lIns="91416" tIns="45708" rIns="91416" bIns="45708"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7" y="2730980"/>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71" y="1097771"/>
            <a:ext cx="3535738" cy="1620551"/>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7285875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2992EB-757C-41ED-B579-076C8C0A6D00}"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474669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3" y="1860429"/>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2" y="3712288"/>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9" y="4489081"/>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3223489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itle 1"/>
          <p:cNvSpPr>
            <a:spLocks noGrp="1"/>
          </p:cNvSpPr>
          <p:nvPr>
            <p:ph type="title"/>
          </p:nvPr>
        </p:nvSpPr>
        <p:spPr>
          <a:xfrm>
            <a:off x="5230369" y="983451"/>
            <a:ext cx="3535738" cy="1620551"/>
          </a:xfrm>
        </p:spPr>
        <p:txBody>
          <a:bodyPr anchor="t">
            <a:noAutofit/>
          </a:bodyPr>
          <a:lstStyle>
            <a:lvl1pPr>
              <a:defRPr sz="48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230369" y="2730980"/>
            <a:ext cx="3535738"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9" y="3474664"/>
            <a:ext cx="3535738"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4235460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itle 1"/>
          <p:cNvSpPr>
            <a:spLocks noGrp="1"/>
          </p:cNvSpPr>
          <p:nvPr>
            <p:ph type="title"/>
          </p:nvPr>
        </p:nvSpPr>
        <p:spPr>
          <a:xfrm>
            <a:off x="5230369" y="1269221"/>
            <a:ext cx="3535738" cy="1620551"/>
          </a:xfrm>
        </p:spPr>
        <p:txBody>
          <a:bodyPr anchor="t">
            <a:noAutofit/>
          </a:bodyPr>
          <a:lstStyle>
            <a:lvl1pPr>
              <a:defRPr sz="48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8" y="3001759"/>
            <a:ext cx="3535739"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8" y="3745438"/>
            <a:ext cx="353573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37607884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5389110" y="951708"/>
            <a:ext cx="3535738"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62" y="2572248"/>
            <a:ext cx="3504791" cy="69555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56" y="3267841"/>
            <a:ext cx="350478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092805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Content Placeholder 19"/>
          <p:cNvSpPr>
            <a:spLocks noGrp="1"/>
          </p:cNvSpPr>
          <p:nvPr>
            <p:ph sz="quarter" idx="11" hasCustomPrompt="1"/>
          </p:nvPr>
        </p:nvSpPr>
        <p:spPr>
          <a:xfrm>
            <a:off x="5171103" y="2555875"/>
            <a:ext cx="3535738" cy="4250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2980919"/>
            <a:ext cx="3383340" cy="247130"/>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3" y="935322"/>
            <a:ext cx="3535738" cy="1620551"/>
          </a:xfrm>
        </p:spPr>
        <p:txBody>
          <a:bodyPr anchor="t">
            <a:noAutofit/>
          </a:bodyPr>
          <a:lstStyle>
            <a:lvl1pPr>
              <a:defRPr sz="4800"/>
            </a:lvl1pPr>
          </a:lstStyle>
          <a:p>
            <a:r>
              <a:rPr lang="en-GB" dirty="0" smtClean="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3539088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defTabSz="457058"/>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20943" y="4115731"/>
            <a:ext cx="918569" cy="752717"/>
          </a:xfrm>
          <a:prstGeom prst="rect">
            <a:avLst/>
          </a:prstGeom>
        </p:spPr>
      </p:pic>
      <p:sp>
        <p:nvSpPr>
          <p:cNvPr id="8" name="Content Placeholder 19"/>
          <p:cNvSpPr>
            <a:spLocks noGrp="1"/>
          </p:cNvSpPr>
          <p:nvPr>
            <p:ph sz="quarter" idx="10" hasCustomPrompt="1"/>
          </p:nvPr>
        </p:nvSpPr>
        <p:spPr>
          <a:xfrm>
            <a:off x="609600" y="3310024"/>
            <a:ext cx="6812020" cy="385514"/>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378499"/>
            <a:ext cx="7111312" cy="1835155"/>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43046" y="216328"/>
            <a:ext cx="1110549" cy="658800"/>
          </a:xfrm>
          <a:prstGeom prst="rect">
            <a:avLst/>
          </a:prstGeom>
        </p:spPr>
      </p:pic>
    </p:spTree>
    <p:extLst>
      <p:ext uri="{BB962C8B-B14F-4D97-AF65-F5344CB8AC3E}">
        <p14:creationId xmlns:p14="http://schemas.microsoft.com/office/powerpoint/2010/main" val="1950829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2" y="1"/>
            <a:ext cx="10248349" cy="5764696"/>
          </a:xfrm>
          <a:prstGeom prst="rect">
            <a:avLst/>
          </a:prstGeom>
        </p:spPr>
      </p:pic>
      <p:sp>
        <p:nvSpPr>
          <p:cNvPr id="6" name="Title 1"/>
          <p:cNvSpPr>
            <a:spLocks noGrp="1"/>
          </p:cNvSpPr>
          <p:nvPr>
            <p:ph type="title"/>
          </p:nvPr>
        </p:nvSpPr>
        <p:spPr>
          <a:xfrm>
            <a:off x="457202" y="1269221"/>
            <a:ext cx="3535738" cy="1620551"/>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799473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5143500"/>
          </a:xfrm>
          <a:prstGeom prst="rect">
            <a:avLst/>
          </a:prstGeom>
        </p:spPr>
      </p:pic>
      <p:sp>
        <p:nvSpPr>
          <p:cNvPr id="5" name="Title 1"/>
          <p:cNvSpPr>
            <a:spLocks noGrp="1"/>
          </p:cNvSpPr>
          <p:nvPr>
            <p:ph type="title"/>
          </p:nvPr>
        </p:nvSpPr>
        <p:spPr>
          <a:xfrm>
            <a:off x="5230369" y="1269221"/>
            <a:ext cx="3535738" cy="1620551"/>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726339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5143500"/>
          </a:xfrm>
          <a:prstGeom prst="rect">
            <a:avLst/>
          </a:prstGeom>
        </p:spPr>
      </p:pic>
      <p:sp>
        <p:nvSpPr>
          <p:cNvPr id="7" name="Title 1"/>
          <p:cNvSpPr>
            <a:spLocks noGrp="1"/>
          </p:cNvSpPr>
          <p:nvPr>
            <p:ph type="title"/>
          </p:nvPr>
        </p:nvSpPr>
        <p:spPr>
          <a:xfrm>
            <a:off x="5230369" y="1269221"/>
            <a:ext cx="3535738" cy="1620551"/>
          </a:xfrm>
        </p:spPr>
        <p:txBody>
          <a:bodyPr anchor="t">
            <a:noAutofit/>
          </a:bodyPr>
          <a:lstStyle>
            <a:lvl1pPr>
              <a:defRPr sz="4800"/>
            </a:lvl1pPr>
          </a:lstStyle>
          <a:p>
            <a:r>
              <a:rPr lang="en-GB" dirty="0" smtClean="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3153545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4767285"/>
            <a:ext cx="2133600" cy="273844"/>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9" y="562437"/>
            <a:ext cx="7356815" cy="500794"/>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8087" y="4137951"/>
            <a:ext cx="1222923" cy="717244"/>
          </a:xfrm>
          <a:prstGeom prst="rect">
            <a:avLst/>
          </a:prstGeom>
        </p:spPr>
      </p:pic>
    </p:spTree>
    <p:extLst>
      <p:ext uri="{BB962C8B-B14F-4D97-AF65-F5344CB8AC3E}">
        <p14:creationId xmlns:p14="http://schemas.microsoft.com/office/powerpoint/2010/main" val="41937695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7"/>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58" indent="0">
              <a:buNone/>
              <a:defRPr sz="1800">
                <a:solidFill>
                  <a:schemeClr val="tx1">
                    <a:tint val="75000"/>
                  </a:schemeClr>
                </a:solidFill>
              </a:defRPr>
            </a:lvl2pPr>
            <a:lvl3pPr marL="914130" indent="0">
              <a:buNone/>
              <a:defRPr sz="1600">
                <a:solidFill>
                  <a:schemeClr val="tx1">
                    <a:tint val="75000"/>
                  </a:schemeClr>
                </a:solidFill>
              </a:defRPr>
            </a:lvl3pPr>
            <a:lvl4pPr marL="1371192" indent="0">
              <a:buNone/>
              <a:defRPr sz="1400">
                <a:solidFill>
                  <a:schemeClr val="tx1">
                    <a:tint val="75000"/>
                  </a:schemeClr>
                </a:solidFill>
              </a:defRPr>
            </a:lvl4pPr>
            <a:lvl5pPr marL="1828259" indent="0">
              <a:buNone/>
              <a:defRPr sz="1400">
                <a:solidFill>
                  <a:schemeClr val="tx1">
                    <a:tint val="75000"/>
                  </a:schemeClr>
                </a:solidFill>
              </a:defRPr>
            </a:lvl5pPr>
            <a:lvl6pPr marL="2285316" indent="0">
              <a:buNone/>
              <a:defRPr sz="1400">
                <a:solidFill>
                  <a:schemeClr val="tx1">
                    <a:tint val="75000"/>
                  </a:schemeClr>
                </a:solidFill>
              </a:defRPr>
            </a:lvl6pPr>
            <a:lvl7pPr marL="2742374"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992EB-757C-41ED-B579-076C8C0A6D00}" type="datetimeFigureOut">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2608842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14" y="1260221"/>
            <a:ext cx="7841707" cy="29630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6331724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slide Purp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099" y="1137629"/>
            <a:ext cx="7814209" cy="898490"/>
          </a:xfrm>
        </p:spPr>
        <p:txBody>
          <a:bodyPr/>
          <a:lstStyle>
            <a:lvl1pPr>
              <a:defRPr b="1">
                <a:solidFill>
                  <a:srgbClr val="9B2C98"/>
                </a:solidFill>
              </a:defRPr>
            </a:lvl1pPr>
          </a:lstStyle>
          <a:p>
            <a:r>
              <a:rPr lang="en-GB" dirty="0" smtClean="0"/>
              <a:t>Click to edit title style</a:t>
            </a:r>
            <a:endParaRPr lang="en-US" dirty="0"/>
          </a:p>
        </p:txBody>
      </p:sp>
      <p:sp>
        <p:nvSpPr>
          <p:cNvPr id="5" name="Content Placeholder 6"/>
          <p:cNvSpPr>
            <a:spLocks noGrp="1"/>
          </p:cNvSpPr>
          <p:nvPr>
            <p:ph sz="quarter" idx="11"/>
          </p:nvPr>
        </p:nvSpPr>
        <p:spPr>
          <a:xfrm>
            <a:off x="404092" y="2064984"/>
            <a:ext cx="7814210" cy="2391065"/>
          </a:xfrm>
        </p:spPr>
        <p:txBody>
          <a:bodyPr/>
          <a:lstStyle>
            <a:lvl1pPr>
              <a:buClr>
                <a:srgbClr val="9B2C98"/>
              </a:buClr>
              <a:defRPr>
                <a:solidFill>
                  <a:srgbClr val="4C4C4C"/>
                </a:solidFill>
              </a:defRPr>
            </a:lvl1pPr>
            <a:lvl2pPr>
              <a:buClr>
                <a:srgbClr val="9B2C98"/>
              </a:buClr>
              <a:defRPr>
                <a:solidFill>
                  <a:srgbClr val="4C4C4C"/>
                </a:solidFill>
              </a:defRPr>
            </a:lvl2pPr>
            <a:lvl3pPr>
              <a:buClr>
                <a:srgbClr val="9B2C98"/>
              </a:buClr>
              <a:defRPr>
                <a:solidFill>
                  <a:srgbClr val="4C4C4C"/>
                </a:solidFill>
              </a:defRPr>
            </a:lvl3pPr>
            <a:lvl4pPr>
              <a:buClr>
                <a:srgbClr val="9B2C98"/>
              </a:buClr>
              <a:defRPr>
                <a:solidFill>
                  <a:srgbClr val="4C4C4C"/>
                </a:solidFill>
              </a:defRPr>
            </a:lvl4pPr>
            <a:lvl5pPr>
              <a:buClr>
                <a:srgbClr val="9B2C98"/>
              </a:buClr>
              <a:defRPr>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7547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052204"/>
            <a:ext cx="8286174" cy="271689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3" y="4844829"/>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lIns="91416" tIns="45708" rIns="91416" bIns="45708" rtlCol="0" anchor="ctr"/>
          <a:lstStyle/>
          <a:p>
            <a:pPr algn="ctr" defTabSz="457058"/>
            <a:endParaRPr lang="en-US">
              <a:solidFill>
                <a:srgbClr val="000000"/>
              </a:solidFill>
            </a:endParaRPr>
          </a:p>
        </p:txBody>
      </p:sp>
      <p:sp>
        <p:nvSpPr>
          <p:cNvPr id="7" name="Content Placeholder 19"/>
          <p:cNvSpPr>
            <a:spLocks noGrp="1"/>
          </p:cNvSpPr>
          <p:nvPr>
            <p:ph sz="quarter" idx="11" hasCustomPrompt="1"/>
          </p:nvPr>
        </p:nvSpPr>
        <p:spPr>
          <a:xfrm>
            <a:off x="457200" y="4489061"/>
            <a:ext cx="4359965"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Tree>
    <p:extLst>
      <p:ext uri="{BB962C8B-B14F-4D97-AF65-F5344CB8AC3E}">
        <p14:creationId xmlns:p14="http://schemas.microsoft.com/office/powerpoint/2010/main" val="32907873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defTabSz="457058"/>
            <a:endParaRPr lang="en-US">
              <a:solidFill>
                <a:srgbClr val="FFFFFF"/>
              </a:solidFill>
            </a:endParaRPr>
          </a:p>
        </p:txBody>
      </p:sp>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052204"/>
            <a:ext cx="8286174" cy="271689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16" tIns="45708" rIns="91416" bIns="45708"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
        <p:nvSpPr>
          <p:cNvPr id="10" name="Content Placeholder 19"/>
          <p:cNvSpPr>
            <a:spLocks noGrp="1"/>
          </p:cNvSpPr>
          <p:nvPr>
            <p:ph sz="quarter" idx="11" hasCustomPrompt="1"/>
          </p:nvPr>
        </p:nvSpPr>
        <p:spPr>
          <a:xfrm>
            <a:off x="457200" y="4489061"/>
            <a:ext cx="4359965" cy="270773"/>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743046" y="216328"/>
            <a:ext cx="1110549" cy="658800"/>
          </a:xfrm>
          <a:prstGeom prst="rect">
            <a:avLst/>
          </a:prstGeom>
        </p:spPr>
      </p:pic>
    </p:spTree>
    <p:extLst>
      <p:ext uri="{BB962C8B-B14F-4D97-AF65-F5344CB8AC3E}">
        <p14:creationId xmlns:p14="http://schemas.microsoft.com/office/powerpoint/2010/main" val="160680340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5" y="983451"/>
            <a:ext cx="3535738" cy="1620551"/>
          </a:xfrm>
          <a:prstGeom prst="rect">
            <a:avLst/>
          </a:prstGeom>
        </p:spPr>
        <p:txBody>
          <a:bodyPr vert="horz" lIns="91416" tIns="45708" rIns="91416" bIns="45708"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2730979"/>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5" y="1097768"/>
            <a:ext cx="3535738" cy="1620551"/>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427463998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5" y="983451"/>
            <a:ext cx="3535738" cy="1620551"/>
          </a:xfrm>
          <a:prstGeom prst="rect">
            <a:avLst/>
          </a:prstGeom>
        </p:spPr>
        <p:txBody>
          <a:bodyPr vert="horz" lIns="91416" tIns="45708" rIns="91416" bIns="45708"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3" y="3439390"/>
            <a:ext cx="3257412"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777805" y="1097745"/>
            <a:ext cx="3396587" cy="2255892"/>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3306457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3" y="350970"/>
            <a:ext cx="3746684" cy="1620551"/>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2" y="2109629"/>
            <a:ext cx="3675271" cy="676039"/>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0" y="4489061"/>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5371431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3" y="1860429"/>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2" y="3712267"/>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4489061"/>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23911631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p:cNvSpPr txBox="1">
            <a:spLocks/>
          </p:cNvSpPr>
          <p:nvPr userDrawn="1"/>
        </p:nvSpPr>
        <p:spPr>
          <a:xfrm>
            <a:off x="5230365" y="983451"/>
            <a:ext cx="3535738" cy="1620551"/>
          </a:xfrm>
          <a:prstGeom prst="rect">
            <a:avLst/>
          </a:prstGeom>
        </p:spPr>
        <p:txBody>
          <a:bodyPr vert="horz" lIns="91416" tIns="45708" rIns="91416" bIns="45708"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2730979"/>
            <a:ext cx="3383340"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5" y="1097768"/>
            <a:ext cx="3535738" cy="1620551"/>
          </a:xfrm>
        </p:spPr>
        <p:txBody>
          <a:bodyPr anchor="t">
            <a:noAutofit/>
          </a:bodyPr>
          <a:lstStyle>
            <a:lvl1pPr>
              <a:defRPr sz="48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14188019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3" y="1860429"/>
            <a:ext cx="3746684"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2" y="3712267"/>
            <a:ext cx="3675271" cy="743642"/>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4489061"/>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0116071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2992EB-757C-41ED-B579-076C8C0A6D00}" type="datetimeFigureOut">
              <a:rPr lang="en-GB" smtClean="0"/>
              <a:t>18/09/2018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1568658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itle 1"/>
          <p:cNvSpPr>
            <a:spLocks noGrp="1"/>
          </p:cNvSpPr>
          <p:nvPr>
            <p:ph type="title"/>
          </p:nvPr>
        </p:nvSpPr>
        <p:spPr>
          <a:xfrm>
            <a:off x="5230365" y="983451"/>
            <a:ext cx="3535738" cy="1620551"/>
          </a:xfrm>
        </p:spPr>
        <p:txBody>
          <a:bodyPr anchor="t">
            <a:noAutofit/>
          </a:bodyPr>
          <a:lstStyle>
            <a:lvl1pPr>
              <a:defRPr sz="48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230365" y="2730979"/>
            <a:ext cx="3535738"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5" y="3474645"/>
            <a:ext cx="3535738"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334497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itle 1"/>
          <p:cNvSpPr>
            <a:spLocks noGrp="1"/>
          </p:cNvSpPr>
          <p:nvPr>
            <p:ph type="title"/>
          </p:nvPr>
        </p:nvSpPr>
        <p:spPr>
          <a:xfrm>
            <a:off x="5230365" y="1269218"/>
            <a:ext cx="3535738" cy="1620551"/>
          </a:xfrm>
        </p:spPr>
        <p:txBody>
          <a:bodyPr anchor="t">
            <a:noAutofit/>
          </a:bodyPr>
          <a:lstStyle>
            <a:lvl1pPr>
              <a:defRPr sz="48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8" y="3001753"/>
            <a:ext cx="3535739" cy="7436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8" y="3745419"/>
            <a:ext cx="353573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9573579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5389110" y="951708"/>
            <a:ext cx="3535738" cy="1620551"/>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55" y="2572248"/>
            <a:ext cx="3504791" cy="69555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56" y="3267822"/>
            <a:ext cx="350478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201890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Content Placeholder 19"/>
          <p:cNvSpPr>
            <a:spLocks noGrp="1"/>
          </p:cNvSpPr>
          <p:nvPr>
            <p:ph sz="quarter" idx="11" hasCustomPrompt="1"/>
          </p:nvPr>
        </p:nvSpPr>
        <p:spPr>
          <a:xfrm>
            <a:off x="5171103" y="2555872"/>
            <a:ext cx="3535738" cy="425042"/>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2980915"/>
            <a:ext cx="3383340" cy="247130"/>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3" y="935322"/>
            <a:ext cx="3535738" cy="1620551"/>
          </a:xfrm>
        </p:spPr>
        <p:txBody>
          <a:bodyPr anchor="t">
            <a:noAutofit/>
          </a:bodyPr>
          <a:lstStyle>
            <a:lvl1pPr>
              <a:defRPr sz="4800"/>
            </a:lvl1pPr>
          </a:lstStyle>
          <a:p>
            <a:r>
              <a:rPr lang="en-GB" dirty="0" smtClean="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795962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defTabSz="457058"/>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20943" y="4115711"/>
            <a:ext cx="918569" cy="752717"/>
          </a:xfrm>
          <a:prstGeom prst="rect">
            <a:avLst/>
          </a:prstGeom>
        </p:spPr>
      </p:pic>
      <p:sp>
        <p:nvSpPr>
          <p:cNvPr id="8" name="Content Placeholder 19"/>
          <p:cNvSpPr>
            <a:spLocks noGrp="1"/>
          </p:cNvSpPr>
          <p:nvPr>
            <p:ph sz="quarter" idx="10" hasCustomPrompt="1"/>
          </p:nvPr>
        </p:nvSpPr>
        <p:spPr>
          <a:xfrm>
            <a:off x="609600" y="3310002"/>
            <a:ext cx="6812020" cy="385514"/>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378499"/>
            <a:ext cx="7111312" cy="1835155"/>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43046" y="216328"/>
            <a:ext cx="1110549" cy="658800"/>
          </a:xfrm>
          <a:prstGeom prst="rect">
            <a:avLst/>
          </a:prstGeom>
        </p:spPr>
      </p:pic>
    </p:spTree>
    <p:extLst>
      <p:ext uri="{BB962C8B-B14F-4D97-AF65-F5344CB8AC3E}">
        <p14:creationId xmlns:p14="http://schemas.microsoft.com/office/powerpoint/2010/main" val="3331392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2" y="0"/>
            <a:ext cx="10248349" cy="5764696"/>
          </a:xfrm>
          <a:prstGeom prst="rect">
            <a:avLst/>
          </a:prstGeom>
        </p:spPr>
      </p:pic>
      <p:sp>
        <p:nvSpPr>
          <p:cNvPr id="6" name="Title 1"/>
          <p:cNvSpPr>
            <a:spLocks noGrp="1"/>
          </p:cNvSpPr>
          <p:nvPr>
            <p:ph type="title"/>
          </p:nvPr>
        </p:nvSpPr>
        <p:spPr>
          <a:xfrm>
            <a:off x="457202" y="1269218"/>
            <a:ext cx="3535738" cy="1620551"/>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5128255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5143500"/>
          </a:xfrm>
          <a:prstGeom prst="rect">
            <a:avLst/>
          </a:prstGeom>
        </p:spPr>
      </p:pic>
      <p:sp>
        <p:nvSpPr>
          <p:cNvPr id="5" name="Title 1"/>
          <p:cNvSpPr>
            <a:spLocks noGrp="1"/>
          </p:cNvSpPr>
          <p:nvPr>
            <p:ph type="title"/>
          </p:nvPr>
        </p:nvSpPr>
        <p:spPr>
          <a:xfrm>
            <a:off x="5230365" y="1269218"/>
            <a:ext cx="3535738" cy="1620551"/>
          </a:xfrm>
        </p:spPr>
        <p:txBody>
          <a:bodyPr anchor="t">
            <a:noAutofit/>
          </a:bodyPr>
          <a:lstStyle>
            <a:lvl1pPr>
              <a:defRPr sz="48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215374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5143500"/>
          </a:xfrm>
          <a:prstGeom prst="rect">
            <a:avLst/>
          </a:prstGeom>
        </p:spPr>
      </p:pic>
      <p:sp>
        <p:nvSpPr>
          <p:cNvPr id="7" name="Title 1"/>
          <p:cNvSpPr>
            <a:spLocks noGrp="1"/>
          </p:cNvSpPr>
          <p:nvPr>
            <p:ph type="title"/>
          </p:nvPr>
        </p:nvSpPr>
        <p:spPr>
          <a:xfrm>
            <a:off x="5230365" y="1269218"/>
            <a:ext cx="3535738" cy="1620551"/>
          </a:xfrm>
        </p:spPr>
        <p:txBody>
          <a:bodyPr anchor="t">
            <a:noAutofit/>
          </a:bodyPr>
          <a:lstStyle>
            <a:lvl1pPr>
              <a:defRPr sz="4800"/>
            </a:lvl1pPr>
          </a:lstStyle>
          <a:p>
            <a:r>
              <a:rPr lang="en-GB" dirty="0" smtClean="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595505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4767264"/>
            <a:ext cx="2133600" cy="273844"/>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3" y="562434"/>
            <a:ext cx="7356815" cy="500794"/>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38080" y="4137929"/>
            <a:ext cx="1222923" cy="717244"/>
          </a:xfrm>
          <a:prstGeom prst="rect">
            <a:avLst/>
          </a:prstGeom>
        </p:spPr>
      </p:pic>
    </p:spTree>
    <p:extLst>
      <p:ext uri="{BB962C8B-B14F-4D97-AF65-F5344CB8AC3E}">
        <p14:creationId xmlns:p14="http://schemas.microsoft.com/office/powerpoint/2010/main" val="401886953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5" y="1260221"/>
            <a:ext cx="7841707" cy="29630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306334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63" y="1151335"/>
            <a:ext cx="4041775"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2992EB-757C-41ED-B579-076C8C0A6D00}" type="datetimeFigureOut">
              <a:rPr lang="en-GB" smtClean="0"/>
              <a:t>18/09/2018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2201354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slide Purp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093" y="1137625"/>
            <a:ext cx="7814209" cy="898490"/>
          </a:xfrm>
        </p:spPr>
        <p:txBody>
          <a:bodyPr/>
          <a:lstStyle>
            <a:lvl1pPr>
              <a:defRPr b="1">
                <a:solidFill>
                  <a:srgbClr val="9B2C98"/>
                </a:solidFill>
              </a:defRPr>
            </a:lvl1pPr>
          </a:lstStyle>
          <a:p>
            <a:r>
              <a:rPr lang="en-GB" dirty="0" smtClean="0"/>
              <a:t>Click to edit title style</a:t>
            </a:r>
            <a:endParaRPr lang="en-US" dirty="0"/>
          </a:p>
        </p:txBody>
      </p:sp>
      <p:sp>
        <p:nvSpPr>
          <p:cNvPr id="5" name="Content Placeholder 6"/>
          <p:cNvSpPr>
            <a:spLocks noGrp="1"/>
          </p:cNvSpPr>
          <p:nvPr>
            <p:ph sz="quarter" idx="11"/>
          </p:nvPr>
        </p:nvSpPr>
        <p:spPr>
          <a:xfrm>
            <a:off x="404092" y="2064984"/>
            <a:ext cx="7814210" cy="2391065"/>
          </a:xfrm>
        </p:spPr>
        <p:txBody>
          <a:bodyPr/>
          <a:lstStyle>
            <a:lvl1pPr>
              <a:buClr>
                <a:srgbClr val="9B2C98"/>
              </a:buClr>
              <a:defRPr>
                <a:solidFill>
                  <a:srgbClr val="4C4C4C"/>
                </a:solidFill>
              </a:defRPr>
            </a:lvl1pPr>
            <a:lvl2pPr>
              <a:buClr>
                <a:srgbClr val="9B2C98"/>
              </a:buClr>
              <a:defRPr>
                <a:solidFill>
                  <a:srgbClr val="4C4C4C"/>
                </a:solidFill>
              </a:defRPr>
            </a:lvl2pPr>
            <a:lvl3pPr>
              <a:buClr>
                <a:srgbClr val="9B2C98"/>
              </a:buClr>
              <a:defRPr>
                <a:solidFill>
                  <a:srgbClr val="4C4C4C"/>
                </a:solidFill>
              </a:defRPr>
            </a:lvl3pPr>
            <a:lvl4pPr>
              <a:buClr>
                <a:srgbClr val="9B2C98"/>
              </a:buClr>
              <a:defRPr>
                <a:solidFill>
                  <a:srgbClr val="4C4C4C"/>
                </a:solidFill>
              </a:defRPr>
            </a:lvl4pPr>
            <a:lvl5pPr>
              <a:buClr>
                <a:srgbClr val="9B2C98"/>
              </a:buClr>
              <a:defRPr>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95808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31" y="1052204"/>
            <a:ext cx="8286174" cy="2716890"/>
          </a:xfrm>
        </p:spPr>
        <p:txBody>
          <a:bodyPr anchor="t">
            <a:noAutofit/>
          </a:bodyPr>
          <a:lstStyle>
            <a:lvl1pPr>
              <a:defRPr sz="84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2" y="3769110"/>
            <a:ext cx="6812020" cy="719944"/>
          </a:xfrm>
        </p:spPr>
        <p:txBody>
          <a:bodyPr anchor="b">
            <a:noAutofit/>
          </a:bodyPr>
          <a:lstStyle>
            <a:lvl1pPr marL="0" indent="0">
              <a:buFontTx/>
              <a:buNone/>
              <a:defRPr sz="2900">
                <a:solidFill>
                  <a:srgbClr val="00ADC6"/>
                </a:solidFill>
              </a:defRPr>
            </a:lvl1pPr>
          </a:lstStyle>
          <a:p>
            <a:pPr lvl="0"/>
            <a:r>
              <a:rPr lang="en-US" dirty="0" smtClean="0"/>
              <a:t>Sub heading</a:t>
            </a:r>
            <a:endParaRPr lang="en-US" dirty="0"/>
          </a:p>
        </p:txBody>
      </p:sp>
      <p:sp>
        <p:nvSpPr>
          <p:cNvPr id="21" name="Rectangle 20"/>
          <p:cNvSpPr/>
          <p:nvPr userDrawn="1"/>
        </p:nvSpPr>
        <p:spPr>
          <a:xfrm>
            <a:off x="457207" y="4844842"/>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lIns="95747" tIns="47879" rIns="95747" bIns="47879" rtlCol="0" anchor="ctr"/>
          <a:lstStyle/>
          <a:p>
            <a:pPr algn="ctr" defTabSz="478764"/>
            <a:endParaRPr lang="en-US" sz="1900">
              <a:solidFill>
                <a:srgbClr val="000000"/>
              </a:solidFill>
            </a:endParaRPr>
          </a:p>
        </p:txBody>
      </p:sp>
      <p:sp>
        <p:nvSpPr>
          <p:cNvPr id="7" name="Content Placeholder 19"/>
          <p:cNvSpPr>
            <a:spLocks noGrp="1"/>
          </p:cNvSpPr>
          <p:nvPr>
            <p:ph sz="quarter" idx="11" hasCustomPrompt="1"/>
          </p:nvPr>
        </p:nvSpPr>
        <p:spPr>
          <a:xfrm>
            <a:off x="457209" y="4489074"/>
            <a:ext cx="4359965"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87" y="4137945"/>
            <a:ext cx="1222923" cy="717244"/>
          </a:xfrm>
          <a:prstGeom prst="rect">
            <a:avLst/>
          </a:prstGeom>
        </p:spPr>
      </p:pic>
    </p:spTree>
    <p:extLst>
      <p:ext uri="{BB962C8B-B14F-4D97-AF65-F5344CB8AC3E}">
        <p14:creationId xmlns:p14="http://schemas.microsoft.com/office/powerpoint/2010/main" val="177234627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5747" tIns="47879" rIns="95747" bIns="47879" rtlCol="0" anchor="ctr"/>
          <a:lstStyle/>
          <a:p>
            <a:pPr algn="ctr" defTabSz="478764"/>
            <a:endParaRPr lang="en-US" sz="1900">
              <a:solidFill>
                <a:srgbClr val="FFFFFF"/>
              </a:solidFill>
            </a:endParaRPr>
          </a:p>
        </p:txBody>
      </p:sp>
      <p:sp>
        <p:nvSpPr>
          <p:cNvPr id="15" name="Content Placeholder 19"/>
          <p:cNvSpPr>
            <a:spLocks noGrp="1"/>
          </p:cNvSpPr>
          <p:nvPr>
            <p:ph sz="quarter" idx="10" hasCustomPrompt="1"/>
          </p:nvPr>
        </p:nvSpPr>
        <p:spPr>
          <a:xfrm>
            <a:off x="457202" y="3769110"/>
            <a:ext cx="6812020" cy="719944"/>
          </a:xfrm>
        </p:spPr>
        <p:txBody>
          <a:bodyPr anchor="b">
            <a:noAutofit/>
          </a:bodyPr>
          <a:lstStyle>
            <a:lvl1pPr marL="0" indent="0">
              <a:buFontTx/>
              <a:buNone/>
              <a:defRPr sz="29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31" y="1052204"/>
            <a:ext cx="8286174" cy="2716890"/>
          </a:xfrm>
        </p:spPr>
        <p:txBody>
          <a:bodyPr anchor="t">
            <a:noAutofit/>
          </a:bodyPr>
          <a:lstStyle>
            <a:lvl1pPr>
              <a:defRPr sz="84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4489053"/>
            <a:ext cx="2133600" cy="273844"/>
          </a:xfrm>
          <a:prstGeom prst="rect">
            <a:avLst/>
          </a:prstGeom>
        </p:spPr>
        <p:txBody>
          <a:bodyPr vert="horz" lIns="95747" tIns="47879" rIns="95747" bIns="47879"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87" y="4137945"/>
            <a:ext cx="1222923" cy="717244"/>
          </a:xfrm>
          <a:prstGeom prst="rect">
            <a:avLst/>
          </a:prstGeom>
        </p:spPr>
      </p:pic>
      <p:sp>
        <p:nvSpPr>
          <p:cNvPr id="10" name="Content Placeholder 19"/>
          <p:cNvSpPr>
            <a:spLocks noGrp="1"/>
          </p:cNvSpPr>
          <p:nvPr>
            <p:ph sz="quarter" idx="11" hasCustomPrompt="1"/>
          </p:nvPr>
        </p:nvSpPr>
        <p:spPr>
          <a:xfrm>
            <a:off x="457209" y="4489074"/>
            <a:ext cx="4359965" cy="270773"/>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4" y="216328"/>
            <a:ext cx="1110548" cy="658800"/>
          </a:xfrm>
          <a:prstGeom prst="rect">
            <a:avLst/>
          </a:prstGeom>
        </p:spPr>
      </p:pic>
    </p:spTree>
    <p:extLst>
      <p:ext uri="{BB962C8B-B14F-4D97-AF65-F5344CB8AC3E}">
        <p14:creationId xmlns:p14="http://schemas.microsoft.com/office/powerpoint/2010/main" val="411351389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itle 1"/>
          <p:cNvSpPr txBox="1">
            <a:spLocks/>
          </p:cNvSpPr>
          <p:nvPr userDrawn="1"/>
        </p:nvSpPr>
        <p:spPr>
          <a:xfrm>
            <a:off x="5230369" y="983451"/>
            <a:ext cx="3535738" cy="1620551"/>
          </a:xfrm>
          <a:prstGeom prst="rect">
            <a:avLst/>
          </a:prstGeom>
        </p:spPr>
        <p:txBody>
          <a:bodyPr vert="horz" lIns="95747" tIns="47879" rIns="95747" bIns="47879"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8" y="2730980"/>
            <a:ext cx="3383340" cy="74364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71" y="1097765"/>
            <a:ext cx="3535738" cy="1620551"/>
          </a:xfrm>
        </p:spPr>
        <p:txBody>
          <a:bodyPr anchor="t">
            <a:noAutofit/>
          </a:bodyPr>
          <a:lstStyle>
            <a:lvl1pPr>
              <a:defRPr sz="5000"/>
            </a:lvl1pPr>
          </a:lstStyle>
          <a:p>
            <a:r>
              <a:rPr lang="en-GB" dirty="0" smtClean="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92913638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itle 1"/>
          <p:cNvSpPr txBox="1">
            <a:spLocks/>
          </p:cNvSpPr>
          <p:nvPr userDrawn="1"/>
        </p:nvSpPr>
        <p:spPr>
          <a:xfrm>
            <a:off x="5230369" y="983451"/>
            <a:ext cx="3535738" cy="1620551"/>
          </a:xfrm>
          <a:prstGeom prst="rect">
            <a:avLst/>
          </a:prstGeom>
        </p:spPr>
        <p:txBody>
          <a:bodyPr vert="horz" lIns="95747" tIns="47879" rIns="95747" bIns="47879"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8" y="3439404"/>
            <a:ext cx="3257412" cy="74364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777811" y="1097746"/>
            <a:ext cx="3396586" cy="2255892"/>
          </a:xfrm>
        </p:spPr>
        <p:txBody>
          <a:bodyPr anchor="t">
            <a:noAutofit/>
          </a:bodyPr>
          <a:lstStyle>
            <a:lvl1pPr>
              <a:defRPr sz="50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151751554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14" y="350970"/>
            <a:ext cx="3746683" cy="1620551"/>
          </a:xfrm>
        </p:spPr>
        <p:txBody>
          <a:bodyPr anchor="t">
            <a:noAutofit/>
          </a:bodyPr>
          <a:lstStyle>
            <a:lvl1pPr>
              <a:defRPr sz="50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2" y="2109642"/>
            <a:ext cx="3675271" cy="676039"/>
          </a:xfrm>
        </p:spPr>
        <p:txBody>
          <a:bodyPr anchor="b">
            <a:normAutofit/>
          </a:bodyPr>
          <a:lstStyle>
            <a:lvl1pPr marL="0" indent="0">
              <a:buFontTx/>
              <a:buNone/>
              <a:defRPr sz="29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9" y="4489074"/>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55039654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14" y="1860429"/>
            <a:ext cx="3746683" cy="1620551"/>
          </a:xfrm>
        </p:spPr>
        <p:txBody>
          <a:bodyPr anchor="t">
            <a:noAutofit/>
          </a:bodyPr>
          <a:lstStyle>
            <a:lvl1pPr>
              <a:defRPr sz="50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2" y="3712282"/>
            <a:ext cx="3675271" cy="743642"/>
          </a:xfrm>
        </p:spPr>
        <p:txBody>
          <a:bodyPr anchor="b">
            <a:normAutofit/>
          </a:bodyPr>
          <a:lstStyle>
            <a:lvl1pPr marL="0" indent="0">
              <a:buFontTx/>
              <a:buNone/>
              <a:defRPr sz="29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9" y="4489074"/>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343346192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itle 1"/>
          <p:cNvSpPr txBox="1">
            <a:spLocks/>
          </p:cNvSpPr>
          <p:nvPr userDrawn="1"/>
        </p:nvSpPr>
        <p:spPr>
          <a:xfrm>
            <a:off x="5230369" y="983451"/>
            <a:ext cx="3535738" cy="1620551"/>
          </a:xfrm>
          <a:prstGeom prst="rect">
            <a:avLst/>
          </a:prstGeom>
        </p:spPr>
        <p:txBody>
          <a:bodyPr vert="horz" lIns="95747" tIns="47879" rIns="95747" bIns="47879"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8" y="2730980"/>
            <a:ext cx="3383340" cy="74364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71" y="1097765"/>
            <a:ext cx="3535738" cy="1620551"/>
          </a:xfrm>
        </p:spPr>
        <p:txBody>
          <a:bodyPr anchor="t">
            <a:noAutofit/>
          </a:bodyPr>
          <a:lstStyle>
            <a:lvl1pPr>
              <a:defRPr sz="5000"/>
            </a:lvl1pPr>
          </a:lstStyle>
          <a:p>
            <a:r>
              <a:rPr lang="en-GB" dirty="0"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237720988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14" y="1860429"/>
            <a:ext cx="3746683" cy="1620551"/>
          </a:xfrm>
        </p:spPr>
        <p:txBody>
          <a:bodyPr anchor="t">
            <a:noAutofit/>
          </a:bodyPr>
          <a:lstStyle>
            <a:lvl1pPr>
              <a:defRPr sz="50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2" y="3712282"/>
            <a:ext cx="3675271" cy="743642"/>
          </a:xfrm>
        </p:spPr>
        <p:txBody>
          <a:bodyPr anchor="b">
            <a:normAutofit/>
          </a:bodyPr>
          <a:lstStyle>
            <a:lvl1pPr marL="0" indent="0">
              <a:buFontTx/>
              <a:buNone/>
              <a:defRPr sz="29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9" y="4489074"/>
            <a:ext cx="4359965" cy="270773"/>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269667256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itle 1"/>
          <p:cNvSpPr>
            <a:spLocks noGrp="1"/>
          </p:cNvSpPr>
          <p:nvPr>
            <p:ph type="title"/>
          </p:nvPr>
        </p:nvSpPr>
        <p:spPr>
          <a:xfrm>
            <a:off x="5230369" y="983451"/>
            <a:ext cx="3535738" cy="1620551"/>
          </a:xfrm>
        </p:spPr>
        <p:txBody>
          <a:bodyPr anchor="t">
            <a:noAutofit/>
          </a:bodyPr>
          <a:lstStyle>
            <a:lvl1pPr>
              <a:defRPr sz="50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230369" y="2730980"/>
            <a:ext cx="3535738" cy="74364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9" y="3474658"/>
            <a:ext cx="3535738"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237433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2992EB-757C-41ED-B579-076C8C0A6D00}" type="datetimeFigureOut">
              <a:rPr lang="en-GB" smtClean="0"/>
              <a:t>18/09/2018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1803855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le 1"/>
          <p:cNvSpPr>
            <a:spLocks noGrp="1"/>
          </p:cNvSpPr>
          <p:nvPr>
            <p:ph type="title"/>
          </p:nvPr>
        </p:nvSpPr>
        <p:spPr>
          <a:xfrm>
            <a:off x="5230369" y="1269216"/>
            <a:ext cx="3535738" cy="1620551"/>
          </a:xfrm>
        </p:spPr>
        <p:txBody>
          <a:bodyPr anchor="t">
            <a:noAutofit/>
          </a:bodyPr>
          <a:lstStyle>
            <a:lvl1pPr>
              <a:defRPr sz="50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8" y="3001759"/>
            <a:ext cx="3535739" cy="74364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8" y="3745432"/>
            <a:ext cx="3535739"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174772155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5389110" y="951708"/>
            <a:ext cx="3535738" cy="1620551"/>
          </a:xfrm>
        </p:spPr>
        <p:txBody>
          <a:bodyPr anchor="t">
            <a:noAutofit/>
          </a:bodyPr>
          <a:lstStyle>
            <a:lvl1pPr>
              <a:defRPr sz="50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62" y="2572248"/>
            <a:ext cx="3504791" cy="69555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42" y="3267835"/>
            <a:ext cx="3504788" cy="270773"/>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11103409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Content Placeholder 19"/>
          <p:cNvSpPr>
            <a:spLocks noGrp="1"/>
          </p:cNvSpPr>
          <p:nvPr>
            <p:ph sz="quarter" idx="11" hasCustomPrompt="1"/>
          </p:nvPr>
        </p:nvSpPr>
        <p:spPr>
          <a:xfrm>
            <a:off x="5171103" y="2555875"/>
            <a:ext cx="3535738" cy="425042"/>
          </a:xfrm>
        </p:spPr>
        <p:txBody>
          <a:bodyPr anchor="b">
            <a:normAutofit/>
          </a:bodyPr>
          <a:lstStyle>
            <a:lvl1pPr marL="0" indent="0">
              <a:buFontTx/>
              <a:buNone/>
              <a:defRPr sz="29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4" y="2980919"/>
            <a:ext cx="3383340" cy="247130"/>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3" y="935322"/>
            <a:ext cx="3535738" cy="1620551"/>
          </a:xfrm>
        </p:spPr>
        <p:txBody>
          <a:bodyPr anchor="t">
            <a:noAutofit/>
          </a:bodyPr>
          <a:lstStyle>
            <a:lvl1pPr>
              <a:defRPr sz="5000"/>
            </a:lvl1pPr>
          </a:lstStyle>
          <a:p>
            <a:r>
              <a:rPr lang="en-GB" dirty="0" smtClean="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3043093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5747" tIns="47879" rIns="95747" bIns="47879" rtlCol="0" anchor="ctr"/>
          <a:lstStyle/>
          <a:p>
            <a:pPr algn="ctr" defTabSz="478764"/>
            <a:endParaRPr lang="en-US" sz="190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43" y="4115710"/>
            <a:ext cx="918569" cy="752717"/>
          </a:xfrm>
          <a:prstGeom prst="rect">
            <a:avLst/>
          </a:prstGeom>
        </p:spPr>
      </p:pic>
      <p:sp>
        <p:nvSpPr>
          <p:cNvPr id="8" name="Content Placeholder 19"/>
          <p:cNvSpPr>
            <a:spLocks noGrp="1"/>
          </p:cNvSpPr>
          <p:nvPr>
            <p:ph sz="quarter" idx="10" hasCustomPrompt="1"/>
          </p:nvPr>
        </p:nvSpPr>
        <p:spPr>
          <a:xfrm>
            <a:off x="609602" y="3310017"/>
            <a:ext cx="6812020" cy="385514"/>
          </a:xfrm>
        </p:spPr>
        <p:txBody>
          <a:bodyPr>
            <a:normAutofit/>
          </a:bodyPr>
          <a:lstStyle>
            <a:lvl1pPr marL="0" indent="0">
              <a:buFontTx/>
              <a:buNone/>
              <a:defRPr sz="19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3" y="1378499"/>
            <a:ext cx="7111312" cy="1835155"/>
          </a:xfrm>
        </p:spPr>
        <p:txBody>
          <a:bodyPr>
            <a:normAutofit/>
          </a:bodyPr>
          <a:lstStyle>
            <a:lvl1pPr marL="0" indent="0">
              <a:buFontTx/>
              <a:buNone/>
              <a:defRPr sz="3700">
                <a:solidFill>
                  <a:schemeClr val="bg1"/>
                </a:solidFill>
                <a:latin typeface="Arial"/>
                <a:cs typeface="Arial"/>
              </a:defRPr>
            </a:lvl1pPr>
          </a:lstStyle>
          <a:p>
            <a:r>
              <a:rPr lang="en-GB" sz="3700" b="0" dirty="0" smtClean="0">
                <a:solidFill>
                  <a:schemeClr val="bg1"/>
                </a:solidFill>
                <a:latin typeface="+mn-lt"/>
                <a:cs typeface="Arial"/>
              </a:rPr>
              <a:t>“You can use this slide to pull out a quote. Use point size 36.”</a:t>
            </a:r>
            <a:endParaRPr lang="en-US" sz="37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3034" y="216328"/>
            <a:ext cx="1110548" cy="658800"/>
          </a:xfrm>
          <a:prstGeom prst="rect">
            <a:avLst/>
          </a:prstGeom>
        </p:spPr>
      </p:pic>
    </p:spTree>
    <p:extLst>
      <p:ext uri="{BB962C8B-B14F-4D97-AF65-F5344CB8AC3E}">
        <p14:creationId xmlns:p14="http://schemas.microsoft.com/office/powerpoint/2010/main" val="1998752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5143500"/>
          </a:xfrm>
          <a:prstGeom prst="rect">
            <a:avLst/>
          </a:prstGeom>
        </p:spPr>
      </p:pic>
      <p:sp>
        <p:nvSpPr>
          <p:cNvPr id="5" name="Title 1"/>
          <p:cNvSpPr>
            <a:spLocks noGrp="1"/>
          </p:cNvSpPr>
          <p:nvPr>
            <p:ph type="title"/>
          </p:nvPr>
        </p:nvSpPr>
        <p:spPr>
          <a:xfrm>
            <a:off x="5230369" y="1269216"/>
            <a:ext cx="3535738" cy="1620551"/>
          </a:xfrm>
        </p:spPr>
        <p:txBody>
          <a:bodyPr anchor="t">
            <a:noAutofit/>
          </a:bodyPr>
          <a:lstStyle>
            <a:lvl1pPr>
              <a:defRPr sz="5000"/>
            </a:lvl1pPr>
          </a:lstStyle>
          <a:p>
            <a:r>
              <a:rPr lang="en-GB"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34742016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5143500"/>
          </a:xfrm>
          <a:prstGeom prst="rect">
            <a:avLst/>
          </a:prstGeom>
        </p:spPr>
      </p:pic>
      <p:sp>
        <p:nvSpPr>
          <p:cNvPr id="7" name="Title 1"/>
          <p:cNvSpPr>
            <a:spLocks noGrp="1"/>
          </p:cNvSpPr>
          <p:nvPr>
            <p:ph type="title"/>
          </p:nvPr>
        </p:nvSpPr>
        <p:spPr>
          <a:xfrm>
            <a:off x="5230369" y="1269216"/>
            <a:ext cx="3535738" cy="1620551"/>
          </a:xfrm>
        </p:spPr>
        <p:txBody>
          <a:bodyPr anchor="t">
            <a:noAutofit/>
          </a:bodyPr>
          <a:lstStyle>
            <a:lvl1pPr>
              <a:defRPr sz="5000"/>
            </a:lvl1pPr>
          </a:lstStyle>
          <a:p>
            <a:r>
              <a:rPr lang="en-GB" dirty="0" smtClean="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14925296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4767279"/>
            <a:ext cx="2133600" cy="273844"/>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15" y="562437"/>
            <a:ext cx="7356815" cy="500794"/>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87" y="4137945"/>
            <a:ext cx="1222923" cy="717244"/>
          </a:xfrm>
          <a:prstGeom prst="rect">
            <a:avLst/>
          </a:prstGeom>
        </p:spPr>
      </p:pic>
    </p:spTree>
    <p:extLst>
      <p:ext uri="{BB962C8B-B14F-4D97-AF65-F5344CB8AC3E}">
        <p14:creationId xmlns:p14="http://schemas.microsoft.com/office/powerpoint/2010/main" val="357884261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2" y="1260222"/>
            <a:ext cx="7841706" cy="296305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1158313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ext slide Purp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04099" y="1137628"/>
            <a:ext cx="7814209" cy="898490"/>
          </a:xfrm>
        </p:spPr>
        <p:txBody>
          <a:bodyPr/>
          <a:lstStyle>
            <a:lvl1pPr>
              <a:defRPr b="1">
                <a:solidFill>
                  <a:srgbClr val="9B2C98"/>
                </a:solidFill>
              </a:defRPr>
            </a:lvl1pPr>
          </a:lstStyle>
          <a:p>
            <a:r>
              <a:rPr lang="en-GB" dirty="0" smtClean="0"/>
              <a:t>Click to edit title style</a:t>
            </a:r>
            <a:endParaRPr lang="en-US" dirty="0"/>
          </a:p>
        </p:txBody>
      </p:sp>
      <p:sp>
        <p:nvSpPr>
          <p:cNvPr id="5" name="Content Placeholder 6"/>
          <p:cNvSpPr>
            <a:spLocks noGrp="1"/>
          </p:cNvSpPr>
          <p:nvPr>
            <p:ph sz="quarter" idx="11"/>
          </p:nvPr>
        </p:nvSpPr>
        <p:spPr>
          <a:xfrm>
            <a:off x="404098" y="2064984"/>
            <a:ext cx="7814211" cy="2391065"/>
          </a:xfrm>
        </p:spPr>
        <p:txBody>
          <a:bodyPr/>
          <a:lstStyle>
            <a:lvl1pPr>
              <a:buClr>
                <a:srgbClr val="9B2C98"/>
              </a:buClr>
              <a:defRPr>
                <a:solidFill>
                  <a:srgbClr val="4C4C4C"/>
                </a:solidFill>
              </a:defRPr>
            </a:lvl1pPr>
            <a:lvl2pPr>
              <a:buClr>
                <a:srgbClr val="9B2C98"/>
              </a:buClr>
              <a:defRPr>
                <a:solidFill>
                  <a:srgbClr val="4C4C4C"/>
                </a:solidFill>
              </a:defRPr>
            </a:lvl2pPr>
            <a:lvl3pPr>
              <a:buClr>
                <a:srgbClr val="9B2C98"/>
              </a:buClr>
              <a:defRPr>
                <a:solidFill>
                  <a:srgbClr val="4C4C4C"/>
                </a:solidFill>
              </a:defRPr>
            </a:lvl3pPr>
            <a:lvl4pPr>
              <a:buClr>
                <a:srgbClr val="9B2C98"/>
              </a:buClr>
              <a:defRPr>
                <a:solidFill>
                  <a:srgbClr val="4C4C4C"/>
                </a:solidFill>
              </a:defRPr>
            </a:lvl4pPr>
            <a:lvl5pPr>
              <a:buClr>
                <a:srgbClr val="9B2C98"/>
              </a:buClr>
              <a:defRPr>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67059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058" indent="0" algn="ctr">
              <a:buNone/>
              <a:defRPr sz="2000"/>
            </a:lvl2pPr>
            <a:lvl3pPr marL="914130" indent="0" algn="ctr">
              <a:buNone/>
              <a:defRPr sz="1800"/>
            </a:lvl3pPr>
            <a:lvl4pPr marL="1371192" indent="0" algn="ctr">
              <a:buNone/>
              <a:defRPr sz="1600"/>
            </a:lvl4pPr>
            <a:lvl5pPr marL="1828259" indent="0" algn="ctr">
              <a:buNone/>
              <a:defRPr sz="1600"/>
            </a:lvl5pPr>
            <a:lvl6pPr marL="2285316" indent="0" algn="ctr">
              <a:buNone/>
              <a:defRPr sz="1600"/>
            </a:lvl6pPr>
            <a:lvl7pPr marL="2742374"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C875CB-16CA-8040-8038-D061E6820511}" type="datetimeFigureOut">
              <a:rPr lang="en-GB" smtClean="0">
                <a:solidFill>
                  <a:srgbClr val="000000">
                    <a:tint val="75000"/>
                  </a:srgbClr>
                </a:solidFill>
              </a:rPr>
              <a:pPr/>
              <a:t>18/09/2018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96098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992EB-757C-41ED-B579-076C8C0A6D00}" type="datetimeFigureOut">
              <a:rPr lang="en-GB" smtClean="0"/>
              <a:t>18/09/2018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3509593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875CB-16CA-8040-8038-D061E6820511}" type="datetimeFigureOut">
              <a:rPr lang="en-GB" smtClean="0">
                <a:solidFill>
                  <a:srgbClr val="000000">
                    <a:tint val="75000"/>
                  </a:srgbClr>
                </a:solidFill>
              </a:rPr>
              <a:pPr/>
              <a:t>18/09/2018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119728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058" indent="0">
              <a:buNone/>
              <a:defRPr sz="2000">
                <a:solidFill>
                  <a:schemeClr val="tx1">
                    <a:tint val="75000"/>
                  </a:schemeClr>
                </a:solidFill>
              </a:defRPr>
            </a:lvl2pPr>
            <a:lvl3pPr marL="914130" indent="0">
              <a:buNone/>
              <a:defRPr sz="1800">
                <a:solidFill>
                  <a:schemeClr val="tx1">
                    <a:tint val="75000"/>
                  </a:schemeClr>
                </a:solidFill>
              </a:defRPr>
            </a:lvl3pPr>
            <a:lvl4pPr marL="1371192" indent="0">
              <a:buNone/>
              <a:defRPr sz="1600">
                <a:solidFill>
                  <a:schemeClr val="tx1">
                    <a:tint val="75000"/>
                  </a:schemeClr>
                </a:solidFill>
              </a:defRPr>
            </a:lvl4pPr>
            <a:lvl5pPr marL="1828259" indent="0">
              <a:buNone/>
              <a:defRPr sz="1600">
                <a:solidFill>
                  <a:schemeClr val="tx1">
                    <a:tint val="75000"/>
                  </a:schemeClr>
                </a:solidFill>
              </a:defRPr>
            </a:lvl5pPr>
            <a:lvl6pPr marL="2285316" indent="0">
              <a:buNone/>
              <a:defRPr sz="1600">
                <a:solidFill>
                  <a:schemeClr val="tx1">
                    <a:tint val="75000"/>
                  </a:schemeClr>
                </a:solidFill>
              </a:defRPr>
            </a:lvl6pPr>
            <a:lvl7pPr marL="2742374"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C875CB-16CA-8040-8038-D061E6820511}" type="datetimeFigureOut">
              <a:rPr lang="en-GB" smtClean="0">
                <a:solidFill>
                  <a:srgbClr val="000000">
                    <a:tint val="75000"/>
                  </a:srgbClr>
                </a:solidFill>
              </a:rPr>
              <a:pPr/>
              <a:t>18/09/2018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9783075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C875CB-16CA-8040-8038-D061E6820511}" type="datetimeFigureOut">
              <a:rPr lang="en-GB" smtClean="0">
                <a:solidFill>
                  <a:srgbClr val="000000">
                    <a:tint val="75000"/>
                  </a:srgbClr>
                </a:solidFill>
              </a:rPr>
              <a:pPr/>
              <a:t>18/09/2018</a:t>
            </a:fld>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6866670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C875CB-16CA-8040-8038-D061E6820511}" type="datetimeFigureOut">
              <a:rPr lang="en-GB" smtClean="0">
                <a:solidFill>
                  <a:srgbClr val="000000">
                    <a:tint val="75000"/>
                  </a:srgbClr>
                </a:solidFill>
              </a:rPr>
              <a:pPr/>
              <a:t>18/09/2018</a:t>
            </a:fld>
            <a:endParaRPr lang="en-GB">
              <a:solidFill>
                <a:srgbClr val="000000">
                  <a:tint val="75000"/>
                </a:srgbClr>
              </a:solidFill>
            </a:endParaRPr>
          </a:p>
        </p:txBody>
      </p:sp>
      <p:sp>
        <p:nvSpPr>
          <p:cNvPr id="8" name="Footer Placeholder 7"/>
          <p:cNvSpPr>
            <a:spLocks noGrp="1"/>
          </p:cNvSpPr>
          <p:nvPr>
            <p:ph type="ftr" sz="quarter" idx="11"/>
          </p:nvPr>
        </p:nvSpPr>
        <p:spPr/>
        <p:txBody>
          <a:bodyPr/>
          <a:lstStyle/>
          <a:p>
            <a:endParaRPr lang="en-GB">
              <a:solidFill>
                <a:srgbClr val="000000">
                  <a:tint val="75000"/>
                </a:srgbClr>
              </a:solidFill>
            </a:endParaRPr>
          </a:p>
        </p:txBody>
      </p:sp>
      <p:sp>
        <p:nvSpPr>
          <p:cNvPr id="9" name="Slide Number Placeholder 8"/>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8305574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C875CB-16CA-8040-8038-D061E6820511}" type="datetimeFigureOut">
              <a:rPr lang="en-GB" smtClean="0">
                <a:solidFill>
                  <a:srgbClr val="000000">
                    <a:tint val="75000"/>
                  </a:srgbClr>
                </a:solidFill>
              </a:rPr>
              <a:pPr/>
              <a:t>18/09/2018</a:t>
            </a:fld>
            <a:endParaRPr lang="en-GB">
              <a:solidFill>
                <a:srgbClr val="000000">
                  <a:tint val="75000"/>
                </a:srgbClr>
              </a:solidFill>
            </a:endParaRPr>
          </a:p>
        </p:txBody>
      </p:sp>
      <p:sp>
        <p:nvSpPr>
          <p:cNvPr id="4" name="Footer Placeholder 3"/>
          <p:cNvSpPr>
            <a:spLocks noGrp="1"/>
          </p:cNvSpPr>
          <p:nvPr>
            <p:ph type="ftr" sz="quarter" idx="11"/>
          </p:nvPr>
        </p:nvSpPr>
        <p:spPr/>
        <p:txBody>
          <a:bodyPr/>
          <a:lstStyle/>
          <a:p>
            <a:endParaRPr lang="en-GB">
              <a:solidFill>
                <a:srgbClr val="000000">
                  <a:tint val="75000"/>
                </a:srgbClr>
              </a:solidFill>
            </a:endParaRPr>
          </a:p>
        </p:txBody>
      </p:sp>
      <p:sp>
        <p:nvSpPr>
          <p:cNvPr id="5" name="Slide Number Placeholder 4"/>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1185954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875CB-16CA-8040-8038-D061E6820511}" type="datetimeFigureOut">
              <a:rPr lang="en-GB" smtClean="0">
                <a:solidFill>
                  <a:srgbClr val="000000">
                    <a:tint val="75000"/>
                  </a:srgbClr>
                </a:solidFill>
              </a:rPr>
              <a:pPr/>
              <a:t>18/09/2018</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8192541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600"/>
            </a:lvl1pPr>
            <a:lvl2pPr marL="457058" indent="0">
              <a:buNone/>
              <a:defRPr sz="1400"/>
            </a:lvl2pPr>
            <a:lvl3pPr marL="914130" indent="0">
              <a:buNone/>
              <a:defRPr sz="1200"/>
            </a:lvl3pPr>
            <a:lvl4pPr marL="1371192" indent="0">
              <a:buNone/>
              <a:defRPr sz="1000"/>
            </a:lvl4pPr>
            <a:lvl5pPr marL="1828259" indent="0">
              <a:buNone/>
              <a:defRPr sz="1000"/>
            </a:lvl5pPr>
            <a:lvl6pPr marL="2285316" indent="0">
              <a:buNone/>
              <a:defRPr sz="1000"/>
            </a:lvl6pPr>
            <a:lvl7pPr marL="2742374"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C875CB-16CA-8040-8038-D061E6820511}" type="datetimeFigureOut">
              <a:rPr lang="en-GB" smtClean="0">
                <a:solidFill>
                  <a:srgbClr val="000000">
                    <a:tint val="75000"/>
                  </a:srgbClr>
                </a:solidFill>
              </a:rPr>
              <a:pPr/>
              <a:t>18/09/2018</a:t>
            </a:fld>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605545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600"/>
            </a:lvl1pPr>
            <a:lvl2pPr marL="457058" indent="0">
              <a:buNone/>
              <a:defRPr sz="1400"/>
            </a:lvl2pPr>
            <a:lvl3pPr marL="914130" indent="0">
              <a:buNone/>
              <a:defRPr sz="1200"/>
            </a:lvl3pPr>
            <a:lvl4pPr marL="1371192" indent="0">
              <a:buNone/>
              <a:defRPr sz="1000"/>
            </a:lvl4pPr>
            <a:lvl5pPr marL="1828259" indent="0">
              <a:buNone/>
              <a:defRPr sz="1000"/>
            </a:lvl5pPr>
            <a:lvl6pPr marL="2285316" indent="0">
              <a:buNone/>
              <a:defRPr sz="1000"/>
            </a:lvl6pPr>
            <a:lvl7pPr marL="2742374"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C875CB-16CA-8040-8038-D061E6820511}" type="datetimeFigureOut">
              <a:rPr lang="en-GB" smtClean="0">
                <a:solidFill>
                  <a:srgbClr val="000000">
                    <a:tint val="75000"/>
                  </a:srgbClr>
                </a:solidFill>
              </a:rPr>
              <a:pPr/>
              <a:t>18/09/2018</a:t>
            </a:fld>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30548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875CB-16CA-8040-8038-D061E6820511}" type="datetimeFigureOut">
              <a:rPr lang="en-GB" smtClean="0">
                <a:solidFill>
                  <a:srgbClr val="000000">
                    <a:tint val="75000"/>
                  </a:srgbClr>
                </a:solidFill>
              </a:rPr>
              <a:pPr/>
              <a:t>18/09/2018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0133421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3"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875CB-16CA-8040-8038-D061E6820511}" type="datetimeFigureOut">
              <a:rPr lang="en-GB" smtClean="0">
                <a:solidFill>
                  <a:srgbClr val="000000">
                    <a:tint val="75000"/>
                  </a:srgbClr>
                </a:solidFill>
              </a:rPr>
              <a:pPr/>
              <a:t>18/09/2018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86405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992EB-757C-41ED-B579-076C8C0A6D00}" type="datetimeFigureOut">
              <a:rPr lang="en-GB" smtClean="0"/>
              <a:t>18/09/2018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40219591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F5B1BA-C1EF-B44D-AE0E-615E003C001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691185A-6176-AF4B-B219-4F384AE67700}"/>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CD754448-D148-7A4B-ADCC-7AC20A048A01}"/>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18/09/2018</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C5162FDF-34A3-5A46-B37A-57850EB7080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1C59A699-BB79-E84E-8BA9-A0887205C37E}"/>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16428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D349E6-0B5C-1C44-8CC1-D0B21D3F45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0957D91-9A9C-A040-A274-566105DBB5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523A223-81AD-CD4E-950B-F23603B6270F}"/>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18/09/2018</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C37C9072-9A04-8841-96CE-3075FDDFBFB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B0808531-9E75-4B4D-B67C-6D900B26F5EB}"/>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32305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36BB4E-1A85-3943-B3A2-D15ECB3D5037}"/>
              </a:ext>
            </a:extLst>
          </p:cNvPr>
          <p:cNvSpPr>
            <a:spLocks noGrp="1"/>
          </p:cNvSpPr>
          <p:nvPr>
            <p:ph type="title"/>
          </p:nvPr>
        </p:nvSpPr>
        <p:spPr>
          <a:xfrm>
            <a:off x="623887" y="1282307"/>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114912B-CDF7-C348-9C65-9393A212FFB7}"/>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5179DD9-28CC-DF4C-8432-6CE46CC3ADB1}"/>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18/09/2018</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9DDA2E25-3D23-0349-A495-1D0689B1D354}"/>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2EA7582B-EF4D-1C4E-A7D3-23378A335538}"/>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52429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D0341F-5206-8348-A331-D12C99DF4F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C13C2D3-7843-544B-8032-3149FB0C4D29}"/>
              </a:ext>
            </a:extLst>
          </p:cNvPr>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655589D2-1111-FF49-BE73-AEE222581FBC}"/>
              </a:ext>
            </a:extLst>
          </p:cNvPr>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D638B39F-B026-9140-BDF0-2BAC08606FEC}"/>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18/09/2018</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78F97EB7-5251-6F4C-8F5C-36F852DD335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217620B4-E9F4-C74F-A9DD-7C57ECC286BE}"/>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64146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6152CD-2171-1941-A1A2-1B1F62C50A92}"/>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739C310-3796-B949-8AFE-88A5421B1D10}"/>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A27B9D99-9ED0-DC41-B883-B1400F50F769}"/>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1E60E0FA-0333-B049-A90F-B980C68DDF8A}"/>
              </a:ext>
            </a:extLst>
          </p:cNvPr>
          <p:cNvSpPr>
            <a:spLocks noGrp="1"/>
          </p:cNvSpPr>
          <p:nvPr>
            <p:ph type="body" sz="quarter" idx="3"/>
          </p:nvPr>
        </p:nvSpPr>
        <p:spPr>
          <a:xfrm>
            <a:off x="4629157"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D14A1731-7071-B24C-9094-B44B1DF68EDD}"/>
              </a:ext>
            </a:extLst>
          </p:cNvPr>
          <p:cNvSpPr>
            <a:spLocks noGrp="1"/>
          </p:cNvSpPr>
          <p:nvPr>
            <p:ph sz="quarter" idx="4"/>
          </p:nvPr>
        </p:nvSpPr>
        <p:spPr>
          <a:xfrm>
            <a:off x="4629157"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00CE132-11C1-4446-B730-7D01E247EB84}"/>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18/09/2018</a:t>
            </a:fld>
            <a:endParaRPr lang="en-GB">
              <a:solidFill>
                <a:prstClr val="black">
                  <a:tint val="75000"/>
                </a:prstClr>
              </a:solidFill>
            </a:endParaRPr>
          </a:p>
        </p:txBody>
      </p:sp>
      <p:sp>
        <p:nvSpPr>
          <p:cNvPr id="8" name="Footer Placeholder 7">
            <a:extLst>
              <a:ext uri="{FF2B5EF4-FFF2-40B4-BE49-F238E27FC236}">
                <a16:creationId xmlns="" xmlns:a16="http://schemas.microsoft.com/office/drawing/2014/main" id="{CD26C079-2921-6F41-AD0B-D231CC57D3C7}"/>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 xmlns:a16="http://schemas.microsoft.com/office/drawing/2014/main" id="{1139593C-FBFA-4D47-B8F8-5B486CFCCCA1}"/>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16745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242BE1-7DE7-A74C-BA3E-9F0481741A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65B9D58-FDB1-E241-AA0E-2CB28A54555F}"/>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18/09/2018</a:t>
            </a:fld>
            <a:endParaRPr lang="en-GB">
              <a:solidFill>
                <a:prstClr val="black">
                  <a:tint val="75000"/>
                </a:prstClr>
              </a:solidFill>
            </a:endParaRPr>
          </a:p>
        </p:txBody>
      </p:sp>
      <p:sp>
        <p:nvSpPr>
          <p:cNvPr id="4" name="Footer Placeholder 3">
            <a:extLst>
              <a:ext uri="{FF2B5EF4-FFF2-40B4-BE49-F238E27FC236}">
                <a16:creationId xmlns="" xmlns:a16="http://schemas.microsoft.com/office/drawing/2014/main" id="{1F33D42A-F4AA-0847-87AF-215A36AEF3C2}"/>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 xmlns:a16="http://schemas.microsoft.com/office/drawing/2014/main" id="{3C2584CE-DBEF-0040-A785-6CF3AB3DB4E5}"/>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54477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887DF89-1A41-DC4B-B328-E2837E72463C}"/>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18/09/2018</a:t>
            </a:fld>
            <a:endParaRPr lang="en-GB">
              <a:solidFill>
                <a:prstClr val="black">
                  <a:tint val="75000"/>
                </a:prstClr>
              </a:solidFill>
            </a:endParaRPr>
          </a:p>
        </p:txBody>
      </p:sp>
      <p:sp>
        <p:nvSpPr>
          <p:cNvPr id="3" name="Footer Placeholder 2">
            <a:extLst>
              <a:ext uri="{FF2B5EF4-FFF2-40B4-BE49-F238E27FC236}">
                <a16:creationId xmlns="" xmlns:a16="http://schemas.microsoft.com/office/drawing/2014/main" id="{034EE6B0-63C6-1347-980E-412B7A3E6AC5}"/>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 xmlns:a16="http://schemas.microsoft.com/office/drawing/2014/main" id="{8192681E-D831-0C4F-B921-831E74B1147F}"/>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41037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4654BC-2799-8347-A7E9-F6F64968C7B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632D3D1-5374-D947-9F33-69B886658E6B}"/>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3B3D6A4A-DE51-B343-8B16-33ED03D0D396}"/>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82F0649B-0913-3748-84D7-212B81194858}"/>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18/09/2018</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2641A65E-5A35-3345-8456-03D4E644872F}"/>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BA96A22D-61BC-B345-B8A9-ABD2580E7153}"/>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59185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CE258A-E00E-7F4D-9F73-49707FCD1BE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9FB9A2B3-9438-7240-AF02-00D521CD02EA}"/>
              </a:ext>
            </a:extLst>
          </p:cNvPr>
          <p:cNvSpPr>
            <a:spLocks noGrp="1"/>
          </p:cNvSpPr>
          <p:nvPr>
            <p:ph type="pic" idx="1"/>
          </p:nvPr>
        </p:nvSpPr>
        <p:spPr>
          <a:xfrm>
            <a:off x="3887391" y="740570"/>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en-GB"/>
          </a:p>
        </p:txBody>
      </p:sp>
      <p:sp>
        <p:nvSpPr>
          <p:cNvPr id="4" name="Text Placeholder 3">
            <a:extLst>
              <a:ext uri="{FF2B5EF4-FFF2-40B4-BE49-F238E27FC236}">
                <a16:creationId xmlns="" xmlns:a16="http://schemas.microsoft.com/office/drawing/2014/main" id="{17FD9C74-5BBF-7B44-BCCF-ACDA6DA0949F}"/>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E118E5AD-13AC-0642-9255-9F23ECC1D0FF}"/>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18/09/2018</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EFAE8946-0AEE-0A4C-86AF-50CE0156240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C259FBF3-30ED-A147-9DFB-3D27FD2D79D4}"/>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26222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5B930A-B99A-D64D-BFB1-D8EDB35297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F5E9475-2F6D-8144-8A8A-183E22B972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5228047-7169-3840-8985-0D9FC6B55A07}"/>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18/09/2018</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A7A56DF2-A00F-574B-90AA-A63E456CA0CD}"/>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C187310-E979-2647-AA9C-7FBA899D525B}"/>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950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endParaRPr lang="en-GB"/>
          </a:p>
        </p:txBody>
      </p:sp>
      <p:sp>
        <p:nvSpPr>
          <p:cNvPr id="4" name="Text Placeholder 3"/>
          <p:cNvSpPr>
            <a:spLocks noGrp="1"/>
          </p:cNvSpPr>
          <p:nvPr>
            <p:ph type="body" sz="half" idx="2"/>
          </p:nvPr>
        </p:nvSpPr>
        <p:spPr>
          <a:xfrm>
            <a:off x="1792288" y="4025524"/>
            <a:ext cx="5486400" cy="60364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992EB-757C-41ED-B579-076C8C0A6D00}" type="datetimeFigureOut">
              <a:rPr lang="en-GB" smtClean="0"/>
              <a:t>18/09/2018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43AD87-43B3-428A-BBC3-1FC8765BC9CA}" type="slidenum">
              <a:rPr lang="en-GB" smtClean="0"/>
              <a:t>‹#›</a:t>
            </a:fld>
            <a:endParaRPr lang="en-GB"/>
          </a:p>
        </p:txBody>
      </p:sp>
    </p:spTree>
    <p:extLst>
      <p:ext uri="{BB962C8B-B14F-4D97-AF65-F5344CB8AC3E}">
        <p14:creationId xmlns:p14="http://schemas.microsoft.com/office/powerpoint/2010/main" val="2069782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6ED2E03-C18D-D547-AE0E-ABF739813099}"/>
              </a:ext>
            </a:extLst>
          </p:cNvPr>
          <p:cNvSpPr>
            <a:spLocks noGrp="1"/>
          </p:cNvSpPr>
          <p:nvPr>
            <p:ph type="title" orient="vert"/>
          </p:nvPr>
        </p:nvSpPr>
        <p:spPr>
          <a:xfrm>
            <a:off x="6543676" y="273843"/>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750551E-6ABE-B340-8BC0-E989429BF3F2}"/>
              </a:ext>
            </a:extLst>
          </p:cNvPr>
          <p:cNvSpPr>
            <a:spLocks noGrp="1"/>
          </p:cNvSpPr>
          <p:nvPr>
            <p:ph type="body" orient="vert" idx="1"/>
          </p:nvPr>
        </p:nvSpPr>
        <p:spPr>
          <a:xfrm>
            <a:off x="628653"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13CCF1B-0F91-D443-A43A-946A277038F3}"/>
              </a:ext>
            </a:extLst>
          </p:cNvPr>
          <p:cNvSpPr>
            <a:spLocks noGrp="1"/>
          </p:cNvSpPr>
          <p:nvPr>
            <p:ph type="dt" sz="half" idx="10"/>
          </p:nvPr>
        </p:nvSpPr>
        <p:spPr/>
        <p:txBody>
          <a:bodyPr/>
          <a:lstStyle/>
          <a:p>
            <a:fld id="{AA15D556-27CA-6F4D-B126-6ED8CA30F15F}" type="datetimeFigureOut">
              <a:rPr lang="en-GB" smtClean="0">
                <a:solidFill>
                  <a:prstClr val="black">
                    <a:tint val="75000"/>
                  </a:prstClr>
                </a:solidFill>
              </a:rPr>
              <a:pPr/>
              <a:t>18/09/2018</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8FC6367F-0DA3-8449-A5BC-E1858A68B3F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51F16A35-FF2D-894E-BB12-9DF71C739503}"/>
              </a:ext>
            </a:extLst>
          </p:cNvPr>
          <p:cNvSpPr>
            <a:spLocks noGrp="1"/>
          </p:cNvSpPr>
          <p:nvPr>
            <p:ph type="sldNum" sz="quarter" idx="12"/>
          </p:nvPr>
        </p:nvSpPr>
        <p:spPr/>
        <p:txBody>
          <a:bodyPr/>
          <a:lstStyle/>
          <a:p>
            <a:fld id="{FE1F374B-A5D1-8E4C-9E08-CB0CBF8D80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39560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E066C-87BA-4EDD-8F86-0520F2352EB7}"/>
              </a:ext>
            </a:extLst>
          </p:cNvPr>
          <p:cNvSpPr>
            <a:spLocks noGrp="1"/>
          </p:cNvSpPr>
          <p:nvPr>
            <p:ph type="ctrTitle"/>
          </p:nvPr>
        </p:nvSpPr>
        <p:spPr>
          <a:xfrm>
            <a:off x="1143000" y="841772"/>
            <a:ext cx="6858000" cy="1790700"/>
          </a:xfrm>
          <a:prstGeom prst="rect">
            <a:avLst/>
          </a:prstGeom>
        </p:spPr>
        <p:txBody>
          <a:bodyPr lIns="68579" tIns="34289" rIns="68579" bIns="34289" anchor="b"/>
          <a:lstStyle>
            <a:lvl1pPr algn="ctr">
              <a:defRPr sz="45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C8CE8DDB-7432-4D9A-8741-DE019C20E5B5}"/>
              </a:ext>
            </a:extLst>
          </p:cNvPr>
          <p:cNvSpPr>
            <a:spLocks noGrp="1"/>
          </p:cNvSpPr>
          <p:nvPr>
            <p:ph type="subTitle" idx="1"/>
          </p:nvPr>
        </p:nvSpPr>
        <p:spPr>
          <a:xfrm>
            <a:off x="1143000" y="2701528"/>
            <a:ext cx="6858000" cy="1241822"/>
          </a:xfrm>
          <a:prstGeom prst="rect">
            <a:avLst/>
          </a:prstGeom>
        </p:spPr>
        <p:txBody>
          <a:bodyPr lIns="68579" tIns="34289" rIns="68579" bIns="34289"/>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B726B528-311C-4E80-BF86-B76B4CB1AF13}"/>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18/09/2018</a:t>
            </a:fld>
            <a:endParaRPr lang="en-GB" sz="1400">
              <a:solidFill>
                <a:prstClr val="black"/>
              </a:solidFill>
            </a:endParaRPr>
          </a:p>
        </p:txBody>
      </p:sp>
      <p:sp>
        <p:nvSpPr>
          <p:cNvPr id="5" name="Footer Placeholder 4">
            <a:extLst>
              <a:ext uri="{FF2B5EF4-FFF2-40B4-BE49-F238E27FC236}">
                <a16:creationId xmlns="" xmlns:a16="http://schemas.microsoft.com/office/drawing/2014/main" id="{560A1DFC-56BC-4376-8E39-0C2EB80CFC5F}"/>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6" name="Slide Number Placeholder 5">
            <a:extLst>
              <a:ext uri="{FF2B5EF4-FFF2-40B4-BE49-F238E27FC236}">
                <a16:creationId xmlns="" xmlns:a16="http://schemas.microsoft.com/office/drawing/2014/main" id="{6CC97087-3126-45C8-80B1-96FB58FD9FB5}"/>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31363306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876AF-A6A5-4D75-A9B4-91FE3DEEDBAC}"/>
              </a:ext>
            </a:extLst>
          </p:cNvPr>
          <p:cNvSpPr>
            <a:spLocks noGrp="1"/>
          </p:cNvSpPr>
          <p:nvPr>
            <p:ph type="title"/>
          </p:nvPr>
        </p:nvSpPr>
        <p:spPr>
          <a:xfrm>
            <a:off x="628650" y="273845"/>
            <a:ext cx="7886700" cy="994172"/>
          </a:xfrm>
          <a:prstGeom prst="rect">
            <a:avLst/>
          </a:prstGeom>
        </p:spPr>
        <p:txBody>
          <a:bodyPr lIns="68579" tIns="34289" rIns="68579" bIns="34289"/>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AC36DE4-D9F4-474C-9C4D-57E574EA9949}"/>
              </a:ext>
            </a:extLst>
          </p:cNvPr>
          <p:cNvSpPr>
            <a:spLocks noGrp="1"/>
          </p:cNvSpPr>
          <p:nvPr>
            <p:ph idx="1"/>
          </p:nvPr>
        </p:nvSpPr>
        <p:spPr>
          <a:xfrm>
            <a:off x="628650" y="1369218"/>
            <a:ext cx="7886700" cy="3263504"/>
          </a:xfrm>
          <a:prstGeom prst="rect">
            <a:avLst/>
          </a:prstGeom>
        </p:spPr>
        <p:txBody>
          <a:bodyPr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77CCEB3-EDCA-4106-8F8A-536069B3D4A0}"/>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18/09/2018</a:t>
            </a:fld>
            <a:endParaRPr lang="en-GB" sz="1400">
              <a:solidFill>
                <a:prstClr val="black"/>
              </a:solidFill>
            </a:endParaRPr>
          </a:p>
        </p:txBody>
      </p:sp>
      <p:sp>
        <p:nvSpPr>
          <p:cNvPr id="5" name="Footer Placeholder 4">
            <a:extLst>
              <a:ext uri="{FF2B5EF4-FFF2-40B4-BE49-F238E27FC236}">
                <a16:creationId xmlns="" xmlns:a16="http://schemas.microsoft.com/office/drawing/2014/main" id="{73EA223E-5B1F-4013-8B37-11CF1C53D971}"/>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6" name="Slide Number Placeholder 5">
            <a:extLst>
              <a:ext uri="{FF2B5EF4-FFF2-40B4-BE49-F238E27FC236}">
                <a16:creationId xmlns="" xmlns:a16="http://schemas.microsoft.com/office/drawing/2014/main" id="{07AC8877-7E28-49FC-ADB9-0412B2D1B45A}"/>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5484674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D43BEB-E5F0-4689-8129-98E76EBF1E96}"/>
              </a:ext>
            </a:extLst>
          </p:cNvPr>
          <p:cNvSpPr>
            <a:spLocks noGrp="1"/>
          </p:cNvSpPr>
          <p:nvPr>
            <p:ph type="title"/>
          </p:nvPr>
        </p:nvSpPr>
        <p:spPr>
          <a:xfrm>
            <a:off x="623887" y="1282307"/>
            <a:ext cx="7886700" cy="2139553"/>
          </a:xfrm>
          <a:prstGeom prst="rect">
            <a:avLst/>
          </a:prstGeom>
        </p:spPr>
        <p:txBody>
          <a:bodyPr lIns="68579" tIns="34289" rIns="68579" bIns="34289" anchor="b"/>
          <a:lstStyle>
            <a:lvl1pPr>
              <a:defRPr sz="45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316E550-B83B-405F-8626-90EDEF5B7BAD}"/>
              </a:ext>
            </a:extLst>
          </p:cNvPr>
          <p:cNvSpPr>
            <a:spLocks noGrp="1"/>
          </p:cNvSpPr>
          <p:nvPr>
            <p:ph type="body" idx="1"/>
          </p:nvPr>
        </p:nvSpPr>
        <p:spPr>
          <a:xfrm>
            <a:off x="623887" y="3442102"/>
            <a:ext cx="7886700" cy="1125140"/>
          </a:xfrm>
          <a:prstGeom prst="rect">
            <a:avLst/>
          </a:prstGeom>
        </p:spPr>
        <p:txBody>
          <a:bodyPr lIns="68579" tIns="34289" rIns="68579" bIns="34289"/>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410D30E-112E-4CB4-85C5-DB332D8E560D}"/>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18/09/2018</a:t>
            </a:fld>
            <a:endParaRPr lang="en-GB" sz="1400">
              <a:solidFill>
                <a:prstClr val="black"/>
              </a:solidFill>
            </a:endParaRPr>
          </a:p>
        </p:txBody>
      </p:sp>
      <p:sp>
        <p:nvSpPr>
          <p:cNvPr id="5" name="Footer Placeholder 4">
            <a:extLst>
              <a:ext uri="{FF2B5EF4-FFF2-40B4-BE49-F238E27FC236}">
                <a16:creationId xmlns="" xmlns:a16="http://schemas.microsoft.com/office/drawing/2014/main" id="{5FFF6981-089A-4258-98AF-CB0868EA7A36}"/>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6" name="Slide Number Placeholder 5">
            <a:extLst>
              <a:ext uri="{FF2B5EF4-FFF2-40B4-BE49-F238E27FC236}">
                <a16:creationId xmlns="" xmlns:a16="http://schemas.microsoft.com/office/drawing/2014/main" id="{B86C579E-C390-4A5A-B540-5F9374D65666}"/>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27626899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C2275C-2739-4512-AA7D-9A0A67013F30}"/>
              </a:ext>
            </a:extLst>
          </p:cNvPr>
          <p:cNvSpPr>
            <a:spLocks noGrp="1"/>
          </p:cNvSpPr>
          <p:nvPr>
            <p:ph type="title"/>
          </p:nvPr>
        </p:nvSpPr>
        <p:spPr>
          <a:xfrm>
            <a:off x="628650" y="273845"/>
            <a:ext cx="7886700" cy="994172"/>
          </a:xfrm>
          <a:prstGeom prst="rect">
            <a:avLst/>
          </a:prstGeom>
        </p:spPr>
        <p:txBody>
          <a:bodyPr lIns="68579" tIns="34289" rIns="68579" bIns="34289"/>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9154D88-0A5A-491E-BC97-949B264CAFEF}"/>
              </a:ext>
            </a:extLst>
          </p:cNvPr>
          <p:cNvSpPr>
            <a:spLocks noGrp="1"/>
          </p:cNvSpPr>
          <p:nvPr>
            <p:ph sz="half" idx="1"/>
          </p:nvPr>
        </p:nvSpPr>
        <p:spPr>
          <a:xfrm>
            <a:off x="628650" y="1369218"/>
            <a:ext cx="3886200" cy="3263504"/>
          </a:xfrm>
          <a:prstGeom prst="rect">
            <a:avLst/>
          </a:prstGeom>
        </p:spPr>
        <p:txBody>
          <a:bodyPr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0F47CD0C-ECE2-4C01-B0A7-1138DA2BD377}"/>
              </a:ext>
            </a:extLst>
          </p:cNvPr>
          <p:cNvSpPr>
            <a:spLocks noGrp="1"/>
          </p:cNvSpPr>
          <p:nvPr>
            <p:ph sz="half" idx="2"/>
          </p:nvPr>
        </p:nvSpPr>
        <p:spPr>
          <a:xfrm>
            <a:off x="4629150" y="1369218"/>
            <a:ext cx="3886200" cy="3263504"/>
          </a:xfrm>
          <a:prstGeom prst="rect">
            <a:avLst/>
          </a:prstGeom>
        </p:spPr>
        <p:txBody>
          <a:bodyPr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9CB3D14B-E5BC-442D-8417-9EE52F99C106}"/>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18/09/2018</a:t>
            </a:fld>
            <a:endParaRPr lang="en-GB" sz="1400">
              <a:solidFill>
                <a:prstClr val="black"/>
              </a:solidFill>
            </a:endParaRPr>
          </a:p>
        </p:txBody>
      </p:sp>
      <p:sp>
        <p:nvSpPr>
          <p:cNvPr id="6" name="Footer Placeholder 5">
            <a:extLst>
              <a:ext uri="{FF2B5EF4-FFF2-40B4-BE49-F238E27FC236}">
                <a16:creationId xmlns="" xmlns:a16="http://schemas.microsoft.com/office/drawing/2014/main" id="{1556EFD3-E6F5-408B-8276-91F811CDBF4A}"/>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7" name="Slide Number Placeholder 6">
            <a:extLst>
              <a:ext uri="{FF2B5EF4-FFF2-40B4-BE49-F238E27FC236}">
                <a16:creationId xmlns="" xmlns:a16="http://schemas.microsoft.com/office/drawing/2014/main" id="{96A0E3D9-C4B9-4C3F-8FF0-26A4C706A3C4}"/>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16064817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15121A-A051-49B7-A98A-CCF234B55976}"/>
              </a:ext>
            </a:extLst>
          </p:cNvPr>
          <p:cNvSpPr>
            <a:spLocks noGrp="1"/>
          </p:cNvSpPr>
          <p:nvPr>
            <p:ph type="title"/>
          </p:nvPr>
        </p:nvSpPr>
        <p:spPr>
          <a:xfrm>
            <a:off x="629841" y="273845"/>
            <a:ext cx="7886700" cy="994172"/>
          </a:xfrm>
          <a:prstGeom prst="rect">
            <a:avLst/>
          </a:prstGeom>
        </p:spPr>
        <p:txBody>
          <a:bodyPr lIns="68579" tIns="34289" rIns="68579" bIns="34289"/>
          <a:lstStyle/>
          <a:p>
            <a:r>
              <a:rPr lang="en-US"/>
              <a:t>Click to edit Master title style</a:t>
            </a:r>
            <a:endParaRPr lang="en-GB"/>
          </a:p>
        </p:txBody>
      </p:sp>
      <p:sp>
        <p:nvSpPr>
          <p:cNvPr id="3" name="Text Placeholder 2">
            <a:extLst>
              <a:ext uri="{FF2B5EF4-FFF2-40B4-BE49-F238E27FC236}">
                <a16:creationId xmlns="" xmlns:a16="http://schemas.microsoft.com/office/drawing/2014/main" id="{4E22E5A2-2158-4B3A-8155-0E9924F1A7C7}"/>
              </a:ext>
            </a:extLst>
          </p:cNvPr>
          <p:cNvSpPr>
            <a:spLocks noGrp="1"/>
          </p:cNvSpPr>
          <p:nvPr>
            <p:ph type="body" idx="1"/>
          </p:nvPr>
        </p:nvSpPr>
        <p:spPr>
          <a:xfrm>
            <a:off x="629842" y="1260872"/>
            <a:ext cx="3868340" cy="617934"/>
          </a:xfrm>
          <a:prstGeom prst="rect">
            <a:avLst/>
          </a:prstGeom>
        </p:spPr>
        <p:txBody>
          <a:bodyPr lIns="68579" tIns="34289" rIns="68579" bIns="34289"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731C1FD6-0C2D-43C6-B016-5ABF8ABF37E2}"/>
              </a:ext>
            </a:extLst>
          </p:cNvPr>
          <p:cNvSpPr>
            <a:spLocks noGrp="1"/>
          </p:cNvSpPr>
          <p:nvPr>
            <p:ph sz="half" idx="2"/>
          </p:nvPr>
        </p:nvSpPr>
        <p:spPr>
          <a:xfrm>
            <a:off x="629842" y="1878806"/>
            <a:ext cx="3868340" cy="2763441"/>
          </a:xfrm>
          <a:prstGeom prst="rect">
            <a:avLst/>
          </a:prstGeom>
        </p:spPr>
        <p:txBody>
          <a:bodyPr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5BB3544A-9709-44A6-85EF-3B4F387AD94A}"/>
              </a:ext>
            </a:extLst>
          </p:cNvPr>
          <p:cNvSpPr>
            <a:spLocks noGrp="1"/>
          </p:cNvSpPr>
          <p:nvPr>
            <p:ph type="body" sz="quarter" idx="3"/>
          </p:nvPr>
        </p:nvSpPr>
        <p:spPr>
          <a:xfrm>
            <a:off x="4629157" y="1260872"/>
            <a:ext cx="3887391" cy="617934"/>
          </a:xfrm>
          <a:prstGeom prst="rect">
            <a:avLst/>
          </a:prstGeom>
        </p:spPr>
        <p:txBody>
          <a:bodyPr lIns="68579" tIns="34289" rIns="68579" bIns="34289"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6FE6EF7B-7C0B-407B-AD50-AE087D159BF9}"/>
              </a:ext>
            </a:extLst>
          </p:cNvPr>
          <p:cNvSpPr>
            <a:spLocks noGrp="1"/>
          </p:cNvSpPr>
          <p:nvPr>
            <p:ph sz="quarter" idx="4"/>
          </p:nvPr>
        </p:nvSpPr>
        <p:spPr>
          <a:xfrm>
            <a:off x="4629157" y="1878806"/>
            <a:ext cx="3887391" cy="2763441"/>
          </a:xfrm>
          <a:prstGeom prst="rect">
            <a:avLst/>
          </a:prstGeom>
        </p:spPr>
        <p:txBody>
          <a:bodyPr lIns="68579" tIns="34289" rIns="68579" bIns="3428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49F9EAB6-A5C8-4679-8485-25BB86AA1449}"/>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18/09/2018</a:t>
            </a:fld>
            <a:endParaRPr lang="en-GB" sz="1400">
              <a:solidFill>
                <a:prstClr val="black"/>
              </a:solidFill>
            </a:endParaRPr>
          </a:p>
        </p:txBody>
      </p:sp>
      <p:sp>
        <p:nvSpPr>
          <p:cNvPr id="8" name="Footer Placeholder 7">
            <a:extLst>
              <a:ext uri="{FF2B5EF4-FFF2-40B4-BE49-F238E27FC236}">
                <a16:creationId xmlns="" xmlns:a16="http://schemas.microsoft.com/office/drawing/2014/main" id="{8A954DCF-9141-4530-B0CB-B9FBBF5A2CD3}"/>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9" name="Slide Number Placeholder 8">
            <a:extLst>
              <a:ext uri="{FF2B5EF4-FFF2-40B4-BE49-F238E27FC236}">
                <a16:creationId xmlns="" xmlns:a16="http://schemas.microsoft.com/office/drawing/2014/main" id="{03176DE4-0CAC-4DB5-BF88-5FE0461D94C4}"/>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15959362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BCB0CA-32B8-4834-B063-8388D5ED0E3C}"/>
              </a:ext>
            </a:extLst>
          </p:cNvPr>
          <p:cNvSpPr>
            <a:spLocks noGrp="1"/>
          </p:cNvSpPr>
          <p:nvPr>
            <p:ph type="title"/>
          </p:nvPr>
        </p:nvSpPr>
        <p:spPr>
          <a:xfrm>
            <a:off x="628650" y="273845"/>
            <a:ext cx="7886700" cy="994172"/>
          </a:xfrm>
          <a:prstGeom prst="rect">
            <a:avLst/>
          </a:prstGeom>
        </p:spPr>
        <p:txBody>
          <a:bodyPr lIns="68579" tIns="34289" rIns="68579" bIns="34289"/>
          <a:lstStyle/>
          <a:p>
            <a:r>
              <a:rPr lang="en-US"/>
              <a:t>Click to edit Master title style</a:t>
            </a:r>
            <a:endParaRPr lang="en-GB"/>
          </a:p>
        </p:txBody>
      </p:sp>
      <p:sp>
        <p:nvSpPr>
          <p:cNvPr id="3" name="Date Placeholder 2">
            <a:extLst>
              <a:ext uri="{FF2B5EF4-FFF2-40B4-BE49-F238E27FC236}">
                <a16:creationId xmlns="" xmlns:a16="http://schemas.microsoft.com/office/drawing/2014/main" id="{916F2B11-292E-4A15-B438-EC288E6CE0E9}"/>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18/09/2018</a:t>
            </a:fld>
            <a:endParaRPr lang="en-GB" sz="1400">
              <a:solidFill>
                <a:prstClr val="black"/>
              </a:solidFill>
            </a:endParaRPr>
          </a:p>
        </p:txBody>
      </p:sp>
      <p:sp>
        <p:nvSpPr>
          <p:cNvPr id="4" name="Footer Placeholder 3">
            <a:extLst>
              <a:ext uri="{FF2B5EF4-FFF2-40B4-BE49-F238E27FC236}">
                <a16:creationId xmlns="" xmlns:a16="http://schemas.microsoft.com/office/drawing/2014/main" id="{85D284C9-F5FB-4012-A19F-6FCBFFDDD932}"/>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5" name="Slide Number Placeholder 4">
            <a:extLst>
              <a:ext uri="{FF2B5EF4-FFF2-40B4-BE49-F238E27FC236}">
                <a16:creationId xmlns="" xmlns:a16="http://schemas.microsoft.com/office/drawing/2014/main" id="{BD845BBE-66F8-45C6-80C2-50BFA06A89EF}"/>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37763252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F6F7B49-47DC-4E2A-BBA8-CA736453689F}"/>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18/09/2018</a:t>
            </a:fld>
            <a:endParaRPr lang="en-GB" sz="1400">
              <a:solidFill>
                <a:prstClr val="black"/>
              </a:solidFill>
            </a:endParaRPr>
          </a:p>
        </p:txBody>
      </p:sp>
      <p:sp>
        <p:nvSpPr>
          <p:cNvPr id="3" name="Footer Placeholder 2">
            <a:extLst>
              <a:ext uri="{FF2B5EF4-FFF2-40B4-BE49-F238E27FC236}">
                <a16:creationId xmlns="" xmlns:a16="http://schemas.microsoft.com/office/drawing/2014/main" id="{03EF0F57-2ACC-4048-996F-C190BB56A739}"/>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4" name="Slide Number Placeholder 3">
            <a:extLst>
              <a:ext uri="{FF2B5EF4-FFF2-40B4-BE49-F238E27FC236}">
                <a16:creationId xmlns="" xmlns:a16="http://schemas.microsoft.com/office/drawing/2014/main" id="{F2435CF2-0D00-433F-9C99-9549977D6D6E}"/>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9729050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D1B47B-1558-4183-8A15-E6A2B8668164}"/>
              </a:ext>
            </a:extLst>
          </p:cNvPr>
          <p:cNvSpPr>
            <a:spLocks noGrp="1"/>
          </p:cNvSpPr>
          <p:nvPr>
            <p:ph type="title"/>
          </p:nvPr>
        </p:nvSpPr>
        <p:spPr>
          <a:xfrm>
            <a:off x="629841" y="342900"/>
            <a:ext cx="2949178" cy="1200150"/>
          </a:xfrm>
          <a:prstGeom prst="rect">
            <a:avLst/>
          </a:prstGeom>
        </p:spPr>
        <p:txBody>
          <a:bodyPr lIns="68579" tIns="34289" rIns="68579" bIns="34289" anchor="b"/>
          <a:lstStyle>
            <a:lvl1pPr>
              <a:defRPr sz="24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02A2F75-3D85-4E4F-B5A3-16D06B46A20A}"/>
              </a:ext>
            </a:extLst>
          </p:cNvPr>
          <p:cNvSpPr>
            <a:spLocks noGrp="1"/>
          </p:cNvSpPr>
          <p:nvPr>
            <p:ph idx="1"/>
          </p:nvPr>
        </p:nvSpPr>
        <p:spPr>
          <a:xfrm>
            <a:off x="3887391" y="740570"/>
            <a:ext cx="4629150" cy="3655219"/>
          </a:xfrm>
          <a:prstGeom prst="rect">
            <a:avLst/>
          </a:prstGeom>
        </p:spPr>
        <p:txBody>
          <a:bodyPr lIns="68579" tIns="34289" rIns="68579" bIns="34289"/>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ED13689-BC96-4D58-86BC-E0750D0903EB}"/>
              </a:ext>
            </a:extLst>
          </p:cNvPr>
          <p:cNvSpPr>
            <a:spLocks noGrp="1"/>
          </p:cNvSpPr>
          <p:nvPr>
            <p:ph type="body" sz="half" idx="2"/>
          </p:nvPr>
        </p:nvSpPr>
        <p:spPr>
          <a:xfrm>
            <a:off x="629841" y="1543051"/>
            <a:ext cx="2949178" cy="2858691"/>
          </a:xfrm>
          <a:prstGeom prst="rect">
            <a:avLst/>
          </a:prstGeom>
        </p:spPr>
        <p:txBody>
          <a:bodyPr lIns="68579" tIns="34289" rIns="68579" bIns="34289"/>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D0E997B0-AE53-47CA-90A1-F2D61A2A5EA9}"/>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18/09/2018</a:t>
            </a:fld>
            <a:endParaRPr lang="en-GB" sz="1400">
              <a:solidFill>
                <a:prstClr val="black"/>
              </a:solidFill>
            </a:endParaRPr>
          </a:p>
        </p:txBody>
      </p:sp>
      <p:sp>
        <p:nvSpPr>
          <p:cNvPr id="6" name="Footer Placeholder 5">
            <a:extLst>
              <a:ext uri="{FF2B5EF4-FFF2-40B4-BE49-F238E27FC236}">
                <a16:creationId xmlns="" xmlns:a16="http://schemas.microsoft.com/office/drawing/2014/main" id="{68EA070F-63E9-4C89-A2C9-989492D2DB93}"/>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7" name="Slide Number Placeholder 6">
            <a:extLst>
              <a:ext uri="{FF2B5EF4-FFF2-40B4-BE49-F238E27FC236}">
                <a16:creationId xmlns="" xmlns:a16="http://schemas.microsoft.com/office/drawing/2014/main" id="{3B7C6F46-EE37-4299-9344-7C59B4175C82}"/>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25593465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773E10-0D4E-4FFB-ABA9-344E38A017BA}"/>
              </a:ext>
            </a:extLst>
          </p:cNvPr>
          <p:cNvSpPr>
            <a:spLocks noGrp="1"/>
          </p:cNvSpPr>
          <p:nvPr>
            <p:ph type="title"/>
          </p:nvPr>
        </p:nvSpPr>
        <p:spPr>
          <a:xfrm>
            <a:off x="629841" y="342900"/>
            <a:ext cx="2949178" cy="1200150"/>
          </a:xfrm>
          <a:prstGeom prst="rect">
            <a:avLst/>
          </a:prstGeom>
        </p:spPr>
        <p:txBody>
          <a:bodyPr lIns="68579" tIns="34289" rIns="68579" bIns="34289" anchor="b"/>
          <a:lstStyle>
            <a:lvl1pPr>
              <a:defRPr sz="24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D2B3094A-88DB-49B6-A8B5-B28CD04D3828}"/>
              </a:ext>
            </a:extLst>
          </p:cNvPr>
          <p:cNvSpPr>
            <a:spLocks noGrp="1"/>
          </p:cNvSpPr>
          <p:nvPr>
            <p:ph type="pic" idx="1"/>
          </p:nvPr>
        </p:nvSpPr>
        <p:spPr>
          <a:xfrm>
            <a:off x="3887391" y="740570"/>
            <a:ext cx="4629150" cy="3655219"/>
          </a:xfrm>
          <a:prstGeom prst="rect">
            <a:avLst/>
          </a:prstGeom>
        </p:spPr>
        <p:txBody>
          <a:bodyPr lIns="68579" tIns="34289" rIns="68579" bIns="34289"/>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a:extLst>
              <a:ext uri="{FF2B5EF4-FFF2-40B4-BE49-F238E27FC236}">
                <a16:creationId xmlns="" xmlns:a16="http://schemas.microsoft.com/office/drawing/2014/main" id="{5A8F0DB7-7EE6-4F25-BEE6-B525A3D426D2}"/>
              </a:ext>
            </a:extLst>
          </p:cNvPr>
          <p:cNvSpPr>
            <a:spLocks noGrp="1"/>
          </p:cNvSpPr>
          <p:nvPr>
            <p:ph type="body" sz="half" idx="2"/>
          </p:nvPr>
        </p:nvSpPr>
        <p:spPr>
          <a:xfrm>
            <a:off x="629841" y="1543051"/>
            <a:ext cx="2949178" cy="2858691"/>
          </a:xfrm>
          <a:prstGeom prst="rect">
            <a:avLst/>
          </a:prstGeom>
        </p:spPr>
        <p:txBody>
          <a:bodyPr lIns="68579" tIns="34289" rIns="68579" bIns="34289"/>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7A4DCF4B-BAEB-4F5E-8A6C-5BC5C47D04DB}"/>
              </a:ext>
            </a:extLst>
          </p:cNvPr>
          <p:cNvSpPr>
            <a:spLocks noGrp="1"/>
          </p:cNvSpPr>
          <p:nvPr>
            <p:ph type="dt" sz="half" idx="10"/>
          </p:nvPr>
        </p:nvSpPr>
        <p:spPr>
          <a:xfrm>
            <a:off x="628650" y="4767267"/>
            <a:ext cx="2057400" cy="273844"/>
          </a:xfrm>
          <a:prstGeom prst="rect">
            <a:avLst/>
          </a:prstGeom>
        </p:spPr>
        <p:txBody>
          <a:bodyPr lIns="68579" tIns="34289" rIns="68579" bIns="34289"/>
          <a:lstStyle/>
          <a:p>
            <a:pPr defTabSz="685783"/>
            <a:fld id="{C897E1B3-3779-46EB-A084-5160E1356942}" type="datetimeFigureOut">
              <a:rPr lang="en-GB" sz="1400" smtClean="0">
                <a:solidFill>
                  <a:prstClr val="black"/>
                </a:solidFill>
              </a:rPr>
              <a:pPr defTabSz="685783"/>
              <a:t>18/09/2018</a:t>
            </a:fld>
            <a:endParaRPr lang="en-GB" sz="1400">
              <a:solidFill>
                <a:prstClr val="black"/>
              </a:solidFill>
            </a:endParaRPr>
          </a:p>
        </p:txBody>
      </p:sp>
      <p:sp>
        <p:nvSpPr>
          <p:cNvPr id="6" name="Footer Placeholder 5">
            <a:extLst>
              <a:ext uri="{FF2B5EF4-FFF2-40B4-BE49-F238E27FC236}">
                <a16:creationId xmlns="" xmlns:a16="http://schemas.microsoft.com/office/drawing/2014/main" id="{72047D41-1025-40BE-9CBA-449113311CA3}"/>
              </a:ext>
            </a:extLst>
          </p:cNvPr>
          <p:cNvSpPr>
            <a:spLocks noGrp="1"/>
          </p:cNvSpPr>
          <p:nvPr>
            <p:ph type="ftr" sz="quarter" idx="11"/>
          </p:nvPr>
        </p:nvSpPr>
        <p:spPr>
          <a:xfrm>
            <a:off x="3028950" y="4767267"/>
            <a:ext cx="3086100" cy="273844"/>
          </a:xfrm>
          <a:prstGeom prst="rect">
            <a:avLst/>
          </a:prstGeom>
        </p:spPr>
        <p:txBody>
          <a:bodyPr lIns="68579" tIns="34289" rIns="68579" bIns="34289"/>
          <a:lstStyle/>
          <a:p>
            <a:pPr defTabSz="685783"/>
            <a:endParaRPr lang="en-GB" sz="1400">
              <a:solidFill>
                <a:prstClr val="black"/>
              </a:solidFill>
            </a:endParaRPr>
          </a:p>
        </p:txBody>
      </p:sp>
      <p:sp>
        <p:nvSpPr>
          <p:cNvPr id="7" name="Slide Number Placeholder 6">
            <a:extLst>
              <a:ext uri="{FF2B5EF4-FFF2-40B4-BE49-F238E27FC236}">
                <a16:creationId xmlns="" xmlns:a16="http://schemas.microsoft.com/office/drawing/2014/main" id="{1341B44A-91B7-4260-9605-621FC5111C11}"/>
              </a:ext>
            </a:extLst>
          </p:cNvPr>
          <p:cNvSpPr>
            <a:spLocks noGrp="1"/>
          </p:cNvSpPr>
          <p:nvPr>
            <p:ph type="sldNum" sz="quarter" idx="12"/>
          </p:nvPr>
        </p:nvSpPr>
        <p:spPr>
          <a:xfrm>
            <a:off x="6457950" y="4767267"/>
            <a:ext cx="2057400" cy="273844"/>
          </a:xfrm>
          <a:prstGeom prst="rect">
            <a:avLst/>
          </a:prstGeom>
        </p:spPr>
        <p:txBody>
          <a:bodyPr lIns="68579" tIns="34289" rIns="68579" bIns="34289"/>
          <a:lstStyle/>
          <a:p>
            <a:pPr defTabSz="685783"/>
            <a:fld id="{BF2384BE-93A9-4093-BC57-7A2A0AA7F5AF}" type="slidenum">
              <a:rPr lang="en-GB" sz="1400" smtClean="0">
                <a:solidFill>
                  <a:prstClr val="black"/>
                </a:solidFill>
              </a:rPr>
              <a:pPr defTabSz="685783"/>
              <a:t>‹#›</a:t>
            </a:fld>
            <a:endParaRPr lang="en-GB" sz="1400">
              <a:solidFill>
                <a:prstClr val="black"/>
              </a:solidFill>
            </a:endParaRPr>
          </a:p>
        </p:txBody>
      </p:sp>
    </p:spTree>
    <p:extLst>
      <p:ext uri="{BB962C8B-B14F-4D97-AF65-F5344CB8AC3E}">
        <p14:creationId xmlns:p14="http://schemas.microsoft.com/office/powerpoint/2010/main" val="14753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4.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image" Target="../media/image4.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7.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2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image" Target="../media/image4.png"/><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theme" Target="../theme/theme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16" tIns="45708" rIns="91416" bIns="45708"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4"/>
            <a:ext cx="8229600" cy="3394472"/>
          </a:xfrm>
          <a:prstGeom prst="rect">
            <a:avLst/>
          </a:prstGeom>
        </p:spPr>
        <p:txBody>
          <a:bodyPr vert="horz" lIns="91416" tIns="45708" rIns="91416" bIns="457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82"/>
            <a:ext cx="21336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fld id="{D52992EB-757C-41ED-B579-076C8C0A6D00}" type="datetimeFigureOut">
              <a:rPr lang="en-GB" smtClean="0"/>
              <a:t>18/09/2018</a:t>
            </a:fld>
            <a:endParaRPr lang="en-GB"/>
          </a:p>
        </p:txBody>
      </p:sp>
      <p:sp>
        <p:nvSpPr>
          <p:cNvPr id="5" name="Footer Placeholder 4"/>
          <p:cNvSpPr>
            <a:spLocks noGrp="1"/>
          </p:cNvSpPr>
          <p:nvPr>
            <p:ph type="ftr" sz="quarter" idx="3"/>
          </p:nvPr>
        </p:nvSpPr>
        <p:spPr>
          <a:xfrm>
            <a:off x="3124200" y="4767282"/>
            <a:ext cx="28956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82"/>
            <a:ext cx="21336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fld id="{A643AD87-43B3-428A-BBC3-1FC8765BC9CA}" type="slidenum">
              <a:rPr lang="en-GB" smtClean="0"/>
              <a:t>‹#›</a:t>
            </a:fld>
            <a:endParaRPr lang="en-GB"/>
          </a:p>
        </p:txBody>
      </p:sp>
    </p:spTree>
    <p:extLst>
      <p:ext uri="{BB962C8B-B14F-4D97-AF65-F5344CB8AC3E}">
        <p14:creationId xmlns:p14="http://schemas.microsoft.com/office/powerpoint/2010/main" val="79156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97" r:id="rId12"/>
  </p:sldLayoutIdLst>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14" y="1260221"/>
            <a:ext cx="7841707" cy="2963052"/>
          </a:xfrm>
          <a:prstGeom prst="rect">
            <a:avLst/>
          </a:prstGeom>
        </p:spPr>
        <p:txBody>
          <a:bodyPr vert="horz" lIns="91416" tIns="45708" rIns="91416" bIns="45708"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4767285"/>
            <a:ext cx="2133600" cy="273844"/>
          </a:xfrm>
          <a:prstGeom prst="rect">
            <a:avLst/>
          </a:prstGeom>
        </p:spPr>
        <p:txBody>
          <a:bodyPr vert="horz" lIns="91416" tIns="45708" rIns="91416" bIns="45708" rtlCol="0" anchor="ctr"/>
          <a:lstStyle>
            <a:lvl1pPr algn="r">
              <a:defRPr sz="1200">
                <a:solidFill>
                  <a:schemeClr val="tx2"/>
                </a:solidFill>
                <a:latin typeface="Arial"/>
                <a:cs typeface="Arial"/>
              </a:defRPr>
            </a:lvl1pPr>
          </a:lstStyle>
          <a:p>
            <a:pPr defTabSz="457058"/>
            <a:fld id="{61E112CC-F5C7-5E43-8EAA-F554FEB5E453}" type="slidenum">
              <a:rPr lang="en-US" smtClean="0">
                <a:solidFill>
                  <a:srgbClr val="005EB8"/>
                </a:solidFill>
              </a:rPr>
              <a:pPr defTabSz="457058"/>
              <a:t>‹#›</a:t>
            </a:fld>
            <a:endParaRPr lang="en-US" dirty="0">
              <a:solidFill>
                <a:srgbClr val="005EB8"/>
              </a:solidFill>
            </a:endParaRPr>
          </a:p>
        </p:txBody>
      </p:sp>
      <p:sp>
        <p:nvSpPr>
          <p:cNvPr id="23" name="Date Placeholder 3"/>
          <p:cNvSpPr txBox="1">
            <a:spLocks/>
          </p:cNvSpPr>
          <p:nvPr/>
        </p:nvSpPr>
        <p:spPr>
          <a:xfrm>
            <a:off x="457200" y="4767285"/>
            <a:ext cx="2133600" cy="273844"/>
          </a:xfrm>
          <a:prstGeom prst="rect">
            <a:avLst/>
          </a:prstGeom>
        </p:spPr>
        <p:txBody>
          <a:bodyPr vert="horz" lIns="91416" tIns="45708" rIns="91416" bIns="45708"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smtClean="0">
                <a:solidFill>
                  <a:srgbClr val="000000"/>
                </a:solidFill>
              </a:rPr>
              <a:t>www.england.nhs.uk</a:t>
            </a:r>
            <a:endParaRPr lang="en-GB" dirty="0" smtClean="0">
              <a:solidFill>
                <a:srgbClr val="000000"/>
              </a:solidFill>
            </a:endParaRPr>
          </a:p>
        </p:txBody>
      </p:sp>
      <p:sp>
        <p:nvSpPr>
          <p:cNvPr id="26" name="Title Placeholder 1"/>
          <p:cNvSpPr>
            <a:spLocks noGrp="1"/>
          </p:cNvSpPr>
          <p:nvPr>
            <p:ph type="title"/>
          </p:nvPr>
        </p:nvSpPr>
        <p:spPr>
          <a:xfrm>
            <a:off x="457209" y="562437"/>
            <a:ext cx="7376429" cy="500794"/>
          </a:xfrm>
          <a:prstGeom prst="rect">
            <a:avLst/>
          </a:prstGeom>
        </p:spPr>
        <p:txBody>
          <a:bodyPr vert="horz" lIns="91416" tIns="45708" rIns="91416" bIns="45708"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1303420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hf hdr="0" ftr="0" dt="0"/>
  <p:txStyles>
    <p:titleStyle>
      <a:lvl1pPr algn="l" defTabSz="457058"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794" indent="-342794"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733" indent="-285666"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2659" indent="-228528"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599720" indent="-228528"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6787" indent="-228528"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3844" indent="-228528" algn="l" defTabSz="457058" rtl="0" eaLnBrk="1" latinLnBrk="0" hangingPunct="1">
        <a:spcBef>
          <a:spcPct val="20000"/>
        </a:spcBef>
        <a:buFont typeface="Arial"/>
        <a:buChar char="•"/>
        <a:defRPr sz="2000" kern="1200">
          <a:solidFill>
            <a:schemeClr val="tx1"/>
          </a:solidFill>
          <a:latin typeface="+mn-lt"/>
          <a:ea typeface="+mn-ea"/>
          <a:cs typeface="+mn-cs"/>
        </a:defRPr>
      </a:lvl6pPr>
      <a:lvl7pPr marL="2970912" indent="-228528" algn="l" defTabSz="457058" rtl="0" eaLnBrk="1" latinLnBrk="0" hangingPunct="1">
        <a:spcBef>
          <a:spcPct val="20000"/>
        </a:spcBef>
        <a:buFont typeface="Arial"/>
        <a:buChar char="•"/>
        <a:defRPr sz="2000" kern="1200">
          <a:solidFill>
            <a:schemeClr val="tx1"/>
          </a:solidFill>
          <a:latin typeface="+mn-lt"/>
          <a:ea typeface="+mn-ea"/>
          <a:cs typeface="+mn-cs"/>
        </a:defRPr>
      </a:lvl7pPr>
      <a:lvl8pPr marL="3427974" indent="-228528" algn="l" defTabSz="457058" rtl="0" eaLnBrk="1" latinLnBrk="0" hangingPunct="1">
        <a:spcBef>
          <a:spcPct val="20000"/>
        </a:spcBef>
        <a:buFont typeface="Arial"/>
        <a:buChar char="•"/>
        <a:defRPr sz="2000" kern="1200">
          <a:solidFill>
            <a:schemeClr val="tx1"/>
          </a:solidFill>
          <a:latin typeface="+mn-lt"/>
          <a:ea typeface="+mn-ea"/>
          <a:cs typeface="+mn-cs"/>
        </a:defRPr>
      </a:lvl8pPr>
      <a:lvl9pPr marL="3885036" indent="-228528" algn="l" defTabSz="45705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8" rtl="0" eaLnBrk="1" latinLnBrk="0" hangingPunct="1">
        <a:defRPr sz="1800" kern="1200">
          <a:solidFill>
            <a:schemeClr val="tx1"/>
          </a:solidFill>
          <a:latin typeface="+mn-lt"/>
          <a:ea typeface="+mn-ea"/>
          <a:cs typeface="+mn-cs"/>
        </a:defRPr>
      </a:lvl1pPr>
      <a:lvl2pPr marL="457058" algn="l" defTabSz="457058" rtl="0" eaLnBrk="1" latinLnBrk="0" hangingPunct="1">
        <a:defRPr sz="1800" kern="1200">
          <a:solidFill>
            <a:schemeClr val="tx1"/>
          </a:solidFill>
          <a:latin typeface="+mn-lt"/>
          <a:ea typeface="+mn-ea"/>
          <a:cs typeface="+mn-cs"/>
        </a:defRPr>
      </a:lvl2pPr>
      <a:lvl3pPr marL="914130" algn="l" defTabSz="457058" rtl="0" eaLnBrk="1" latinLnBrk="0" hangingPunct="1">
        <a:defRPr sz="1800" kern="1200">
          <a:solidFill>
            <a:schemeClr val="tx1"/>
          </a:solidFill>
          <a:latin typeface="+mn-lt"/>
          <a:ea typeface="+mn-ea"/>
          <a:cs typeface="+mn-cs"/>
        </a:defRPr>
      </a:lvl3pPr>
      <a:lvl4pPr marL="1371192" algn="l" defTabSz="457058" rtl="0" eaLnBrk="1" latinLnBrk="0" hangingPunct="1">
        <a:defRPr sz="1800" kern="1200">
          <a:solidFill>
            <a:schemeClr val="tx1"/>
          </a:solidFill>
          <a:latin typeface="+mn-lt"/>
          <a:ea typeface="+mn-ea"/>
          <a:cs typeface="+mn-cs"/>
        </a:defRPr>
      </a:lvl4pPr>
      <a:lvl5pPr marL="1828259" algn="l" defTabSz="457058" rtl="0" eaLnBrk="1" latinLnBrk="0" hangingPunct="1">
        <a:defRPr sz="1800" kern="1200">
          <a:solidFill>
            <a:schemeClr val="tx1"/>
          </a:solidFill>
          <a:latin typeface="+mn-lt"/>
          <a:ea typeface="+mn-ea"/>
          <a:cs typeface="+mn-cs"/>
        </a:defRPr>
      </a:lvl5pPr>
      <a:lvl6pPr marL="2285316" algn="l" defTabSz="457058" rtl="0" eaLnBrk="1" latinLnBrk="0" hangingPunct="1">
        <a:defRPr sz="1800" kern="1200">
          <a:solidFill>
            <a:schemeClr val="tx1"/>
          </a:solidFill>
          <a:latin typeface="+mn-lt"/>
          <a:ea typeface="+mn-ea"/>
          <a:cs typeface="+mn-cs"/>
        </a:defRPr>
      </a:lvl6pPr>
      <a:lvl7pPr marL="2742374" algn="l" defTabSz="457058" rtl="0" eaLnBrk="1" latinLnBrk="0" hangingPunct="1">
        <a:defRPr sz="1800" kern="1200">
          <a:solidFill>
            <a:schemeClr val="tx1"/>
          </a:solidFill>
          <a:latin typeface="+mn-lt"/>
          <a:ea typeface="+mn-ea"/>
          <a:cs typeface="+mn-cs"/>
        </a:defRPr>
      </a:lvl7pPr>
      <a:lvl8pPr marL="3199440" algn="l" defTabSz="457058" rtl="0" eaLnBrk="1" latinLnBrk="0" hangingPunct="1">
        <a:defRPr sz="1800" kern="1200">
          <a:solidFill>
            <a:schemeClr val="tx1"/>
          </a:solidFill>
          <a:latin typeface="+mn-lt"/>
          <a:ea typeface="+mn-ea"/>
          <a:cs typeface="+mn-cs"/>
        </a:defRPr>
      </a:lvl8pPr>
      <a:lvl9pPr marL="3656503" algn="l" defTabSz="4570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5" y="1260221"/>
            <a:ext cx="7841707" cy="2963052"/>
          </a:xfrm>
          <a:prstGeom prst="rect">
            <a:avLst/>
          </a:prstGeom>
        </p:spPr>
        <p:txBody>
          <a:bodyPr vert="horz" lIns="91416" tIns="45708" rIns="91416" bIns="45708"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4767264"/>
            <a:ext cx="2133600" cy="273844"/>
          </a:xfrm>
          <a:prstGeom prst="rect">
            <a:avLst/>
          </a:prstGeom>
        </p:spPr>
        <p:txBody>
          <a:bodyPr vert="horz" lIns="91416" tIns="45708" rIns="91416" bIns="45708" rtlCol="0" anchor="ctr"/>
          <a:lstStyle>
            <a:lvl1pPr algn="r">
              <a:defRPr sz="1200">
                <a:solidFill>
                  <a:schemeClr val="tx2"/>
                </a:solidFill>
                <a:latin typeface="Arial"/>
                <a:cs typeface="Arial"/>
              </a:defRPr>
            </a:lvl1pPr>
          </a:lstStyle>
          <a:p>
            <a:pPr defTabSz="457058"/>
            <a:fld id="{61E112CC-F5C7-5E43-8EAA-F554FEB5E453}" type="slidenum">
              <a:rPr lang="en-US" smtClean="0">
                <a:solidFill>
                  <a:srgbClr val="005EB8"/>
                </a:solidFill>
              </a:rPr>
              <a:pPr defTabSz="457058"/>
              <a:t>‹#›</a:t>
            </a:fld>
            <a:endParaRPr lang="en-US" dirty="0">
              <a:solidFill>
                <a:srgbClr val="005EB8"/>
              </a:solidFill>
            </a:endParaRPr>
          </a:p>
        </p:txBody>
      </p:sp>
      <p:sp>
        <p:nvSpPr>
          <p:cNvPr id="23" name="Date Placeholder 3"/>
          <p:cNvSpPr txBox="1">
            <a:spLocks/>
          </p:cNvSpPr>
          <p:nvPr/>
        </p:nvSpPr>
        <p:spPr>
          <a:xfrm>
            <a:off x="457200" y="4767264"/>
            <a:ext cx="2133600" cy="273844"/>
          </a:xfrm>
          <a:prstGeom prst="rect">
            <a:avLst/>
          </a:prstGeom>
        </p:spPr>
        <p:txBody>
          <a:bodyPr vert="horz" lIns="91416" tIns="45708" rIns="91416" bIns="45708"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smtClean="0">
                <a:solidFill>
                  <a:srgbClr val="000000"/>
                </a:solidFill>
              </a:rPr>
              <a:t>www.england.nhs.uk</a:t>
            </a:r>
            <a:endParaRPr lang="en-GB" dirty="0" smtClean="0">
              <a:solidFill>
                <a:srgbClr val="000000"/>
              </a:solidFill>
            </a:endParaRPr>
          </a:p>
        </p:txBody>
      </p:sp>
      <p:sp>
        <p:nvSpPr>
          <p:cNvPr id="26" name="Title Placeholder 1"/>
          <p:cNvSpPr>
            <a:spLocks noGrp="1"/>
          </p:cNvSpPr>
          <p:nvPr>
            <p:ph type="title"/>
          </p:nvPr>
        </p:nvSpPr>
        <p:spPr>
          <a:xfrm>
            <a:off x="457203" y="562434"/>
            <a:ext cx="7376429" cy="500794"/>
          </a:xfrm>
          <a:prstGeom prst="rect">
            <a:avLst/>
          </a:prstGeom>
        </p:spPr>
        <p:txBody>
          <a:bodyPr vert="horz" lIns="91416" tIns="45708" rIns="91416" bIns="45708"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7833652" y="278408"/>
            <a:ext cx="927657" cy="538956"/>
          </a:xfrm>
          <a:prstGeom prst="rect">
            <a:avLst/>
          </a:prstGeom>
        </p:spPr>
      </p:pic>
    </p:spTree>
    <p:extLst>
      <p:ext uri="{BB962C8B-B14F-4D97-AF65-F5344CB8AC3E}">
        <p14:creationId xmlns:p14="http://schemas.microsoft.com/office/powerpoint/2010/main" val="257230950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p:timing>
    <p:tnLst>
      <p:par>
        <p:cTn id="1" dur="indefinite" restart="never" nodeType="tmRoot"/>
      </p:par>
    </p:tnLst>
  </p:timing>
  <p:hf hdr="0" ftr="0" dt="0"/>
  <p:txStyles>
    <p:titleStyle>
      <a:lvl1pPr algn="l" defTabSz="457058"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794" indent="-342794"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733" indent="-285666"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2659" indent="-228528"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599720" indent="-228528"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6787" indent="-228528" algn="l" defTabSz="457058"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3844" indent="-228528" algn="l" defTabSz="457058" rtl="0" eaLnBrk="1" latinLnBrk="0" hangingPunct="1">
        <a:spcBef>
          <a:spcPct val="20000"/>
        </a:spcBef>
        <a:buFont typeface="Arial"/>
        <a:buChar char="•"/>
        <a:defRPr sz="2000" kern="1200">
          <a:solidFill>
            <a:schemeClr val="tx1"/>
          </a:solidFill>
          <a:latin typeface="+mn-lt"/>
          <a:ea typeface="+mn-ea"/>
          <a:cs typeface="+mn-cs"/>
        </a:defRPr>
      </a:lvl6pPr>
      <a:lvl7pPr marL="2970912" indent="-228528" algn="l" defTabSz="457058" rtl="0" eaLnBrk="1" latinLnBrk="0" hangingPunct="1">
        <a:spcBef>
          <a:spcPct val="20000"/>
        </a:spcBef>
        <a:buFont typeface="Arial"/>
        <a:buChar char="•"/>
        <a:defRPr sz="2000" kern="1200">
          <a:solidFill>
            <a:schemeClr val="tx1"/>
          </a:solidFill>
          <a:latin typeface="+mn-lt"/>
          <a:ea typeface="+mn-ea"/>
          <a:cs typeface="+mn-cs"/>
        </a:defRPr>
      </a:lvl7pPr>
      <a:lvl8pPr marL="3427974" indent="-228528" algn="l" defTabSz="457058" rtl="0" eaLnBrk="1" latinLnBrk="0" hangingPunct="1">
        <a:spcBef>
          <a:spcPct val="20000"/>
        </a:spcBef>
        <a:buFont typeface="Arial"/>
        <a:buChar char="•"/>
        <a:defRPr sz="2000" kern="1200">
          <a:solidFill>
            <a:schemeClr val="tx1"/>
          </a:solidFill>
          <a:latin typeface="+mn-lt"/>
          <a:ea typeface="+mn-ea"/>
          <a:cs typeface="+mn-cs"/>
        </a:defRPr>
      </a:lvl8pPr>
      <a:lvl9pPr marL="3885036" indent="-228528" algn="l" defTabSz="45705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8" rtl="0" eaLnBrk="1" latinLnBrk="0" hangingPunct="1">
        <a:defRPr sz="1800" kern="1200">
          <a:solidFill>
            <a:schemeClr val="tx1"/>
          </a:solidFill>
          <a:latin typeface="+mn-lt"/>
          <a:ea typeface="+mn-ea"/>
          <a:cs typeface="+mn-cs"/>
        </a:defRPr>
      </a:lvl1pPr>
      <a:lvl2pPr marL="457058" algn="l" defTabSz="457058" rtl="0" eaLnBrk="1" latinLnBrk="0" hangingPunct="1">
        <a:defRPr sz="1800" kern="1200">
          <a:solidFill>
            <a:schemeClr val="tx1"/>
          </a:solidFill>
          <a:latin typeface="+mn-lt"/>
          <a:ea typeface="+mn-ea"/>
          <a:cs typeface="+mn-cs"/>
        </a:defRPr>
      </a:lvl2pPr>
      <a:lvl3pPr marL="914130" algn="l" defTabSz="457058" rtl="0" eaLnBrk="1" latinLnBrk="0" hangingPunct="1">
        <a:defRPr sz="1800" kern="1200">
          <a:solidFill>
            <a:schemeClr val="tx1"/>
          </a:solidFill>
          <a:latin typeface="+mn-lt"/>
          <a:ea typeface="+mn-ea"/>
          <a:cs typeface="+mn-cs"/>
        </a:defRPr>
      </a:lvl3pPr>
      <a:lvl4pPr marL="1371192" algn="l" defTabSz="457058" rtl="0" eaLnBrk="1" latinLnBrk="0" hangingPunct="1">
        <a:defRPr sz="1800" kern="1200">
          <a:solidFill>
            <a:schemeClr val="tx1"/>
          </a:solidFill>
          <a:latin typeface="+mn-lt"/>
          <a:ea typeface="+mn-ea"/>
          <a:cs typeface="+mn-cs"/>
        </a:defRPr>
      </a:lvl4pPr>
      <a:lvl5pPr marL="1828259" algn="l" defTabSz="457058" rtl="0" eaLnBrk="1" latinLnBrk="0" hangingPunct="1">
        <a:defRPr sz="1800" kern="1200">
          <a:solidFill>
            <a:schemeClr val="tx1"/>
          </a:solidFill>
          <a:latin typeface="+mn-lt"/>
          <a:ea typeface="+mn-ea"/>
          <a:cs typeface="+mn-cs"/>
        </a:defRPr>
      </a:lvl5pPr>
      <a:lvl6pPr marL="2285316" algn="l" defTabSz="457058" rtl="0" eaLnBrk="1" latinLnBrk="0" hangingPunct="1">
        <a:defRPr sz="1800" kern="1200">
          <a:solidFill>
            <a:schemeClr val="tx1"/>
          </a:solidFill>
          <a:latin typeface="+mn-lt"/>
          <a:ea typeface="+mn-ea"/>
          <a:cs typeface="+mn-cs"/>
        </a:defRPr>
      </a:lvl6pPr>
      <a:lvl7pPr marL="2742374" algn="l" defTabSz="457058" rtl="0" eaLnBrk="1" latinLnBrk="0" hangingPunct="1">
        <a:defRPr sz="1800" kern="1200">
          <a:solidFill>
            <a:schemeClr val="tx1"/>
          </a:solidFill>
          <a:latin typeface="+mn-lt"/>
          <a:ea typeface="+mn-ea"/>
          <a:cs typeface="+mn-cs"/>
        </a:defRPr>
      </a:lvl7pPr>
      <a:lvl8pPr marL="3199440" algn="l" defTabSz="457058" rtl="0" eaLnBrk="1" latinLnBrk="0" hangingPunct="1">
        <a:defRPr sz="1800" kern="1200">
          <a:solidFill>
            <a:schemeClr val="tx1"/>
          </a:solidFill>
          <a:latin typeface="+mn-lt"/>
          <a:ea typeface="+mn-ea"/>
          <a:cs typeface="+mn-cs"/>
        </a:defRPr>
      </a:lvl8pPr>
      <a:lvl9pPr marL="3656503" algn="l" defTabSz="4570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260222"/>
            <a:ext cx="7841706" cy="2963052"/>
          </a:xfrm>
          <a:prstGeom prst="rect">
            <a:avLst/>
          </a:prstGeom>
        </p:spPr>
        <p:txBody>
          <a:bodyPr vert="horz" lIns="95747" tIns="47879" rIns="95747" bIns="47879"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4767279"/>
            <a:ext cx="2133600" cy="273844"/>
          </a:xfrm>
          <a:prstGeom prst="rect">
            <a:avLst/>
          </a:prstGeom>
        </p:spPr>
        <p:txBody>
          <a:bodyPr vert="horz" lIns="95747" tIns="47879" rIns="95747" bIns="47879" rtlCol="0" anchor="ctr"/>
          <a:lstStyle>
            <a:lvl1pPr algn="r">
              <a:defRPr sz="1300">
                <a:solidFill>
                  <a:schemeClr val="tx2"/>
                </a:solidFill>
                <a:latin typeface="Arial"/>
                <a:cs typeface="Arial"/>
              </a:defRPr>
            </a:lvl1pPr>
          </a:lstStyle>
          <a:p>
            <a:pPr defTabSz="478764"/>
            <a:fld id="{61E112CC-F5C7-5E43-8EAA-F554FEB5E453}" type="slidenum">
              <a:rPr lang="en-US" smtClean="0">
                <a:solidFill>
                  <a:srgbClr val="005EB8"/>
                </a:solidFill>
              </a:rPr>
              <a:pPr defTabSz="478764"/>
              <a:t>‹#›</a:t>
            </a:fld>
            <a:endParaRPr lang="en-US" dirty="0">
              <a:solidFill>
                <a:srgbClr val="005EB8"/>
              </a:solidFill>
            </a:endParaRPr>
          </a:p>
        </p:txBody>
      </p:sp>
      <p:sp>
        <p:nvSpPr>
          <p:cNvPr id="23" name="Date Placeholder 3"/>
          <p:cNvSpPr txBox="1">
            <a:spLocks/>
          </p:cNvSpPr>
          <p:nvPr userDrawn="1"/>
        </p:nvSpPr>
        <p:spPr>
          <a:xfrm>
            <a:off x="457200" y="4767279"/>
            <a:ext cx="2133600" cy="273844"/>
          </a:xfrm>
          <a:prstGeom prst="rect">
            <a:avLst/>
          </a:prstGeom>
        </p:spPr>
        <p:txBody>
          <a:bodyPr vert="horz" lIns="95747" tIns="47879" rIns="95747" bIns="47879"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dirty="0" err="1" smtClean="0">
                <a:solidFill>
                  <a:srgbClr val="000000"/>
                </a:solidFill>
              </a:rPr>
              <a:t>www.england.nhs.uk</a:t>
            </a:r>
            <a:endParaRPr lang="en-GB" sz="1300" dirty="0" smtClean="0">
              <a:solidFill>
                <a:srgbClr val="000000"/>
              </a:solidFill>
            </a:endParaRPr>
          </a:p>
        </p:txBody>
      </p:sp>
      <p:sp>
        <p:nvSpPr>
          <p:cNvPr id="26" name="Title Placeholder 1"/>
          <p:cNvSpPr>
            <a:spLocks noGrp="1"/>
          </p:cNvSpPr>
          <p:nvPr>
            <p:ph type="title"/>
          </p:nvPr>
        </p:nvSpPr>
        <p:spPr>
          <a:xfrm>
            <a:off x="457209" y="562437"/>
            <a:ext cx="7376429" cy="500794"/>
          </a:xfrm>
          <a:prstGeom prst="rect">
            <a:avLst/>
          </a:prstGeom>
        </p:spPr>
        <p:txBody>
          <a:bodyPr vert="horz" lIns="95747" tIns="47879" rIns="95747" bIns="47879" rtlCol="0" anchor="ctr">
            <a:normAutofit/>
          </a:bodyPr>
          <a:lstStyle/>
          <a:p>
            <a:r>
              <a:rPr lang="en-GB" sz="3700" b="1" dirty="0" smtClean="0">
                <a:solidFill>
                  <a:schemeClr val="tx2"/>
                </a:solidFill>
                <a:latin typeface="+mj-lt"/>
                <a:cs typeface="Arial"/>
              </a:rPr>
              <a:t>Click</a:t>
            </a:r>
            <a:r>
              <a:rPr lang="en-GB" sz="3700" b="1" baseline="0" dirty="0" smtClean="0">
                <a:solidFill>
                  <a:schemeClr val="tx2"/>
                </a:solidFill>
                <a:latin typeface="+mj-lt"/>
                <a:cs typeface="Arial"/>
              </a:rPr>
              <a:t> to edit the master title style</a:t>
            </a:r>
            <a:endParaRPr lang="en-GB" sz="3700" b="1" dirty="0">
              <a:solidFill>
                <a:schemeClr val="tx2"/>
              </a:solidFill>
              <a:latin typeface="+mj-lt"/>
              <a:cs typeface="Arial"/>
            </a:endParaRPr>
          </a:p>
        </p:txBody>
      </p:sp>
      <p:pic>
        <p:nvPicPr>
          <p:cNvPr id="2" name="Picture 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833652" y="278411"/>
            <a:ext cx="927657" cy="538957"/>
          </a:xfrm>
          <a:prstGeom prst="rect">
            <a:avLst/>
          </a:prstGeom>
        </p:spPr>
      </p:pic>
    </p:spTree>
    <p:extLst>
      <p:ext uri="{BB962C8B-B14F-4D97-AF65-F5344CB8AC3E}">
        <p14:creationId xmlns:p14="http://schemas.microsoft.com/office/powerpoint/2010/main" val="419158125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timing>
    <p:tnLst>
      <p:par>
        <p:cTn id="1" dur="indefinite" restart="never" nodeType="tmRoot"/>
      </p:par>
    </p:tnLst>
  </p:timing>
  <p:hf hdr="0" ftr="0" dt="0"/>
  <p:txStyles>
    <p:titleStyle>
      <a:lvl1pPr algn="l" defTabSz="478764" rtl="0" eaLnBrk="1" latinLnBrk="0" hangingPunct="1">
        <a:spcBef>
          <a:spcPct val="0"/>
        </a:spcBef>
        <a:buNone/>
        <a:defRPr lang="en-GB" sz="3700" b="1" i="0" kern="1200" baseline="0" smtClean="0">
          <a:solidFill>
            <a:schemeClr val="tx2"/>
          </a:solidFill>
          <a:latin typeface="Arial"/>
          <a:ea typeface="+mj-ea"/>
          <a:cs typeface="Arial"/>
        </a:defRPr>
      </a:lvl1pPr>
    </p:titleStyle>
    <p:bodyStyle>
      <a:lvl1pPr marL="359073" indent="-359073" algn="l" defTabSz="478764" rtl="0" eaLnBrk="1" latinLnBrk="0" hangingPunct="1">
        <a:spcBef>
          <a:spcPct val="20000"/>
        </a:spcBef>
        <a:buClr>
          <a:schemeClr val="tx2"/>
        </a:buClr>
        <a:buFont typeface="Arial"/>
        <a:buChar char="•"/>
        <a:defRPr sz="2500" kern="1200">
          <a:solidFill>
            <a:schemeClr val="tx1"/>
          </a:solidFill>
          <a:latin typeface="+mn-lt"/>
          <a:ea typeface="+mn-ea"/>
          <a:cs typeface="+mn-cs"/>
        </a:defRPr>
      </a:lvl1pPr>
      <a:lvl2pPr marL="777991" indent="-299227" algn="l" defTabSz="478764" rtl="0" eaLnBrk="1" latinLnBrk="0" hangingPunct="1">
        <a:spcBef>
          <a:spcPct val="20000"/>
        </a:spcBef>
        <a:buClr>
          <a:schemeClr val="tx2"/>
        </a:buClr>
        <a:buFont typeface="Arial"/>
        <a:buChar char="•"/>
        <a:defRPr sz="2500" kern="1200">
          <a:solidFill>
            <a:schemeClr val="tx1"/>
          </a:solidFill>
          <a:latin typeface="+mn-lt"/>
          <a:ea typeface="+mn-ea"/>
          <a:cs typeface="+mn-cs"/>
        </a:defRPr>
      </a:lvl2pPr>
      <a:lvl3pPr marL="1196910" indent="-239382" algn="l" defTabSz="478764" rtl="0" eaLnBrk="1" latinLnBrk="0" hangingPunct="1">
        <a:spcBef>
          <a:spcPct val="20000"/>
        </a:spcBef>
        <a:buClr>
          <a:schemeClr val="tx2"/>
        </a:buClr>
        <a:buFont typeface="Arial"/>
        <a:buChar char="•"/>
        <a:defRPr sz="2500" kern="1200">
          <a:solidFill>
            <a:schemeClr val="tx1"/>
          </a:solidFill>
          <a:latin typeface="+mn-lt"/>
          <a:ea typeface="+mn-ea"/>
          <a:cs typeface="+mn-cs"/>
        </a:defRPr>
      </a:lvl3pPr>
      <a:lvl4pPr marL="1675673" indent="-239382" algn="l" defTabSz="478764" rtl="0" eaLnBrk="1" latinLnBrk="0" hangingPunct="1">
        <a:spcBef>
          <a:spcPct val="20000"/>
        </a:spcBef>
        <a:buClr>
          <a:schemeClr val="tx2"/>
        </a:buClr>
        <a:buFont typeface="Arial"/>
        <a:buChar char="•"/>
        <a:defRPr sz="2500" kern="1200">
          <a:solidFill>
            <a:schemeClr val="tx1"/>
          </a:solidFill>
          <a:latin typeface="+mn-lt"/>
          <a:ea typeface="+mn-ea"/>
          <a:cs typeface="+mn-cs"/>
        </a:defRPr>
      </a:lvl4pPr>
      <a:lvl5pPr marL="2154437" indent="-239382" algn="l" defTabSz="478764" rtl="0" eaLnBrk="1" latinLnBrk="0" hangingPunct="1">
        <a:spcBef>
          <a:spcPct val="20000"/>
        </a:spcBef>
        <a:buClr>
          <a:schemeClr val="tx2"/>
        </a:buClr>
        <a:buFont typeface="Arial"/>
        <a:buChar char="•"/>
        <a:defRPr sz="2500" kern="1200">
          <a:solidFill>
            <a:schemeClr val="tx1"/>
          </a:solidFill>
          <a:latin typeface="+mn-lt"/>
          <a:ea typeface="+mn-ea"/>
          <a:cs typeface="+mn-cs"/>
        </a:defRPr>
      </a:lvl5pPr>
      <a:lvl6pPr marL="2633201" indent="-239382" algn="l" defTabSz="478764" rtl="0" eaLnBrk="1" latinLnBrk="0" hangingPunct="1">
        <a:spcBef>
          <a:spcPct val="20000"/>
        </a:spcBef>
        <a:buFont typeface="Arial"/>
        <a:buChar char="•"/>
        <a:defRPr sz="2100" kern="1200">
          <a:solidFill>
            <a:schemeClr val="tx1"/>
          </a:solidFill>
          <a:latin typeface="+mn-lt"/>
          <a:ea typeface="+mn-ea"/>
          <a:cs typeface="+mn-cs"/>
        </a:defRPr>
      </a:lvl6pPr>
      <a:lvl7pPr marL="3111965" indent="-239382" algn="l" defTabSz="478764" rtl="0" eaLnBrk="1" latinLnBrk="0" hangingPunct="1">
        <a:spcBef>
          <a:spcPct val="20000"/>
        </a:spcBef>
        <a:buFont typeface="Arial"/>
        <a:buChar char="•"/>
        <a:defRPr sz="2100" kern="1200">
          <a:solidFill>
            <a:schemeClr val="tx1"/>
          </a:solidFill>
          <a:latin typeface="+mn-lt"/>
          <a:ea typeface="+mn-ea"/>
          <a:cs typeface="+mn-cs"/>
        </a:defRPr>
      </a:lvl7pPr>
      <a:lvl8pPr marL="3590729" indent="-239382" algn="l" defTabSz="478764" rtl="0" eaLnBrk="1" latinLnBrk="0" hangingPunct="1">
        <a:spcBef>
          <a:spcPct val="20000"/>
        </a:spcBef>
        <a:buFont typeface="Arial"/>
        <a:buChar char="•"/>
        <a:defRPr sz="2100" kern="1200">
          <a:solidFill>
            <a:schemeClr val="tx1"/>
          </a:solidFill>
          <a:latin typeface="+mn-lt"/>
          <a:ea typeface="+mn-ea"/>
          <a:cs typeface="+mn-cs"/>
        </a:defRPr>
      </a:lvl8pPr>
      <a:lvl9pPr marL="4069493" indent="-239382" algn="l" defTabSz="478764"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8764" rtl="0" eaLnBrk="1" latinLnBrk="0" hangingPunct="1">
        <a:defRPr sz="1900" kern="1200">
          <a:solidFill>
            <a:schemeClr val="tx1"/>
          </a:solidFill>
          <a:latin typeface="+mn-lt"/>
          <a:ea typeface="+mn-ea"/>
          <a:cs typeface="+mn-cs"/>
        </a:defRPr>
      </a:lvl1pPr>
      <a:lvl2pPr marL="478764" algn="l" defTabSz="478764" rtl="0" eaLnBrk="1" latinLnBrk="0" hangingPunct="1">
        <a:defRPr sz="1900" kern="1200">
          <a:solidFill>
            <a:schemeClr val="tx1"/>
          </a:solidFill>
          <a:latin typeface="+mn-lt"/>
          <a:ea typeface="+mn-ea"/>
          <a:cs typeface="+mn-cs"/>
        </a:defRPr>
      </a:lvl2pPr>
      <a:lvl3pPr marL="957528" algn="l" defTabSz="478764" rtl="0" eaLnBrk="1" latinLnBrk="0" hangingPunct="1">
        <a:defRPr sz="1900" kern="1200">
          <a:solidFill>
            <a:schemeClr val="tx1"/>
          </a:solidFill>
          <a:latin typeface="+mn-lt"/>
          <a:ea typeface="+mn-ea"/>
          <a:cs typeface="+mn-cs"/>
        </a:defRPr>
      </a:lvl3pPr>
      <a:lvl4pPr marL="1436292" algn="l" defTabSz="478764" rtl="0" eaLnBrk="1" latinLnBrk="0" hangingPunct="1">
        <a:defRPr sz="1900" kern="1200">
          <a:solidFill>
            <a:schemeClr val="tx1"/>
          </a:solidFill>
          <a:latin typeface="+mn-lt"/>
          <a:ea typeface="+mn-ea"/>
          <a:cs typeface="+mn-cs"/>
        </a:defRPr>
      </a:lvl4pPr>
      <a:lvl5pPr marL="1915055" algn="l" defTabSz="478764" rtl="0" eaLnBrk="1" latinLnBrk="0" hangingPunct="1">
        <a:defRPr sz="1900" kern="1200">
          <a:solidFill>
            <a:schemeClr val="tx1"/>
          </a:solidFill>
          <a:latin typeface="+mn-lt"/>
          <a:ea typeface="+mn-ea"/>
          <a:cs typeface="+mn-cs"/>
        </a:defRPr>
      </a:lvl5pPr>
      <a:lvl6pPr marL="2393819" algn="l" defTabSz="478764" rtl="0" eaLnBrk="1" latinLnBrk="0" hangingPunct="1">
        <a:defRPr sz="1900" kern="1200">
          <a:solidFill>
            <a:schemeClr val="tx1"/>
          </a:solidFill>
          <a:latin typeface="+mn-lt"/>
          <a:ea typeface="+mn-ea"/>
          <a:cs typeface="+mn-cs"/>
        </a:defRPr>
      </a:lvl6pPr>
      <a:lvl7pPr marL="2872583" algn="l" defTabSz="478764" rtl="0" eaLnBrk="1" latinLnBrk="0" hangingPunct="1">
        <a:defRPr sz="1900" kern="1200">
          <a:solidFill>
            <a:schemeClr val="tx1"/>
          </a:solidFill>
          <a:latin typeface="+mn-lt"/>
          <a:ea typeface="+mn-ea"/>
          <a:cs typeface="+mn-cs"/>
        </a:defRPr>
      </a:lvl7pPr>
      <a:lvl8pPr marL="3351347" algn="l" defTabSz="478764" rtl="0" eaLnBrk="1" latinLnBrk="0" hangingPunct="1">
        <a:defRPr sz="1900" kern="1200">
          <a:solidFill>
            <a:schemeClr val="tx1"/>
          </a:solidFill>
          <a:latin typeface="+mn-lt"/>
          <a:ea typeface="+mn-ea"/>
          <a:cs typeface="+mn-cs"/>
        </a:defRPr>
      </a:lvl8pPr>
      <a:lvl9pPr marL="3830111" algn="l" defTabSz="47876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16" tIns="45708" rIns="91416" bIns="4570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16" tIns="45708" rIns="91416" bIns="4570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fld id="{FDC875CB-16CA-8040-8038-D061E6820511}" type="datetimeFigureOut">
              <a:rPr lang="en-GB" smtClean="0">
                <a:solidFill>
                  <a:srgbClr val="000000">
                    <a:tint val="75000"/>
                  </a:srgbClr>
                </a:solidFill>
              </a:rPr>
              <a:pPr/>
              <a:t>18/09/2018</a:t>
            </a:fld>
            <a:endParaRPr lang="en-GB">
              <a:solidFill>
                <a:srgbClr val="000000">
                  <a:tint val="75000"/>
                </a:srgb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89031734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13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28" indent="-228528" algn="l" defTabSz="91413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6" indent="-228528" algn="l" defTabSz="91413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9" indent="-228528" algn="l" defTabSz="91413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28" algn="l" defTabSz="914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7" indent="-228528" algn="l" defTabSz="914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4" indent="-228528" algn="l" defTabSz="914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12" indent="-228528" algn="l" defTabSz="914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4" indent="-228528" algn="l" defTabSz="914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6" indent="-228528" algn="l" defTabSz="914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73E5712-2CED-084D-9E06-3FA2014835F6}"/>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426B29B-8F23-AB42-A260-771DDA32B574}"/>
              </a:ext>
            </a:extLst>
          </p:cNvPr>
          <p:cNvSpPr>
            <a:spLocks noGrp="1"/>
          </p:cNvSpPr>
          <p:nvPr>
            <p:ph type="body" idx="1"/>
          </p:nvPr>
        </p:nvSpPr>
        <p:spPr>
          <a:xfrm>
            <a:off x="628650" y="1369218"/>
            <a:ext cx="7886700" cy="3263504"/>
          </a:xfrm>
          <a:prstGeom prst="rect">
            <a:avLst/>
          </a:prstGeom>
        </p:spPr>
        <p:txBody>
          <a:bodyPr vert="horz" lIns="68571" tIns="34289" rIns="68571"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D0E1764-1FE5-EE42-843E-EE95C068A65B}"/>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AA15D556-27CA-6F4D-B126-6ED8CA30F15F}" type="datetimeFigureOut">
              <a:rPr lang="en-GB" smtClean="0">
                <a:solidFill>
                  <a:prstClr val="black">
                    <a:tint val="75000"/>
                  </a:prstClr>
                </a:solidFill>
              </a:rPr>
              <a:pPr defTabSz="685698"/>
              <a:t>18/09/2018</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BCB6A142-9254-3B43-8293-3C5CB7B7033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E653DDB1-1AFF-454F-98E5-DD4CBA2B4581}"/>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FE1F374B-A5D1-8E4C-9E08-CB0CBF8D806B}" type="slidenum">
              <a:rPr lang="en-GB" smtClean="0">
                <a:solidFill>
                  <a:prstClr val="black">
                    <a:tint val="75000"/>
                  </a:prstClr>
                </a:solidFill>
              </a:rPr>
              <a:pPr defTabSz="685698"/>
              <a:t>‹#›</a:t>
            </a:fld>
            <a:endParaRPr lang="en-GB">
              <a:solidFill>
                <a:prstClr val="black">
                  <a:tint val="75000"/>
                </a:prstClr>
              </a:solidFill>
            </a:endParaRPr>
          </a:p>
        </p:txBody>
      </p:sp>
    </p:spTree>
    <p:extLst>
      <p:ext uri="{BB962C8B-B14F-4D97-AF65-F5344CB8AC3E}">
        <p14:creationId xmlns:p14="http://schemas.microsoft.com/office/powerpoint/2010/main" val="115890881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521DE99-264A-4DFF-971F-7A9937E9D2C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b="81302"/>
          <a:stretch/>
        </p:blipFill>
        <p:spPr>
          <a:xfrm>
            <a:off x="0" y="2"/>
            <a:ext cx="9144000" cy="962025"/>
          </a:xfrm>
          <a:prstGeom prst="rect">
            <a:avLst/>
          </a:prstGeom>
        </p:spPr>
      </p:pic>
      <p:pic>
        <p:nvPicPr>
          <p:cNvPr id="8" name="Picture 7">
            <a:extLst>
              <a:ext uri="{FF2B5EF4-FFF2-40B4-BE49-F238E27FC236}">
                <a16:creationId xmlns="" xmlns:a16="http://schemas.microsoft.com/office/drawing/2014/main" id="{580E5A08-A87D-4CD8-9F62-8D547BAC6F5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85442" t="73333"/>
          <a:stretch/>
        </p:blipFill>
        <p:spPr>
          <a:xfrm>
            <a:off x="7810507" y="3771900"/>
            <a:ext cx="1330791" cy="1371600"/>
          </a:xfrm>
          <a:prstGeom prst="rect">
            <a:avLst/>
          </a:prstGeom>
        </p:spPr>
      </p:pic>
      <p:pic>
        <p:nvPicPr>
          <p:cNvPr id="9" name="Picture 8">
            <a:extLst>
              <a:ext uri="{FF2B5EF4-FFF2-40B4-BE49-F238E27FC236}">
                <a16:creationId xmlns="" xmlns:a16="http://schemas.microsoft.com/office/drawing/2014/main" id="{63C7882B-1965-412C-A2FE-01A82FDC8691}"/>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87963" r="47589"/>
          <a:stretch/>
        </p:blipFill>
        <p:spPr>
          <a:xfrm>
            <a:off x="2" y="4524377"/>
            <a:ext cx="4791075" cy="619125"/>
          </a:xfrm>
          <a:prstGeom prst="rect">
            <a:avLst/>
          </a:prstGeom>
        </p:spPr>
      </p:pic>
    </p:spTree>
    <p:extLst>
      <p:ext uri="{BB962C8B-B14F-4D97-AF65-F5344CB8AC3E}">
        <p14:creationId xmlns:p14="http://schemas.microsoft.com/office/powerpoint/2010/main" val="226522640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0221"/>
            <a:ext cx="7841707" cy="296305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3" name="Date Placeholder 3"/>
          <p:cNvSpPr txBox="1">
            <a:spLocks/>
          </p:cNvSpPr>
          <p:nvPr/>
        </p:nvSpPr>
        <p:spPr>
          <a:xfrm>
            <a:off x="457200" y="4767264"/>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smtClean="0">
                <a:solidFill>
                  <a:srgbClr val="000000"/>
                </a:solidFill>
              </a:rPr>
              <a:t>www.england.nhs.uk</a:t>
            </a:r>
            <a:endParaRPr lang="en-GB" dirty="0" smtClean="0">
              <a:solidFill>
                <a:srgbClr val="000000"/>
              </a:solidFill>
            </a:endParaRPr>
          </a:p>
        </p:txBody>
      </p:sp>
      <p:sp>
        <p:nvSpPr>
          <p:cNvPr id="26" name="Title Placeholder 1"/>
          <p:cNvSpPr>
            <a:spLocks noGrp="1"/>
          </p:cNvSpPr>
          <p:nvPr>
            <p:ph type="title"/>
          </p:nvPr>
        </p:nvSpPr>
        <p:spPr>
          <a:xfrm>
            <a:off x="457201" y="562434"/>
            <a:ext cx="7376429" cy="500794"/>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7833637" y="278408"/>
            <a:ext cx="927657" cy="538956"/>
          </a:xfrm>
          <a:prstGeom prst="rect">
            <a:avLst/>
          </a:prstGeom>
        </p:spPr>
      </p:pic>
    </p:spTree>
    <p:extLst>
      <p:ext uri="{BB962C8B-B14F-4D97-AF65-F5344CB8AC3E}">
        <p14:creationId xmlns:p14="http://schemas.microsoft.com/office/powerpoint/2010/main" val="192377528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8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emf"/><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7.xml"/><Relationship Id="rId6" Type="http://schemas.openxmlformats.org/officeDocument/2006/relationships/image" Target="../media/image25.png"/><Relationship Id="rId5" Type="http://schemas.openxmlformats.org/officeDocument/2006/relationships/image" Target="../media/image30.jpe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9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Layout" Target="../slideLayouts/slideLayout4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slideLayout" Target="../slideLayouts/slideLayout119.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9.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file:////Users/Liza/Desktop/Tick.png" TargetMode="External"/><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29" y="1545636"/>
            <a:ext cx="7985606" cy="1987032"/>
          </a:xfrm>
        </p:spPr>
        <p:txBody>
          <a:bodyPr/>
          <a:lstStyle/>
          <a:p>
            <a:r>
              <a:rPr lang="en-GB" sz="4000" b="0"/>
              <a:t>A comprehensive </a:t>
            </a:r>
            <a:r>
              <a:rPr lang="en-GB" sz="4000" b="0" dirty="0"/>
              <a:t>model for Personalised Care</a:t>
            </a:r>
          </a:p>
        </p:txBody>
      </p:sp>
      <p:sp>
        <p:nvSpPr>
          <p:cNvPr id="7" name="Content Placeholder 6"/>
          <p:cNvSpPr>
            <a:spLocks noGrp="1"/>
          </p:cNvSpPr>
          <p:nvPr>
            <p:ph sz="quarter" idx="11"/>
          </p:nvPr>
        </p:nvSpPr>
        <p:spPr>
          <a:xfrm>
            <a:off x="474835" y="3851645"/>
            <a:ext cx="7308207" cy="526311"/>
          </a:xfrm>
        </p:spPr>
        <p:txBody>
          <a:bodyPr/>
          <a:lstStyle/>
          <a:p>
            <a:endParaRPr lang="en-GB" sz="1800" dirty="0"/>
          </a:p>
          <a:p>
            <a:endParaRPr lang="en-GB" sz="1800" dirty="0"/>
          </a:p>
          <a:p>
            <a:r>
              <a:rPr lang="en-GB" sz="1800" b="1" dirty="0" smtClean="0"/>
              <a:t>September 2018</a:t>
            </a:r>
            <a:endParaRPr lang="en-GB" sz="1800" dirty="0"/>
          </a:p>
        </p:txBody>
      </p:sp>
      <p:sp>
        <p:nvSpPr>
          <p:cNvPr id="4" name="TextBox 3"/>
          <p:cNvSpPr txBox="1"/>
          <p:nvPr/>
        </p:nvSpPr>
        <p:spPr>
          <a:xfrm>
            <a:off x="7596336" y="195495"/>
            <a:ext cx="1296144" cy="923305"/>
          </a:xfrm>
          <a:prstGeom prst="rect">
            <a:avLst/>
          </a:prstGeom>
          <a:solidFill>
            <a:schemeClr val="tx2"/>
          </a:solidFill>
        </p:spPr>
        <p:txBody>
          <a:bodyPr wrap="square" lIns="91416" tIns="45708" rIns="91416" bIns="45708" rtlCol="0">
            <a:spAutoFit/>
          </a:bodyPr>
          <a:lstStyle/>
          <a:p>
            <a:endParaRPr lang="en-GB" dirty="0" smtClean="0"/>
          </a:p>
          <a:p>
            <a:endParaRPr lang="en-GB" dirty="0"/>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303499"/>
            <a:ext cx="1938548" cy="759806"/>
          </a:xfrm>
          <a:prstGeom prst="rect">
            <a:avLst/>
          </a:prstGeom>
        </p:spPr>
      </p:pic>
    </p:spTree>
    <p:extLst>
      <p:ext uri="{BB962C8B-B14F-4D97-AF65-F5344CB8AC3E}">
        <p14:creationId xmlns:p14="http://schemas.microsoft.com/office/powerpoint/2010/main" val="3803154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10</a:t>
            </a:fld>
            <a:endParaRPr lang="en-US" dirty="0">
              <a:solidFill>
                <a:srgbClr val="005EB8"/>
              </a:solidFill>
            </a:endParaRPr>
          </a:p>
        </p:txBody>
      </p:sp>
      <p:sp>
        <p:nvSpPr>
          <p:cNvPr id="4" name="Title 3"/>
          <p:cNvSpPr>
            <a:spLocks noGrp="1"/>
          </p:cNvSpPr>
          <p:nvPr>
            <p:ph type="title"/>
          </p:nvPr>
        </p:nvSpPr>
        <p:spPr>
          <a:xfrm>
            <a:off x="437246" y="298018"/>
            <a:ext cx="7536835" cy="500794"/>
          </a:xfrm>
        </p:spPr>
        <p:txBody>
          <a:bodyPr>
            <a:normAutofit fontScale="90000"/>
          </a:bodyPr>
          <a:lstStyle/>
          <a:p>
            <a:r>
              <a:rPr lang="en-GB" sz="2800" dirty="0" smtClean="0"/>
              <a:t>Future vision for personalised care</a:t>
            </a:r>
            <a:endParaRPr lang="en-GB" sz="2800" dirty="0"/>
          </a:p>
        </p:txBody>
      </p:sp>
      <p:sp>
        <p:nvSpPr>
          <p:cNvPr id="7" name="TextBox 6"/>
          <p:cNvSpPr txBox="1"/>
          <p:nvPr/>
        </p:nvSpPr>
        <p:spPr>
          <a:xfrm>
            <a:off x="7694584" y="128575"/>
            <a:ext cx="1296144" cy="923330"/>
          </a:xfrm>
          <a:prstGeom prst="rect">
            <a:avLst/>
          </a:prstGeom>
          <a:solidFill>
            <a:schemeClr val="bg1"/>
          </a:solidFill>
        </p:spPr>
        <p:txBody>
          <a:bodyPr wrap="square" rtlCol="0">
            <a:spAutoFit/>
          </a:bodyPr>
          <a:lstStyle/>
          <a:p>
            <a:endParaRPr lang="en-GB" dirty="0" smtClean="0"/>
          </a:p>
          <a:p>
            <a:endParaRPr lang="en-GB" dirty="0"/>
          </a:p>
          <a:p>
            <a:endParaRPr lang="en-GB"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738" y="219838"/>
            <a:ext cx="1428750"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08406" y="821073"/>
            <a:ext cx="8484074" cy="1210618"/>
          </a:xfrm>
        </p:spPr>
        <p:txBody>
          <a:bodyPr>
            <a:normAutofit fontScale="40000" lnSpcReduction="20000"/>
          </a:bodyPr>
          <a:lstStyle/>
          <a:p>
            <a:r>
              <a:rPr lang="en-GB" dirty="0" smtClean="0"/>
              <a:t>There is a fully-developed and costed plan for personalised care, which was developed for July’s Public Board </a:t>
            </a:r>
          </a:p>
          <a:p>
            <a:r>
              <a:rPr lang="en-GB" dirty="0" smtClean="0"/>
              <a:t>This paper set out that by </a:t>
            </a:r>
            <a:r>
              <a:rPr lang="en-GB" dirty="0"/>
              <a:t>2029, </a:t>
            </a:r>
            <a:r>
              <a:rPr lang="en-GB" dirty="0" smtClean="0"/>
              <a:t>our </a:t>
            </a:r>
            <a:r>
              <a:rPr lang="en-GB" dirty="0"/>
              <a:t>ambitious but achievable goal is that around six million people in total could benefit from personalised care as business as usual across the health and care </a:t>
            </a:r>
            <a:r>
              <a:rPr lang="en-GB" dirty="0" smtClean="0"/>
              <a:t>system</a:t>
            </a:r>
          </a:p>
          <a:p>
            <a:r>
              <a:rPr lang="en-GB" dirty="0" smtClean="0"/>
              <a:t>21 actions to achieve this vision have been set out, which were developed in partnership with internal and external stakeholders</a:t>
            </a:r>
          </a:p>
          <a:p>
            <a:pPr marL="0" indent="0">
              <a:buNone/>
            </a:pPr>
            <a:endParaRPr lang="en-GB" dirty="0"/>
          </a:p>
          <a:p>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77410962"/>
              </p:ext>
            </p:extLst>
          </p:nvPr>
        </p:nvGraphicFramePr>
        <p:xfrm>
          <a:off x="323528" y="2051660"/>
          <a:ext cx="8424936" cy="3014510"/>
        </p:xfrm>
        <a:graphic>
          <a:graphicData uri="http://schemas.openxmlformats.org/drawingml/2006/table">
            <a:tbl>
              <a:tblPr firstRow="1" firstCol="1" bandRow="1">
                <a:tableStyleId>{5C22544A-7EE6-4342-B048-85BDC9FD1C3A}</a:tableStyleId>
              </a:tblPr>
              <a:tblGrid>
                <a:gridCol w="2880320"/>
                <a:gridCol w="5544616"/>
              </a:tblGrid>
              <a:tr h="157734">
                <a:tc>
                  <a:txBody>
                    <a:bodyPr/>
                    <a:lstStyle/>
                    <a:p>
                      <a:pPr>
                        <a:lnSpc>
                          <a:spcPct val="115000"/>
                        </a:lnSpc>
                        <a:spcAft>
                          <a:spcPts val="0"/>
                        </a:spcAft>
                      </a:pPr>
                      <a:r>
                        <a:rPr lang="en-GB" sz="900" dirty="0">
                          <a:effectLst/>
                        </a:rPr>
                        <a:t>Component</a:t>
                      </a:r>
                      <a:endParaRPr lang="en-GB" sz="900" dirty="0">
                        <a:effectLst/>
                        <a:latin typeface="Calibri"/>
                        <a:ea typeface="Calibri"/>
                        <a:cs typeface="Times New Roman"/>
                      </a:endParaRPr>
                    </a:p>
                  </a:txBody>
                  <a:tcPr marL="47721" marR="47721" marT="0" marB="0"/>
                </a:tc>
                <a:tc>
                  <a:txBody>
                    <a:bodyPr/>
                    <a:lstStyle/>
                    <a:p>
                      <a:pPr>
                        <a:lnSpc>
                          <a:spcPct val="115000"/>
                        </a:lnSpc>
                        <a:spcAft>
                          <a:spcPts val="0"/>
                        </a:spcAft>
                      </a:pPr>
                      <a:r>
                        <a:rPr lang="en-GB" sz="900" dirty="0">
                          <a:effectLst/>
                        </a:rPr>
                        <a:t>Ambitious but achievable goal by 2029</a:t>
                      </a:r>
                      <a:endParaRPr lang="en-GB" sz="900" dirty="0">
                        <a:effectLst/>
                        <a:latin typeface="Calibri"/>
                        <a:ea typeface="Calibri"/>
                        <a:cs typeface="Times New Roman"/>
                      </a:endParaRPr>
                    </a:p>
                  </a:txBody>
                  <a:tcPr marL="47721" marR="47721" marT="0" marB="0"/>
                </a:tc>
              </a:tr>
              <a:tr h="567767">
                <a:tc>
                  <a:txBody>
                    <a:bodyPr/>
                    <a:lstStyle/>
                    <a:p>
                      <a:pPr>
                        <a:lnSpc>
                          <a:spcPct val="115000"/>
                        </a:lnSpc>
                        <a:spcAft>
                          <a:spcPts val="0"/>
                        </a:spcAft>
                      </a:pPr>
                      <a:r>
                        <a:rPr lang="en-GB" sz="900" dirty="0">
                          <a:effectLst/>
                        </a:rPr>
                        <a:t>Shared decision making</a:t>
                      </a:r>
                      <a:endParaRPr lang="en-GB" sz="900" dirty="0">
                        <a:effectLst/>
                        <a:latin typeface="Calibri"/>
                        <a:ea typeface="Calibri"/>
                        <a:cs typeface="Times New Roman"/>
                      </a:endParaRPr>
                    </a:p>
                  </a:txBody>
                  <a:tcPr marL="47721" marR="47721" marT="0" marB="0"/>
                </a:tc>
                <a:tc>
                  <a:txBody>
                    <a:bodyPr/>
                    <a:lstStyle/>
                    <a:p>
                      <a:pPr>
                        <a:lnSpc>
                          <a:spcPct val="115000"/>
                        </a:lnSpc>
                        <a:spcAft>
                          <a:spcPts val="0"/>
                        </a:spcAft>
                      </a:pPr>
                      <a:r>
                        <a:rPr lang="en-GB" sz="900" dirty="0">
                          <a:effectLst/>
                        </a:rPr>
                        <a:t>Shared decision making embedded in </a:t>
                      </a:r>
                      <a:r>
                        <a:rPr lang="en-GB" sz="900" dirty="0" smtClean="0">
                          <a:effectLst/>
                        </a:rPr>
                        <a:t>30 </a:t>
                      </a:r>
                      <a:r>
                        <a:rPr lang="en-GB" sz="900" dirty="0">
                          <a:effectLst/>
                        </a:rPr>
                        <a:t>high value clinical situations in primary care, secondary care and at the primary/secondary interface where it will have the greatest impact on experience, outcomes and cost</a:t>
                      </a:r>
                      <a:endParaRPr lang="en-GB" sz="900" dirty="0">
                        <a:effectLst/>
                        <a:latin typeface="Calibri"/>
                        <a:ea typeface="Calibri"/>
                        <a:cs typeface="Times New Roman"/>
                      </a:endParaRPr>
                    </a:p>
                  </a:txBody>
                  <a:tcPr marL="47721" marR="47721" marT="0" marB="0"/>
                </a:tc>
              </a:tr>
              <a:tr h="340661">
                <a:tc>
                  <a:txBody>
                    <a:bodyPr/>
                    <a:lstStyle/>
                    <a:p>
                      <a:pPr>
                        <a:lnSpc>
                          <a:spcPct val="115000"/>
                        </a:lnSpc>
                        <a:spcAft>
                          <a:spcPts val="0"/>
                        </a:spcAft>
                      </a:pPr>
                      <a:r>
                        <a:rPr lang="en-GB" sz="900" dirty="0">
                          <a:effectLst/>
                        </a:rPr>
                        <a:t>Personalised care and support planning</a:t>
                      </a:r>
                      <a:endParaRPr lang="en-GB" sz="900" dirty="0">
                        <a:effectLst/>
                        <a:latin typeface="Calibri"/>
                        <a:ea typeface="Calibri"/>
                        <a:cs typeface="Times New Roman"/>
                      </a:endParaRPr>
                    </a:p>
                  </a:txBody>
                  <a:tcPr marL="47721" marR="47721" marT="0" marB="0"/>
                </a:tc>
                <a:tc>
                  <a:txBody>
                    <a:bodyPr/>
                    <a:lstStyle/>
                    <a:p>
                      <a:pPr>
                        <a:lnSpc>
                          <a:spcPct val="115000"/>
                        </a:lnSpc>
                        <a:spcAft>
                          <a:spcPts val="0"/>
                        </a:spcAft>
                      </a:pPr>
                      <a:r>
                        <a:rPr lang="en-GB" sz="900">
                          <a:effectLst/>
                        </a:rPr>
                        <a:t>2.5 million people with long-term conditions</a:t>
                      </a:r>
                      <a:endParaRPr lang="en-GB" sz="900">
                        <a:effectLst/>
                        <a:latin typeface="Calibri"/>
                        <a:ea typeface="Calibri"/>
                        <a:cs typeface="Times New Roman"/>
                      </a:endParaRPr>
                    </a:p>
                  </a:txBody>
                  <a:tcPr marL="47721" marR="47721" marT="0" marB="0"/>
                </a:tc>
              </a:tr>
              <a:tr h="567767">
                <a:tc>
                  <a:txBody>
                    <a:bodyPr/>
                    <a:lstStyle/>
                    <a:p>
                      <a:pPr>
                        <a:lnSpc>
                          <a:spcPct val="115000"/>
                        </a:lnSpc>
                        <a:spcAft>
                          <a:spcPts val="0"/>
                        </a:spcAft>
                      </a:pPr>
                      <a:r>
                        <a:rPr lang="en-GB" sz="900">
                          <a:effectLst/>
                        </a:rPr>
                        <a:t>Enabling choice, including legal rights to choice </a:t>
                      </a:r>
                      <a:endParaRPr lang="en-GB" sz="900">
                        <a:effectLst/>
                        <a:latin typeface="Calibri"/>
                        <a:ea typeface="Calibri"/>
                        <a:cs typeface="Times New Roman"/>
                      </a:endParaRPr>
                    </a:p>
                  </a:txBody>
                  <a:tcPr marL="47721" marR="47721" marT="0" marB="0"/>
                </a:tc>
                <a:tc>
                  <a:txBody>
                    <a:bodyPr/>
                    <a:lstStyle/>
                    <a:p>
                      <a:pPr>
                        <a:lnSpc>
                          <a:spcPct val="115000"/>
                        </a:lnSpc>
                        <a:spcAft>
                          <a:spcPts val="0"/>
                        </a:spcAft>
                      </a:pPr>
                      <a:r>
                        <a:rPr lang="en-GB" sz="900" dirty="0">
                          <a:effectLst/>
                        </a:rPr>
                        <a:t>Legal rights to choice are maintained throughout wider system transformation, with 100% of elective referrals exercising choice through the electronic Referral System and 100% of CCGs compliant with choice improvement guide</a:t>
                      </a:r>
                      <a:endParaRPr lang="en-GB" sz="900" dirty="0">
                        <a:effectLst/>
                        <a:latin typeface="Calibri"/>
                        <a:ea typeface="Calibri"/>
                        <a:cs typeface="Times New Roman"/>
                      </a:endParaRPr>
                    </a:p>
                  </a:txBody>
                  <a:tcPr marL="47721" marR="47721" marT="0" marB="0"/>
                </a:tc>
              </a:tr>
              <a:tr h="479071">
                <a:tc>
                  <a:txBody>
                    <a:bodyPr/>
                    <a:lstStyle/>
                    <a:p>
                      <a:pPr>
                        <a:lnSpc>
                          <a:spcPct val="115000"/>
                        </a:lnSpc>
                        <a:spcAft>
                          <a:spcPts val="0"/>
                        </a:spcAft>
                      </a:pPr>
                      <a:r>
                        <a:rPr lang="en-GB" sz="900">
                          <a:effectLst/>
                        </a:rPr>
                        <a:t>Social prescribing</a:t>
                      </a:r>
                      <a:endParaRPr lang="en-GB" sz="900">
                        <a:effectLst/>
                        <a:latin typeface="Calibri"/>
                        <a:ea typeface="Calibri"/>
                        <a:cs typeface="Times New Roman"/>
                      </a:endParaRPr>
                    </a:p>
                  </a:txBody>
                  <a:tcPr marL="47721" marR="47721" marT="0" marB="0"/>
                </a:tc>
                <a:tc>
                  <a:txBody>
                    <a:bodyPr/>
                    <a:lstStyle/>
                    <a:p>
                      <a:pPr>
                        <a:lnSpc>
                          <a:spcPct val="115000"/>
                        </a:lnSpc>
                        <a:spcAft>
                          <a:spcPts val="0"/>
                        </a:spcAft>
                      </a:pPr>
                      <a:r>
                        <a:rPr lang="en-GB" sz="900" dirty="0" smtClean="0">
                          <a:effectLst/>
                        </a:rPr>
                        <a:t>95% </a:t>
                      </a:r>
                      <a:r>
                        <a:rPr lang="en-GB" sz="900" dirty="0">
                          <a:effectLst/>
                        </a:rPr>
                        <a:t>geographic coverage of standard model for social prescribing, including a link worker scheme, covering </a:t>
                      </a:r>
                      <a:r>
                        <a:rPr lang="en-GB" sz="900" dirty="0" smtClean="0">
                          <a:effectLst/>
                        </a:rPr>
                        <a:t>3</a:t>
                      </a:r>
                      <a:r>
                        <a:rPr lang="en-GB" sz="900" dirty="0">
                          <a:effectLst/>
                        </a:rPr>
                        <a:t>% of population – a total of approximately </a:t>
                      </a:r>
                      <a:r>
                        <a:rPr lang="en-GB" sz="900" dirty="0" smtClean="0">
                          <a:effectLst/>
                        </a:rPr>
                        <a:t>1.8million </a:t>
                      </a:r>
                      <a:r>
                        <a:rPr lang="en-GB" sz="900" dirty="0">
                          <a:effectLst/>
                        </a:rPr>
                        <a:t>people</a:t>
                      </a:r>
                      <a:endParaRPr lang="en-GB" sz="900" dirty="0">
                        <a:effectLst/>
                        <a:latin typeface="Calibri"/>
                        <a:ea typeface="Calibri"/>
                        <a:cs typeface="Times New Roman"/>
                      </a:endParaRPr>
                    </a:p>
                  </a:txBody>
                  <a:tcPr marL="47721" marR="47721" marT="0" marB="0"/>
                </a:tc>
              </a:tr>
              <a:tr h="333743">
                <a:tc>
                  <a:txBody>
                    <a:bodyPr/>
                    <a:lstStyle/>
                    <a:p>
                      <a:pPr>
                        <a:lnSpc>
                          <a:spcPct val="115000"/>
                        </a:lnSpc>
                        <a:spcAft>
                          <a:spcPts val="0"/>
                        </a:spcAft>
                      </a:pPr>
                      <a:r>
                        <a:rPr lang="en-GB" sz="900">
                          <a:effectLst/>
                        </a:rPr>
                        <a:t>Supported Self-Management</a:t>
                      </a:r>
                      <a:endParaRPr lang="en-GB" sz="900">
                        <a:effectLst/>
                        <a:latin typeface="Calibri"/>
                        <a:ea typeface="Calibri"/>
                        <a:cs typeface="Times New Roman"/>
                      </a:endParaRPr>
                    </a:p>
                  </a:txBody>
                  <a:tcPr marL="47721" marR="47721" marT="0" marB="0"/>
                </a:tc>
                <a:tc>
                  <a:txBody>
                    <a:bodyPr/>
                    <a:lstStyle/>
                    <a:p>
                      <a:pPr>
                        <a:lnSpc>
                          <a:spcPct val="115000"/>
                        </a:lnSpc>
                        <a:spcAft>
                          <a:spcPts val="0"/>
                        </a:spcAft>
                      </a:pPr>
                      <a:r>
                        <a:rPr lang="en-GB" sz="900" dirty="0">
                          <a:effectLst/>
                        </a:rPr>
                        <a:t>2 million people have an assessment of their knowledge, skills and confidence (activation level)</a:t>
                      </a:r>
                      <a:endParaRPr lang="en-GB" sz="900" dirty="0">
                        <a:effectLst/>
                        <a:latin typeface="Calibri"/>
                        <a:ea typeface="Calibri"/>
                        <a:cs typeface="Times New Roman"/>
                      </a:endParaRPr>
                    </a:p>
                  </a:txBody>
                  <a:tcPr marL="47721" marR="47721" marT="0" marB="0"/>
                </a:tc>
              </a:tr>
              <a:tr h="567767">
                <a:tc>
                  <a:txBody>
                    <a:bodyPr/>
                    <a:lstStyle/>
                    <a:p>
                      <a:pPr>
                        <a:lnSpc>
                          <a:spcPct val="115000"/>
                        </a:lnSpc>
                        <a:spcAft>
                          <a:spcPts val="0"/>
                        </a:spcAft>
                      </a:pPr>
                      <a:r>
                        <a:rPr lang="en-GB" sz="900" dirty="0">
                          <a:effectLst/>
                        </a:rPr>
                        <a:t>Personal health budgets and integrated personal budgets</a:t>
                      </a:r>
                      <a:endParaRPr lang="en-GB" sz="900" dirty="0">
                        <a:effectLst/>
                        <a:latin typeface="Calibri"/>
                        <a:ea typeface="Calibri"/>
                        <a:cs typeface="Times New Roman"/>
                      </a:endParaRPr>
                    </a:p>
                  </a:txBody>
                  <a:tcPr marL="47721" marR="47721" marT="0" marB="0"/>
                </a:tc>
                <a:tc>
                  <a:txBody>
                    <a:bodyPr/>
                    <a:lstStyle/>
                    <a:p>
                      <a:pPr>
                        <a:lnSpc>
                          <a:spcPct val="115000"/>
                        </a:lnSpc>
                        <a:spcAft>
                          <a:spcPts val="0"/>
                        </a:spcAft>
                      </a:pPr>
                      <a:r>
                        <a:rPr lang="en-GB" sz="900" dirty="0">
                          <a:effectLst/>
                        </a:rPr>
                        <a:t>450,000 to 500,000 people benefitting from personal health budgets or integrated personal budgets</a:t>
                      </a:r>
                      <a:endParaRPr lang="en-GB" sz="900" dirty="0">
                        <a:effectLst/>
                        <a:latin typeface="Calibri"/>
                        <a:ea typeface="Calibri"/>
                        <a:cs typeface="Times New Roman"/>
                      </a:endParaRPr>
                    </a:p>
                  </a:txBody>
                  <a:tcPr marL="47721" marR="47721" marT="0" marB="0"/>
                </a:tc>
              </a:tr>
            </a:tbl>
          </a:graphicData>
        </a:graphic>
      </p:graphicFrame>
    </p:spTree>
    <p:extLst>
      <p:ext uri="{BB962C8B-B14F-4D97-AF65-F5344CB8AC3E}">
        <p14:creationId xmlns:p14="http://schemas.microsoft.com/office/powerpoint/2010/main" val="3303722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580" y="1221600"/>
            <a:ext cx="8250088" cy="3564396"/>
          </a:xfrm>
        </p:spPr>
        <p:txBody>
          <a:bodyPr>
            <a:normAutofit fontScale="55000" lnSpcReduction="20000"/>
          </a:bodyPr>
          <a:lstStyle/>
          <a:p>
            <a:pPr lvl="0"/>
            <a:r>
              <a:rPr lang="en-GB" sz="1900" dirty="0"/>
              <a:t>There is a dedicated section on addressing health inequalities in the personalised care vision paper</a:t>
            </a:r>
          </a:p>
          <a:p>
            <a:pPr lvl="0"/>
            <a:r>
              <a:rPr lang="en-GB" sz="1900" dirty="0"/>
              <a:t>Evidence shows personalised care reduces health inequalities:</a:t>
            </a:r>
          </a:p>
          <a:p>
            <a:pPr lvl="1"/>
            <a:r>
              <a:rPr lang="en-GB" sz="1900" dirty="0"/>
              <a:t>People from lower socioeconomic backgrounds benefit the most from personalised care because they have the lowest levels of knowledge, skills and confidence to manage their health in the first place</a:t>
            </a:r>
          </a:p>
          <a:p>
            <a:pPr lvl="1"/>
            <a:r>
              <a:rPr lang="en-GB" sz="1900" dirty="0"/>
              <a:t>A systematic evidence review has shown shared decision making interventions significantly improve outcomes for disadvantaged people</a:t>
            </a:r>
          </a:p>
          <a:p>
            <a:pPr lvl="1"/>
            <a:r>
              <a:rPr lang="en-GB" sz="1900" dirty="0"/>
              <a:t>Improving choice and control, including through PHBs, enables more bespoke responses to people’s specific needs and backgrounds</a:t>
            </a:r>
          </a:p>
          <a:p>
            <a:r>
              <a:rPr lang="en-GB" sz="1900" dirty="0"/>
              <a:t>Proposed actions for personalised care:</a:t>
            </a:r>
          </a:p>
          <a:p>
            <a:pPr lvl="1"/>
            <a:r>
              <a:rPr lang="en-GB" sz="1900" dirty="0"/>
              <a:t>Work in partnership with voluntary and community sector organisations representing different groups to ensure that personalised care is reaching those who could benefit the most. This includes working with the Health and Wellbeing Alliance</a:t>
            </a:r>
          </a:p>
          <a:p>
            <a:pPr lvl="1"/>
            <a:r>
              <a:rPr lang="en-GB" sz="1900" dirty="0"/>
              <a:t>Commit to implement a self-assessment within personalised care programmes to reduce health inequalities, and develop further research with targeted cohorts </a:t>
            </a:r>
          </a:p>
          <a:p>
            <a:pPr lvl="1"/>
            <a:r>
              <a:rPr lang="en-GB" sz="1900" dirty="0"/>
              <a:t>Work with public health to reduce health inequalities by utilising existing resources, tools and evidence</a:t>
            </a:r>
          </a:p>
          <a:p>
            <a:pPr lvl="1"/>
            <a:r>
              <a:rPr lang="en-GB" sz="1900" dirty="0"/>
              <a:t>Ensure that training for the workforce explicitly and meaningfully takes into account health inequalities, in order that positive action and regard to this is consistent and </a:t>
            </a:r>
            <a:r>
              <a:rPr lang="en-GB" sz="1900" dirty="0" err="1"/>
              <a:t>intentiona</a:t>
            </a:r>
            <a:endParaRPr lang="en-GB" sz="1900" dirty="0"/>
          </a:p>
          <a:p>
            <a:pPr lvl="1"/>
            <a:r>
              <a:rPr lang="en-GB" sz="1900" dirty="0"/>
              <a:t>Develop quality measures for personalised care in a way which supports efforts to reduce health inequalities</a:t>
            </a:r>
          </a:p>
          <a:p>
            <a:pPr lvl="1"/>
            <a:r>
              <a:rPr lang="en-GB" sz="1900" dirty="0"/>
              <a:t>Explore including a mandatory breakdown of personalised care data by diversity characteristics to identify any trends and any disproportionate impact on certain groups </a:t>
            </a:r>
          </a:p>
          <a:p>
            <a:pPr lvl="1"/>
            <a:r>
              <a:rPr lang="en-GB" sz="1900" dirty="0"/>
              <a:t>Ensure that communication strategies take into account the communication needs of people that experience health inequalities, including, for example, people with learning disabilities and those with lower levels of health literacy</a:t>
            </a:r>
          </a:p>
          <a:p>
            <a:pPr lvl="1"/>
            <a:r>
              <a:rPr lang="en-GB" sz="1900" dirty="0"/>
              <a:t>Provide best practice and case study materials that explicitly include people from different groups</a:t>
            </a:r>
          </a:p>
          <a:p>
            <a:pPr marL="0" lvl="0" indent="0">
              <a:buNone/>
            </a:pPr>
            <a:endParaRPr lang="en-GB" sz="1900"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11</a:t>
            </a:fld>
            <a:endParaRPr lang="en-US" dirty="0">
              <a:solidFill>
                <a:srgbClr val="005EB8"/>
              </a:solidFill>
            </a:endParaRPr>
          </a:p>
        </p:txBody>
      </p:sp>
      <p:sp>
        <p:nvSpPr>
          <p:cNvPr id="4" name="Title 3"/>
          <p:cNvSpPr>
            <a:spLocks noGrp="1"/>
          </p:cNvSpPr>
          <p:nvPr>
            <p:ph type="title"/>
          </p:nvPr>
        </p:nvSpPr>
        <p:spPr>
          <a:xfrm>
            <a:off x="437246" y="298018"/>
            <a:ext cx="7536835" cy="500794"/>
          </a:xfrm>
        </p:spPr>
        <p:txBody>
          <a:bodyPr>
            <a:normAutofit fontScale="90000"/>
          </a:bodyPr>
          <a:lstStyle/>
          <a:p>
            <a:r>
              <a:rPr lang="en-GB" sz="2800" dirty="0" smtClean="0"/>
              <a:t>Addressing health inequalities</a:t>
            </a:r>
            <a:endParaRPr lang="en-GB" sz="2800" dirty="0"/>
          </a:p>
        </p:txBody>
      </p:sp>
      <p:sp>
        <p:nvSpPr>
          <p:cNvPr id="7" name="TextBox 6"/>
          <p:cNvSpPr txBox="1"/>
          <p:nvPr/>
        </p:nvSpPr>
        <p:spPr>
          <a:xfrm>
            <a:off x="7694584" y="128575"/>
            <a:ext cx="1296144" cy="923330"/>
          </a:xfrm>
          <a:prstGeom prst="rect">
            <a:avLst/>
          </a:prstGeom>
          <a:solidFill>
            <a:schemeClr val="bg1"/>
          </a:solidFill>
        </p:spPr>
        <p:txBody>
          <a:bodyPr wrap="square" rtlCol="0">
            <a:spAutoFit/>
          </a:bodyPr>
          <a:lstStyle/>
          <a:p>
            <a:endParaRPr lang="en-GB" dirty="0" smtClean="0">
              <a:solidFill>
                <a:srgbClr val="000000"/>
              </a:solidFill>
            </a:endParaRPr>
          </a:p>
          <a:p>
            <a:endParaRPr lang="en-GB" dirty="0">
              <a:solidFill>
                <a:srgbClr val="000000"/>
              </a:solidFill>
            </a:endParaRPr>
          </a:p>
          <a:p>
            <a:endParaRPr lang="en-GB" dirty="0">
              <a:solidFill>
                <a:srgbClr val="00000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738" y="219838"/>
            <a:ext cx="1428750"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086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580" y="735546"/>
            <a:ext cx="8250088" cy="400528"/>
          </a:xfrm>
        </p:spPr>
        <p:txBody>
          <a:bodyPr>
            <a:normAutofit fontScale="92500"/>
          </a:bodyPr>
          <a:lstStyle/>
          <a:p>
            <a:pPr marL="0" lvl="0" indent="0">
              <a:buNone/>
            </a:pPr>
            <a:r>
              <a:rPr lang="en-GB" sz="1400" dirty="0" smtClean="0"/>
              <a:t>There are three sets of stakeholders beyond NHSE we have worked with to develop the personalised care vision:</a:t>
            </a:r>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12</a:t>
            </a:fld>
            <a:endParaRPr lang="en-US" dirty="0">
              <a:solidFill>
                <a:srgbClr val="005EB8"/>
              </a:solidFill>
            </a:endParaRPr>
          </a:p>
        </p:txBody>
      </p:sp>
      <p:sp>
        <p:nvSpPr>
          <p:cNvPr id="4" name="Title 3"/>
          <p:cNvSpPr>
            <a:spLocks noGrp="1"/>
          </p:cNvSpPr>
          <p:nvPr>
            <p:ph type="title"/>
          </p:nvPr>
        </p:nvSpPr>
        <p:spPr>
          <a:xfrm>
            <a:off x="437246" y="298018"/>
            <a:ext cx="7536835" cy="500794"/>
          </a:xfrm>
        </p:spPr>
        <p:txBody>
          <a:bodyPr>
            <a:normAutofit fontScale="90000"/>
          </a:bodyPr>
          <a:lstStyle/>
          <a:p>
            <a:r>
              <a:rPr lang="en-GB" sz="2800" dirty="0" smtClean="0"/>
              <a:t>Stakeholders already engaged</a:t>
            </a:r>
            <a:endParaRPr lang="en-GB" sz="2800" dirty="0"/>
          </a:p>
        </p:txBody>
      </p:sp>
      <p:sp>
        <p:nvSpPr>
          <p:cNvPr id="7" name="TextBox 6"/>
          <p:cNvSpPr txBox="1"/>
          <p:nvPr/>
        </p:nvSpPr>
        <p:spPr>
          <a:xfrm>
            <a:off x="7694584" y="128575"/>
            <a:ext cx="1296144" cy="923330"/>
          </a:xfrm>
          <a:prstGeom prst="rect">
            <a:avLst/>
          </a:prstGeom>
          <a:solidFill>
            <a:schemeClr val="bg1"/>
          </a:solidFill>
        </p:spPr>
        <p:txBody>
          <a:bodyPr wrap="square" rtlCol="0">
            <a:spAutoFit/>
          </a:bodyPr>
          <a:lstStyle/>
          <a:p>
            <a:endParaRPr lang="en-GB" dirty="0" smtClean="0">
              <a:solidFill>
                <a:srgbClr val="000000"/>
              </a:solidFill>
            </a:endParaRPr>
          </a:p>
          <a:p>
            <a:endParaRPr lang="en-GB" dirty="0">
              <a:solidFill>
                <a:srgbClr val="000000"/>
              </a:solidFill>
            </a:endParaRPr>
          </a:p>
          <a:p>
            <a:endParaRPr lang="en-GB" dirty="0">
              <a:solidFill>
                <a:srgbClr val="00000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738" y="219838"/>
            <a:ext cx="1428750"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
          <p:cNvSpPr txBox="1">
            <a:spLocks/>
          </p:cNvSpPr>
          <p:nvPr/>
        </p:nvSpPr>
        <p:spPr>
          <a:xfrm>
            <a:off x="454580" y="1167594"/>
            <a:ext cx="2821276" cy="361840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GB" sz="1800" dirty="0"/>
              <a:t>Agreed co-signatories to the vision:</a:t>
            </a:r>
          </a:p>
          <a:p>
            <a:pPr lvl="0"/>
            <a:r>
              <a:rPr lang="en-GB" sz="1400" dirty="0"/>
              <a:t>Academy of Medical Royal Colleges</a:t>
            </a:r>
          </a:p>
          <a:p>
            <a:pPr lvl="0"/>
            <a:r>
              <a:rPr lang="en-GB" sz="1400" dirty="0"/>
              <a:t>Association of Directors of Adult Social Services</a:t>
            </a:r>
          </a:p>
          <a:p>
            <a:pPr lvl="0"/>
            <a:r>
              <a:rPr lang="en-GB" sz="1400" dirty="0"/>
              <a:t>Care Quality Commission</a:t>
            </a:r>
          </a:p>
          <a:p>
            <a:pPr lvl="0"/>
            <a:r>
              <a:rPr lang="en-GB" sz="1400" dirty="0"/>
              <a:t>Coalition for Collaborative Care </a:t>
            </a:r>
          </a:p>
          <a:p>
            <a:pPr lvl="0"/>
            <a:r>
              <a:rPr lang="en-GB" sz="1400" dirty="0"/>
              <a:t>Council for Disabled Children</a:t>
            </a:r>
          </a:p>
          <a:p>
            <a:pPr lvl="0"/>
            <a:r>
              <a:rPr lang="en-GB" sz="1400" dirty="0"/>
              <a:t>Disability Rights UK</a:t>
            </a:r>
          </a:p>
          <a:p>
            <a:pPr lvl="0"/>
            <a:r>
              <a:rPr lang="en-GB" sz="1400" dirty="0" err="1"/>
              <a:t>Healthwatch</a:t>
            </a:r>
            <a:r>
              <a:rPr lang="en-GB" sz="1400" dirty="0"/>
              <a:t> England</a:t>
            </a:r>
          </a:p>
          <a:p>
            <a:pPr lvl="0"/>
            <a:r>
              <a:rPr lang="en-GB" sz="1400" dirty="0"/>
              <a:t>Health Education England </a:t>
            </a:r>
          </a:p>
          <a:p>
            <a:pPr lvl="0"/>
            <a:r>
              <a:rPr lang="en-GB" sz="1400" dirty="0"/>
              <a:t>Local Government Association</a:t>
            </a:r>
          </a:p>
          <a:p>
            <a:pPr lvl="0"/>
            <a:r>
              <a:rPr lang="en-GB" sz="1400" dirty="0"/>
              <a:t>National Voices </a:t>
            </a:r>
          </a:p>
          <a:p>
            <a:pPr lvl="0"/>
            <a:r>
              <a:rPr lang="en-GB" sz="1400" dirty="0" err="1"/>
              <a:t>Nesta</a:t>
            </a:r>
            <a:endParaRPr lang="en-GB" sz="1400" dirty="0"/>
          </a:p>
          <a:p>
            <a:pPr lvl="0"/>
            <a:r>
              <a:rPr lang="en-GB" sz="1400" dirty="0"/>
              <a:t>NHS Digital </a:t>
            </a:r>
          </a:p>
          <a:p>
            <a:pPr lvl="0"/>
            <a:r>
              <a:rPr lang="en-GB" sz="1400" dirty="0"/>
              <a:t>NHS Improvement </a:t>
            </a:r>
          </a:p>
          <a:p>
            <a:pPr lvl="0"/>
            <a:r>
              <a:rPr lang="en-GB" sz="1400" dirty="0"/>
              <a:t>Public Health England</a:t>
            </a:r>
          </a:p>
          <a:p>
            <a:pPr lvl="0"/>
            <a:r>
              <a:rPr lang="en-GB" sz="1400" dirty="0"/>
              <a:t>Royal College of General Practitioners</a:t>
            </a:r>
          </a:p>
          <a:p>
            <a:pPr lvl="0"/>
            <a:r>
              <a:rPr lang="en-GB" sz="1400" dirty="0"/>
              <a:t>Royal College of Nursing </a:t>
            </a:r>
          </a:p>
          <a:p>
            <a:pPr lvl="0"/>
            <a:r>
              <a:rPr lang="en-GB" sz="1400" dirty="0"/>
              <a:t>Royal College of Occupational Therapists</a:t>
            </a:r>
          </a:p>
          <a:p>
            <a:pPr lvl="0"/>
            <a:r>
              <a:rPr lang="en-GB" sz="1400" dirty="0"/>
              <a:t>Royal College of Physicians (tbc)</a:t>
            </a:r>
          </a:p>
          <a:p>
            <a:pPr lvl="0"/>
            <a:r>
              <a:rPr lang="en-GB" sz="1400" dirty="0"/>
              <a:t>Richmond Group</a:t>
            </a:r>
          </a:p>
          <a:p>
            <a:pPr lvl="0"/>
            <a:r>
              <a:rPr lang="en-GB" sz="1400" dirty="0"/>
              <a:t>Skills for Care </a:t>
            </a:r>
          </a:p>
          <a:p>
            <a:pPr lvl="0"/>
            <a:r>
              <a:rPr lang="en-GB" sz="1400" dirty="0"/>
              <a:t>Skills for Health</a:t>
            </a:r>
          </a:p>
          <a:p>
            <a:pPr lvl="0"/>
            <a:r>
              <a:rPr lang="en-GB" sz="1400" dirty="0"/>
              <a:t>Think Local Act Personal</a:t>
            </a:r>
          </a:p>
          <a:p>
            <a:pPr lvl="0"/>
            <a:r>
              <a:rPr lang="en-GB" sz="1400" dirty="0"/>
              <a:t>Voluntary Organisations Disability Group</a:t>
            </a:r>
          </a:p>
        </p:txBody>
      </p:sp>
      <p:sp>
        <p:nvSpPr>
          <p:cNvPr id="10" name="Content Placeholder 1"/>
          <p:cNvSpPr txBox="1">
            <a:spLocks/>
          </p:cNvSpPr>
          <p:nvPr/>
        </p:nvSpPr>
        <p:spPr>
          <a:xfrm>
            <a:off x="3275856" y="1167594"/>
            <a:ext cx="2821276" cy="361840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t>Reference </a:t>
            </a:r>
            <a:r>
              <a:rPr lang="en-GB" sz="1200" dirty="0" smtClean="0"/>
              <a:t>group:</a:t>
            </a:r>
            <a:endParaRPr lang="en-GB" sz="1200" dirty="0"/>
          </a:p>
          <a:p>
            <a:pPr lvl="0"/>
            <a:r>
              <a:rPr lang="en-GB" sz="1100" dirty="0"/>
              <a:t>Nigel Acheson (Medical director, NHSE South)</a:t>
            </a:r>
          </a:p>
          <a:p>
            <a:pPr lvl="0"/>
            <a:r>
              <a:rPr lang="en-GB" sz="1100" dirty="0"/>
              <a:t>Vidhya Alakeson (Power to Change)</a:t>
            </a:r>
          </a:p>
          <a:p>
            <a:pPr lvl="0"/>
            <a:r>
              <a:rPr lang="en-GB" sz="1100" dirty="0"/>
              <a:t>Charles Alessi (Public Health England)</a:t>
            </a:r>
          </a:p>
          <a:p>
            <a:pPr lvl="0"/>
            <a:r>
              <a:rPr lang="en-GB" sz="1100" dirty="0"/>
              <a:t>Tracey Bleakley (Hospice UK)</a:t>
            </a:r>
          </a:p>
          <a:p>
            <a:pPr lvl="0"/>
            <a:r>
              <a:rPr lang="en-GB" sz="1100" dirty="0"/>
              <a:t>Sue Bott (DRUK)</a:t>
            </a:r>
          </a:p>
          <a:p>
            <a:pPr lvl="0"/>
            <a:r>
              <a:rPr lang="en-GB" sz="1100" dirty="0"/>
              <a:t>Amanda Cheesley (RCN)</a:t>
            </a:r>
          </a:p>
          <a:p>
            <a:pPr lvl="0"/>
            <a:r>
              <a:rPr lang="en-GB" sz="1100" dirty="0"/>
              <a:t>Angela Coulter (University of Oxford)</a:t>
            </a:r>
          </a:p>
          <a:p>
            <a:pPr lvl="0"/>
            <a:r>
              <a:rPr lang="en-GB" sz="1100" dirty="0"/>
              <a:t>Neil Crowther (Independent)</a:t>
            </a:r>
          </a:p>
          <a:p>
            <a:pPr lvl="0"/>
            <a:r>
              <a:rPr lang="en-GB" sz="1100" dirty="0"/>
              <a:t>Amanda Doyle (Blackpool &amp; Fylde)</a:t>
            </a:r>
          </a:p>
          <a:p>
            <a:pPr lvl="0"/>
            <a:r>
              <a:rPr lang="en-GB" sz="1100" dirty="0"/>
              <a:t>Jon Glasby (University of Birmingham)</a:t>
            </a:r>
          </a:p>
          <a:p>
            <a:pPr lvl="0"/>
            <a:r>
              <a:rPr lang="en-GB" sz="1100" dirty="0"/>
              <a:t>Chris Hatton (University of Lancaster)</a:t>
            </a:r>
          </a:p>
          <a:p>
            <a:pPr lvl="0"/>
            <a:r>
              <a:rPr lang="en-GB" sz="1100" dirty="0"/>
              <a:t>Steve Holmes (CQC)</a:t>
            </a:r>
          </a:p>
          <a:p>
            <a:pPr lvl="0"/>
            <a:r>
              <a:rPr lang="en-GB" sz="1100" dirty="0"/>
              <a:t>Celia </a:t>
            </a:r>
            <a:r>
              <a:rPr lang="en-GB" sz="1100" dirty="0" err="1"/>
              <a:t>Ingham</a:t>
            </a:r>
            <a:r>
              <a:rPr lang="en-GB" sz="1100" dirty="0"/>
              <a:t>-Clarke (NHSE Medical Directorate)</a:t>
            </a:r>
          </a:p>
          <a:p>
            <a:pPr lvl="0"/>
            <a:r>
              <a:rPr lang="en-GB" sz="1100" dirty="0"/>
              <a:t>Halima Khan (</a:t>
            </a:r>
            <a:r>
              <a:rPr lang="en-GB" sz="1100" dirty="0" err="1"/>
              <a:t>Nesta</a:t>
            </a:r>
            <a:r>
              <a:rPr lang="en-GB" sz="1100" dirty="0"/>
              <a:t>)</a:t>
            </a:r>
          </a:p>
          <a:p>
            <a:pPr lvl="0"/>
            <a:r>
              <a:rPr lang="en-GB" sz="1100" dirty="0"/>
              <a:t>Christine Lenehan (Council for Disabled Children)</a:t>
            </a:r>
          </a:p>
          <a:p>
            <a:pPr lvl="0"/>
            <a:r>
              <a:rPr lang="en-GB" sz="1100" dirty="0"/>
              <a:t>Martin Marshall (RCGP)</a:t>
            </a:r>
          </a:p>
          <a:p>
            <a:pPr lvl="0"/>
            <a:r>
              <a:rPr lang="en-GB" sz="1100" dirty="0"/>
              <a:t>Nigel Mathers (RCGP)</a:t>
            </a:r>
          </a:p>
          <a:p>
            <a:pPr lvl="0"/>
            <a:r>
              <a:rPr lang="en-GB" sz="1100" dirty="0"/>
              <a:t>Martin McShane (former NHSE)</a:t>
            </a:r>
          </a:p>
          <a:p>
            <a:pPr lvl="0"/>
            <a:r>
              <a:rPr lang="en-GB" sz="1100" dirty="0"/>
              <a:t>Ruth Owen (Whizz </a:t>
            </a:r>
            <a:r>
              <a:rPr lang="en-GB" sz="1100" dirty="0" err="1"/>
              <a:t>Kidz</a:t>
            </a:r>
            <a:r>
              <a:rPr lang="en-GB" sz="1100" dirty="0"/>
              <a:t>)</a:t>
            </a:r>
          </a:p>
          <a:p>
            <a:pPr lvl="0"/>
            <a:r>
              <a:rPr lang="en-GB" sz="1100" dirty="0"/>
              <a:t>David Paynton (RCGP)</a:t>
            </a:r>
          </a:p>
          <a:p>
            <a:pPr lvl="0"/>
            <a:r>
              <a:rPr lang="en-GB" sz="1100" dirty="0"/>
              <a:t>David Pearson (DASS, </a:t>
            </a:r>
            <a:r>
              <a:rPr lang="en-GB" sz="1100" dirty="0" err="1"/>
              <a:t>Notts</a:t>
            </a:r>
            <a:r>
              <a:rPr lang="en-GB" sz="1100" dirty="0"/>
              <a:t>)</a:t>
            </a:r>
          </a:p>
          <a:p>
            <a:pPr lvl="0"/>
            <a:r>
              <a:rPr lang="en-GB" sz="1100" dirty="0"/>
              <a:t>Don Redding (National Voices)</a:t>
            </a:r>
          </a:p>
          <a:p>
            <a:pPr lvl="0"/>
            <a:r>
              <a:rPr lang="en-GB" sz="1100" dirty="0"/>
              <a:t>Andrea Sutcliffe (CQC)</a:t>
            </a:r>
          </a:p>
          <a:p>
            <a:pPr lvl="0"/>
            <a:r>
              <a:rPr lang="en-GB" sz="1100" dirty="0"/>
              <a:t>Dawn </a:t>
            </a:r>
            <a:r>
              <a:rPr lang="en-GB" sz="1100" dirty="0" err="1"/>
              <a:t>Wakeling</a:t>
            </a:r>
            <a:r>
              <a:rPr lang="en-GB" sz="1100" dirty="0"/>
              <a:t> (DASS, Barnet)</a:t>
            </a:r>
          </a:p>
        </p:txBody>
      </p:sp>
      <p:sp>
        <p:nvSpPr>
          <p:cNvPr id="11" name="Content Placeholder 1"/>
          <p:cNvSpPr txBox="1">
            <a:spLocks/>
          </p:cNvSpPr>
          <p:nvPr/>
        </p:nvSpPr>
        <p:spPr>
          <a:xfrm>
            <a:off x="6160111" y="1164821"/>
            <a:ext cx="2821276" cy="361840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smtClean="0"/>
              <a:t>Wider input / comments from:</a:t>
            </a:r>
            <a:endParaRPr lang="en-GB" sz="1200" dirty="0"/>
          </a:p>
          <a:p>
            <a:pPr lvl="0"/>
            <a:r>
              <a:rPr lang="en-GB" sz="1100" dirty="0"/>
              <a:t>Mind </a:t>
            </a:r>
          </a:p>
          <a:p>
            <a:pPr lvl="0"/>
            <a:r>
              <a:rPr lang="en-GB" sz="1100" dirty="0"/>
              <a:t>Young Minds</a:t>
            </a:r>
          </a:p>
          <a:p>
            <a:pPr lvl="0"/>
            <a:r>
              <a:rPr lang="en-GB" sz="1100" dirty="0"/>
              <a:t>Motor Neurone Disease Association (MNDA)</a:t>
            </a:r>
          </a:p>
          <a:p>
            <a:pPr lvl="0"/>
            <a:r>
              <a:rPr lang="en-GB" sz="1100" dirty="0"/>
              <a:t>MS Society</a:t>
            </a:r>
          </a:p>
          <a:p>
            <a:pPr lvl="0"/>
            <a:r>
              <a:rPr lang="en-GB" sz="1100" dirty="0"/>
              <a:t>Alzheimer's Society</a:t>
            </a:r>
          </a:p>
          <a:p>
            <a:pPr lvl="0"/>
            <a:r>
              <a:rPr lang="en-GB" sz="1100" dirty="0"/>
              <a:t>Ollie Hart (GP)</a:t>
            </a:r>
          </a:p>
          <a:p>
            <a:pPr lvl="0"/>
            <a:r>
              <a:rPr lang="en-GB" sz="1100" dirty="0"/>
              <a:t>Alex Fox (Shared Lives)</a:t>
            </a:r>
          </a:p>
          <a:p>
            <a:pPr lvl="0"/>
            <a:r>
              <a:rPr lang="en-GB" sz="1100" dirty="0"/>
              <a:t>Carers UK</a:t>
            </a:r>
          </a:p>
          <a:p>
            <a:pPr lvl="0"/>
            <a:r>
              <a:rPr lang="en-GB" sz="1100" dirty="0"/>
              <a:t>Healthcare Financial Management Association (HFMA)</a:t>
            </a:r>
          </a:p>
          <a:p>
            <a:pPr lvl="0"/>
            <a:r>
              <a:rPr lang="en-GB" sz="1100" dirty="0"/>
              <a:t>NICE</a:t>
            </a:r>
          </a:p>
          <a:p>
            <a:pPr lvl="0"/>
            <a:r>
              <a:rPr lang="en-GB" sz="1100" dirty="0"/>
              <a:t>Nursing and Midwifery Council (NMC)</a:t>
            </a:r>
          </a:p>
          <a:p>
            <a:pPr lvl="0"/>
            <a:r>
              <a:rPr lang="en-GB" sz="1100" dirty="0"/>
              <a:t>Deans for Health</a:t>
            </a:r>
          </a:p>
          <a:p>
            <a:pPr lvl="0"/>
            <a:r>
              <a:rPr lang="en-GB" sz="1100" dirty="0"/>
              <a:t>Queen’s Nursing Institute</a:t>
            </a:r>
          </a:p>
          <a:p>
            <a:pPr lvl="0"/>
            <a:r>
              <a:rPr lang="en-GB" sz="1100" dirty="0"/>
              <a:t>Chartered Society of Physiotherapists</a:t>
            </a:r>
          </a:p>
          <a:p>
            <a:pPr lvl="0"/>
            <a:r>
              <a:rPr lang="en-GB" sz="1100" dirty="0"/>
              <a:t>Royal College of Speech and Language Therapists (RCSLT)</a:t>
            </a:r>
          </a:p>
          <a:p>
            <a:pPr lvl="0"/>
            <a:r>
              <a:rPr lang="en-GB" sz="1100" dirty="0"/>
              <a:t>Lyn Romeo (Chief Social Worker for Adults)</a:t>
            </a:r>
          </a:p>
          <a:p>
            <a:pPr lvl="0"/>
            <a:r>
              <a:rPr lang="en-GB" sz="1100" dirty="0" smtClean="0"/>
              <a:t>DHSC</a:t>
            </a:r>
            <a:r>
              <a:rPr lang="en-GB" sz="1100" dirty="0"/>
              <a:t>, </a:t>
            </a:r>
            <a:r>
              <a:rPr lang="en-GB" sz="1100" dirty="0" err="1"/>
              <a:t>DfE</a:t>
            </a:r>
            <a:r>
              <a:rPr lang="en-GB" sz="1100" dirty="0"/>
              <a:t>, DWP, HMT, </a:t>
            </a:r>
            <a:r>
              <a:rPr lang="en-GB" sz="1100" dirty="0" smtClean="0"/>
              <a:t>MHCLG</a:t>
            </a:r>
          </a:p>
          <a:p>
            <a:pPr lvl="0"/>
            <a:r>
              <a:rPr lang="en-GB" sz="1100" dirty="0" smtClean="0"/>
              <a:t>Also attended: </a:t>
            </a:r>
            <a:r>
              <a:rPr lang="en-GB" sz="1100" dirty="0"/>
              <a:t>EPC taskforce workshop, C4CC partners meeting, TLAP partners meeting, PHE Board, as well as April’s Commissioning Committee and May’s </a:t>
            </a:r>
            <a:r>
              <a:rPr lang="en-GB" sz="1100" dirty="0" smtClean="0"/>
              <a:t>EGM</a:t>
            </a:r>
            <a:endParaRPr lang="en-GB" sz="1100" dirty="0"/>
          </a:p>
        </p:txBody>
      </p:sp>
    </p:spTree>
    <p:extLst>
      <p:ext uri="{BB962C8B-B14F-4D97-AF65-F5344CB8AC3E}">
        <p14:creationId xmlns:p14="http://schemas.microsoft.com/office/powerpoint/2010/main" val="2435421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580" y="1221600"/>
            <a:ext cx="8250088" cy="3564396"/>
          </a:xfrm>
        </p:spPr>
        <p:txBody>
          <a:bodyPr>
            <a:normAutofit fontScale="77500" lnSpcReduction="20000"/>
          </a:bodyPr>
          <a:lstStyle/>
          <a:p>
            <a:pPr marL="0" lvl="0" indent="0">
              <a:buNone/>
            </a:pPr>
            <a:r>
              <a:rPr lang="en-GB" sz="1800" dirty="0" smtClean="0"/>
              <a:t>The following sets out the </a:t>
            </a:r>
            <a:r>
              <a:rPr lang="en-GB" sz="1800" b="1" dirty="0" smtClean="0"/>
              <a:t>main</a:t>
            </a:r>
            <a:r>
              <a:rPr lang="en-GB" sz="1800" dirty="0" smtClean="0"/>
              <a:t> interdependencies and work we have done with other NHSE programmes and teams </a:t>
            </a:r>
            <a:r>
              <a:rPr lang="en-GB" sz="1800" b="1" dirty="0" smtClean="0"/>
              <a:t>so far</a:t>
            </a:r>
            <a:r>
              <a:rPr lang="en-GB" sz="1800" dirty="0" smtClean="0"/>
              <a:t>. This covers all six components of personalised care</a:t>
            </a:r>
          </a:p>
          <a:p>
            <a:pPr lvl="0"/>
            <a:r>
              <a:rPr lang="en-GB" sz="1600" dirty="0"/>
              <a:t>Empowering People and Communities Taskforce</a:t>
            </a:r>
          </a:p>
          <a:p>
            <a:pPr lvl="0"/>
            <a:r>
              <a:rPr lang="en-GB" sz="1600" dirty="0"/>
              <a:t>National Clinical Directors, including Bee Wee (End of Life Care), Mike Dixon (social prescribing)</a:t>
            </a:r>
          </a:p>
          <a:p>
            <a:pPr lvl="0"/>
            <a:r>
              <a:rPr lang="en-GB" sz="1600" dirty="0"/>
              <a:t>Primary care (Nikita </a:t>
            </a:r>
            <a:r>
              <a:rPr lang="en-GB" sz="1600" dirty="0" err="1"/>
              <a:t>Kanani</a:t>
            </a:r>
            <a:r>
              <a:rPr lang="en-GB" sz="1600" dirty="0"/>
              <a:t>, Dominic Hardy, Ed Waller)</a:t>
            </a:r>
          </a:p>
          <a:p>
            <a:pPr lvl="0"/>
            <a:r>
              <a:rPr lang="en-GB" sz="1600" dirty="0"/>
              <a:t>Strategy team (Emily Hough)</a:t>
            </a:r>
          </a:p>
          <a:p>
            <a:pPr lvl="0"/>
            <a:r>
              <a:rPr lang="en-GB" sz="1600" dirty="0"/>
              <a:t>Systems Transformation Group (Michael MacDonnell, Jacquie White, Dan Northam-Jones, Helen Arthur)</a:t>
            </a:r>
          </a:p>
          <a:p>
            <a:pPr lvl="0"/>
            <a:r>
              <a:rPr lang="en-GB" sz="1600" dirty="0"/>
              <a:t>Horizons team (Helen Bevan)</a:t>
            </a:r>
          </a:p>
          <a:p>
            <a:pPr lvl="0"/>
            <a:r>
              <a:rPr lang="en-GB" sz="1600" dirty="0"/>
              <a:t>Digital Transformation (Polly Bishop, Juliet Bauer)</a:t>
            </a:r>
          </a:p>
          <a:p>
            <a:pPr lvl="0"/>
            <a:r>
              <a:rPr lang="en-GB" sz="1600" dirty="0"/>
              <a:t>Cancer, mental health and dementia programmes</a:t>
            </a:r>
          </a:p>
          <a:p>
            <a:pPr lvl="0"/>
            <a:r>
              <a:rPr lang="en-GB" sz="1600" dirty="0"/>
              <a:t>CHC and BCF teams</a:t>
            </a:r>
          </a:p>
          <a:p>
            <a:pPr lvl="0"/>
            <a:r>
              <a:rPr lang="en-GB" sz="1600" dirty="0"/>
              <a:t>Maternity (Matt </a:t>
            </a:r>
            <a:r>
              <a:rPr lang="en-GB" sz="1600" dirty="0" err="1"/>
              <a:t>Tagney</a:t>
            </a:r>
            <a:r>
              <a:rPr lang="en-GB" sz="1600" dirty="0"/>
              <a:t>, Karen Kennedy)</a:t>
            </a:r>
          </a:p>
          <a:p>
            <a:pPr lvl="0"/>
            <a:r>
              <a:rPr lang="en-GB" sz="1600" dirty="0"/>
              <a:t>Patient Experience (Neil Churchill, Emma Easton)</a:t>
            </a:r>
          </a:p>
          <a:p>
            <a:pPr lvl="0"/>
            <a:r>
              <a:rPr lang="en-GB" sz="1600" dirty="0"/>
              <a:t>Medical (Luke O'Shea, Steve </a:t>
            </a:r>
            <a:r>
              <a:rPr lang="en-GB" sz="1600" dirty="0" err="1"/>
              <a:t>Powis</a:t>
            </a:r>
            <a:r>
              <a:rPr lang="en-GB" sz="1600" dirty="0"/>
              <a:t>)</a:t>
            </a:r>
          </a:p>
          <a:p>
            <a:pPr lvl="0"/>
            <a:r>
              <a:rPr lang="en-GB" sz="1600" dirty="0"/>
              <a:t>New Business Models and Primary Care Contracts (Ed Waller, Gaby Darby, Anton </a:t>
            </a:r>
            <a:r>
              <a:rPr lang="en-GB" sz="1600" dirty="0" err="1"/>
              <a:t>Obholzer</a:t>
            </a:r>
            <a:r>
              <a:rPr lang="en-GB" sz="1600" dirty="0"/>
              <a:t>)</a:t>
            </a:r>
          </a:p>
          <a:p>
            <a:pPr lvl="0"/>
            <a:r>
              <a:rPr lang="en-GB" sz="1600" dirty="0"/>
              <a:t>Commissioning Policy (Taryn Harding)</a:t>
            </a:r>
          </a:p>
          <a:p>
            <a:pPr lvl="0"/>
            <a:r>
              <a:rPr lang="en-GB" sz="1600" dirty="0"/>
              <a:t>Prevention (Karen Turner)</a:t>
            </a:r>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13</a:t>
            </a:fld>
            <a:endParaRPr lang="en-US" dirty="0">
              <a:solidFill>
                <a:srgbClr val="005EB8"/>
              </a:solidFill>
            </a:endParaRPr>
          </a:p>
        </p:txBody>
      </p:sp>
      <p:sp>
        <p:nvSpPr>
          <p:cNvPr id="4" name="Title 3"/>
          <p:cNvSpPr>
            <a:spLocks noGrp="1"/>
          </p:cNvSpPr>
          <p:nvPr>
            <p:ph type="title"/>
          </p:nvPr>
        </p:nvSpPr>
        <p:spPr>
          <a:xfrm>
            <a:off x="437246" y="298018"/>
            <a:ext cx="7536835" cy="500794"/>
          </a:xfrm>
        </p:spPr>
        <p:txBody>
          <a:bodyPr>
            <a:normAutofit fontScale="90000"/>
          </a:bodyPr>
          <a:lstStyle/>
          <a:p>
            <a:r>
              <a:rPr lang="en-GB" sz="2800" dirty="0" smtClean="0"/>
              <a:t>Interdependence with other NHSE </a:t>
            </a:r>
            <a:r>
              <a:rPr lang="en-GB" sz="2800" dirty="0" err="1" smtClean="0"/>
              <a:t>progs</a:t>
            </a:r>
            <a:endParaRPr lang="en-GB" sz="2800" dirty="0"/>
          </a:p>
        </p:txBody>
      </p:sp>
      <p:sp>
        <p:nvSpPr>
          <p:cNvPr id="7" name="TextBox 6"/>
          <p:cNvSpPr txBox="1"/>
          <p:nvPr/>
        </p:nvSpPr>
        <p:spPr>
          <a:xfrm>
            <a:off x="7694584" y="128575"/>
            <a:ext cx="1296144" cy="923330"/>
          </a:xfrm>
          <a:prstGeom prst="rect">
            <a:avLst/>
          </a:prstGeom>
          <a:solidFill>
            <a:schemeClr val="bg1"/>
          </a:solidFill>
        </p:spPr>
        <p:txBody>
          <a:bodyPr wrap="square" rtlCol="0">
            <a:spAutoFit/>
          </a:bodyPr>
          <a:lstStyle/>
          <a:p>
            <a:endParaRPr lang="en-GB" dirty="0" smtClean="0">
              <a:solidFill>
                <a:srgbClr val="000000"/>
              </a:solidFill>
            </a:endParaRPr>
          </a:p>
          <a:p>
            <a:endParaRPr lang="en-GB" dirty="0">
              <a:solidFill>
                <a:srgbClr val="000000"/>
              </a:solidFill>
            </a:endParaRPr>
          </a:p>
          <a:p>
            <a:endParaRPr lang="en-GB" dirty="0">
              <a:solidFill>
                <a:srgbClr val="00000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738" y="219838"/>
            <a:ext cx="1428750"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20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nSpc>
                <a:spcPct val="150000"/>
              </a:lnSpc>
              <a:spcAft>
                <a:spcPts val="1200"/>
              </a:spcAft>
            </a:pPr>
            <a:r>
              <a:rPr lang="en-GB" sz="4000" dirty="0" smtClean="0"/>
              <a:t>Further information</a:t>
            </a:r>
            <a:r>
              <a:rPr lang="en-GB" sz="3200" dirty="0" smtClean="0"/>
              <a:t/>
            </a:r>
            <a:br>
              <a:rPr lang="en-GB" sz="3200" dirty="0" smtClean="0"/>
            </a:br>
            <a:r>
              <a:rPr lang="en-GB" sz="2400" b="0" dirty="0" smtClean="0"/>
              <a:t>https://www.england.nhs.uk/personalised-health-and-care/</a:t>
            </a:r>
            <a:r>
              <a:rPr lang="en-GB" sz="3200" b="0" dirty="0" smtClean="0"/>
              <a:t/>
            </a:r>
            <a:br>
              <a:rPr lang="en-GB" sz="3200" b="0" dirty="0" smtClean="0"/>
            </a:br>
            <a:r>
              <a:rPr lang="en-GB" sz="3200" b="0" dirty="0" smtClean="0"/>
              <a:t>@</a:t>
            </a:r>
            <a:r>
              <a:rPr lang="en-GB" sz="3200" b="0" dirty="0" err="1" smtClean="0"/>
              <a:t>Pers_Care</a:t>
            </a:r>
            <a:r>
              <a:rPr lang="en-GB" sz="3200" b="0" dirty="0" smtClean="0"/>
              <a:t/>
            </a:r>
            <a:br>
              <a:rPr lang="en-GB" sz="3200" b="0" dirty="0" smtClean="0"/>
            </a:br>
            <a:r>
              <a:rPr lang="en-GB" sz="3200" b="0" dirty="0" smtClean="0"/>
              <a:t>@NHSPHB</a:t>
            </a:r>
            <a:br>
              <a:rPr lang="en-GB" sz="3200" b="0" dirty="0" smtClean="0"/>
            </a:br>
            <a:r>
              <a:rPr lang="en-GB" sz="3200" b="0" dirty="0" smtClean="0"/>
              <a:t>#</a:t>
            </a:r>
            <a:r>
              <a:rPr lang="en-GB" sz="3200" b="0" dirty="0" err="1" smtClean="0"/>
              <a:t>personalisedcare</a:t>
            </a:r>
            <a:r>
              <a:rPr lang="en-GB" sz="3200" b="0" dirty="0" smtClean="0"/>
              <a:t> #</a:t>
            </a:r>
            <a:r>
              <a:rPr lang="en-GB" sz="3200" b="0" dirty="0" err="1" smtClean="0"/>
              <a:t>futurenhs</a:t>
            </a:r>
            <a:r>
              <a:rPr lang="en-GB" sz="3200" b="0" dirty="0" smtClean="0"/>
              <a:t/>
            </a:r>
            <a:br>
              <a:rPr lang="en-GB" sz="3200" b="0" dirty="0" smtClean="0"/>
            </a:br>
            <a:r>
              <a:rPr lang="en-GB" sz="3200" b="0" dirty="0" smtClean="0"/>
              <a:t>Vision paper: rich.watts@nhs.net </a:t>
            </a:r>
            <a:endParaRPr lang="en-GB" sz="3200" b="0" dirty="0"/>
          </a:p>
        </p:txBody>
      </p:sp>
      <p:sp>
        <p:nvSpPr>
          <p:cNvPr id="3" name="Slide Number Placeholder 2"/>
          <p:cNvSpPr>
            <a:spLocks noGrp="1"/>
          </p:cNvSpPr>
          <p:nvPr>
            <p:ph type="sldNum" sz="quarter" idx="4294967295"/>
          </p:nvPr>
        </p:nvSpPr>
        <p:spPr>
          <a:xfrm>
            <a:off x="7010400" y="4767263"/>
            <a:ext cx="2133600" cy="273844"/>
          </a:xfrm>
        </p:spPr>
        <p:txBody>
          <a:bodyPr/>
          <a:lstStyle/>
          <a:p>
            <a:fld id="{67DE7D0A-5CC0-CD4F-AD63-02ED5F8284D6}" type="slidenum">
              <a:rPr lang="en-US" smtClean="0">
                <a:solidFill>
                  <a:srgbClr val="005EB8"/>
                </a:solidFill>
              </a:rPr>
              <a:pPr/>
              <a:t>14</a:t>
            </a:fld>
            <a:endParaRPr lang="en-US" dirty="0">
              <a:solidFill>
                <a:srgbClr val="005EB8"/>
              </a:solidFill>
            </a:endParaRPr>
          </a:p>
        </p:txBody>
      </p:sp>
    </p:spTree>
    <p:extLst>
      <p:ext uri="{BB962C8B-B14F-4D97-AF65-F5344CB8AC3E}">
        <p14:creationId xmlns:p14="http://schemas.microsoft.com/office/powerpoint/2010/main" val="1934440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1454FB9-3CED-C548-AC5C-364BB506DB03}"/>
              </a:ext>
            </a:extLst>
          </p:cNvPr>
          <p:cNvSpPr txBox="1"/>
          <p:nvPr/>
        </p:nvSpPr>
        <p:spPr>
          <a:xfrm>
            <a:off x="1402520" y="253652"/>
            <a:ext cx="6296398" cy="530913"/>
          </a:xfrm>
          <a:prstGeom prst="rect">
            <a:avLst/>
          </a:prstGeom>
          <a:noFill/>
        </p:spPr>
        <p:txBody>
          <a:bodyPr wrap="square" lIns="68570" tIns="34289" rIns="68570" bIns="34289" rtlCol="0">
            <a:spAutoFit/>
          </a:bodyPr>
          <a:lstStyle/>
          <a:p>
            <a:pPr algn="ctr" defTabSz="685681">
              <a:lnSpc>
                <a:spcPts val="1800"/>
              </a:lnSpc>
            </a:pPr>
            <a:r>
              <a:rPr lang="en-GB" sz="2100" b="1" dirty="0">
                <a:solidFill>
                  <a:srgbClr val="004399"/>
                </a:solidFill>
                <a:latin typeface="Arial" panose="020B0604020202020204" pitchFamily="34" charset="0"/>
                <a:cs typeface="Arial" panose="020B0604020202020204" pitchFamily="34" charset="0"/>
              </a:rPr>
              <a:t>Comprehensive Model for Personalised Care </a:t>
            </a:r>
          </a:p>
          <a:p>
            <a:pPr algn="ctr" defTabSz="685681">
              <a:lnSpc>
                <a:spcPts val="1800"/>
              </a:lnSpc>
            </a:pPr>
            <a:r>
              <a:rPr lang="en-GB" sz="1300" b="1" dirty="0">
                <a:solidFill>
                  <a:srgbClr val="004399"/>
                </a:solidFill>
                <a:latin typeface="Arial" panose="020B0604020202020204" pitchFamily="34" charset="0"/>
                <a:cs typeface="Arial" panose="020B0604020202020204" pitchFamily="34" charset="0"/>
              </a:rPr>
              <a:t>All age, whole population approach to Personalised Care</a:t>
            </a:r>
          </a:p>
        </p:txBody>
      </p:sp>
      <p:pic>
        <p:nvPicPr>
          <p:cNvPr id="5" name="Picture 4">
            <a:extLst>
              <a:ext uri="{FF2B5EF4-FFF2-40B4-BE49-F238E27FC236}">
                <a16:creationId xmlns="" xmlns:a16="http://schemas.microsoft.com/office/drawing/2014/main" id="{8EA7C582-F766-6646-B0D9-9E748EB33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272" y="184665"/>
            <a:ext cx="709334" cy="550778"/>
          </a:xfrm>
          <a:prstGeom prst="rect">
            <a:avLst/>
          </a:prstGeom>
        </p:spPr>
      </p:pic>
      <p:sp>
        <p:nvSpPr>
          <p:cNvPr id="9" name="Triangle 8">
            <a:extLst>
              <a:ext uri="{FF2B5EF4-FFF2-40B4-BE49-F238E27FC236}">
                <a16:creationId xmlns="" xmlns:a16="http://schemas.microsoft.com/office/drawing/2014/main" id="{D4600E16-48E8-444D-B1DB-C116722E0358}"/>
              </a:ext>
            </a:extLst>
          </p:cNvPr>
          <p:cNvSpPr/>
          <p:nvPr/>
        </p:nvSpPr>
        <p:spPr>
          <a:xfrm>
            <a:off x="2571750" y="1224643"/>
            <a:ext cx="3869872" cy="3673929"/>
          </a:xfrm>
          <a:prstGeom prst="triangle">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10" name="Triangle 9">
            <a:extLst>
              <a:ext uri="{FF2B5EF4-FFF2-40B4-BE49-F238E27FC236}">
                <a16:creationId xmlns="" xmlns:a16="http://schemas.microsoft.com/office/drawing/2014/main" id="{13CD786D-B34B-494A-8A38-984042E02B0D}"/>
              </a:ext>
            </a:extLst>
          </p:cNvPr>
          <p:cNvSpPr/>
          <p:nvPr/>
        </p:nvSpPr>
        <p:spPr>
          <a:xfrm>
            <a:off x="3203122" y="1492181"/>
            <a:ext cx="2607173" cy="2476816"/>
          </a:xfrm>
          <a:prstGeom prst="triangle">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b"/>
          <a:lstStyle/>
          <a:p>
            <a:pPr algn="ctr" defTabSz="685681"/>
            <a:r>
              <a:rPr lang="en-GB" sz="1000" b="1" dirty="0">
                <a:solidFill>
                  <a:prstClr val="white"/>
                </a:solidFill>
                <a:latin typeface="Arial" panose="020B0604020202020204" pitchFamily="34" charset="0"/>
                <a:cs typeface="Arial" panose="020B0604020202020204" pitchFamily="34" charset="0"/>
              </a:rPr>
              <a:t>People with long term physical</a:t>
            </a:r>
          </a:p>
          <a:p>
            <a:pPr algn="ctr" defTabSz="685681"/>
            <a:r>
              <a:rPr lang="en-GB" sz="1000" b="1" dirty="0">
                <a:solidFill>
                  <a:prstClr val="white"/>
                </a:solidFill>
                <a:latin typeface="Arial" panose="020B0604020202020204" pitchFamily="34" charset="0"/>
                <a:cs typeface="Arial" panose="020B0604020202020204" pitchFamily="34" charset="0"/>
              </a:rPr>
              <a:t>and mental health conditions</a:t>
            </a:r>
          </a:p>
          <a:p>
            <a:pPr algn="ctr" defTabSz="685681"/>
            <a:r>
              <a:rPr lang="en-GB" sz="1000" b="1" dirty="0">
                <a:solidFill>
                  <a:prstClr val="white"/>
                </a:solidFill>
                <a:latin typeface="Arial" panose="020B0604020202020204" pitchFamily="34" charset="0"/>
                <a:cs typeface="Arial" panose="020B0604020202020204" pitchFamily="34" charset="0"/>
              </a:rPr>
              <a:t>30%</a:t>
            </a:r>
          </a:p>
        </p:txBody>
      </p:sp>
      <p:sp>
        <p:nvSpPr>
          <p:cNvPr id="11" name="Triangle 10">
            <a:extLst>
              <a:ext uri="{FF2B5EF4-FFF2-40B4-BE49-F238E27FC236}">
                <a16:creationId xmlns="" xmlns:a16="http://schemas.microsoft.com/office/drawing/2014/main" id="{2B51841D-5395-234D-89FE-24AB15160810}"/>
              </a:ext>
            </a:extLst>
          </p:cNvPr>
          <p:cNvSpPr/>
          <p:nvPr/>
        </p:nvSpPr>
        <p:spPr>
          <a:xfrm>
            <a:off x="3811206" y="1757009"/>
            <a:ext cx="1390965" cy="1303587"/>
          </a:xfrm>
          <a:prstGeom prst="triangle">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b"/>
          <a:lstStyle/>
          <a:p>
            <a:pPr algn="ctr" defTabSz="685681"/>
            <a:r>
              <a:rPr lang="en-GB" sz="1000" b="1" dirty="0">
                <a:solidFill>
                  <a:prstClr val="white"/>
                </a:solidFill>
                <a:latin typeface="Arial" panose="020B0604020202020204" pitchFamily="34" charset="0"/>
                <a:cs typeface="Arial" panose="020B0604020202020204" pitchFamily="34" charset="0"/>
              </a:rPr>
              <a:t>People</a:t>
            </a:r>
          </a:p>
          <a:p>
            <a:pPr algn="ctr" defTabSz="685681"/>
            <a:r>
              <a:rPr lang="en-GB" sz="1000" b="1" dirty="0">
                <a:solidFill>
                  <a:prstClr val="white"/>
                </a:solidFill>
                <a:latin typeface="Arial" panose="020B0604020202020204" pitchFamily="34" charset="0"/>
                <a:cs typeface="Arial" panose="020B0604020202020204" pitchFamily="34" charset="0"/>
              </a:rPr>
              <a:t>with</a:t>
            </a:r>
          </a:p>
          <a:p>
            <a:pPr algn="ctr" defTabSz="685681"/>
            <a:r>
              <a:rPr lang="en-GB" sz="1000" b="1" dirty="0">
                <a:solidFill>
                  <a:prstClr val="white"/>
                </a:solidFill>
                <a:latin typeface="Arial" panose="020B0604020202020204" pitchFamily="34" charset="0"/>
                <a:cs typeface="Arial" panose="020B0604020202020204" pitchFamily="34" charset="0"/>
              </a:rPr>
              <a:t>complex needs</a:t>
            </a:r>
          </a:p>
          <a:p>
            <a:pPr algn="ctr" defTabSz="685681"/>
            <a:r>
              <a:rPr lang="en-GB" sz="1000" b="1" dirty="0">
                <a:solidFill>
                  <a:prstClr val="white"/>
                </a:solidFill>
                <a:latin typeface="Arial" panose="020B0604020202020204" pitchFamily="34" charset="0"/>
                <a:cs typeface="Arial" panose="020B0604020202020204" pitchFamily="34" charset="0"/>
              </a:rPr>
              <a:t>5%</a:t>
            </a:r>
          </a:p>
        </p:txBody>
      </p:sp>
      <p:sp>
        <p:nvSpPr>
          <p:cNvPr id="12" name="Rectangle 11">
            <a:extLst>
              <a:ext uri="{FF2B5EF4-FFF2-40B4-BE49-F238E27FC236}">
                <a16:creationId xmlns="" xmlns:a16="http://schemas.microsoft.com/office/drawing/2014/main" id="{766DD127-A057-3945-9795-7B20F8482C7C}"/>
              </a:ext>
            </a:extLst>
          </p:cNvPr>
          <p:cNvSpPr/>
          <p:nvPr/>
        </p:nvSpPr>
        <p:spPr>
          <a:xfrm>
            <a:off x="6998269" y="3747409"/>
            <a:ext cx="1945706" cy="906234"/>
          </a:xfrm>
          <a:prstGeom prst="rect">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800" b="1" dirty="0">
                <a:solidFill>
                  <a:prstClr val="white"/>
                </a:solidFill>
                <a:latin typeface="Arial" panose="020B0604020202020204" pitchFamily="34" charset="0"/>
                <a:cs typeface="Arial" panose="020B0604020202020204" pitchFamily="34" charset="0"/>
              </a:rPr>
              <a:t>Supporting people to stay well and building community resilience, enabling people to make informed decisions and choices when their health changes.</a:t>
            </a:r>
          </a:p>
        </p:txBody>
      </p:sp>
      <p:sp>
        <p:nvSpPr>
          <p:cNvPr id="13" name="Rectangle 12">
            <a:extLst>
              <a:ext uri="{FF2B5EF4-FFF2-40B4-BE49-F238E27FC236}">
                <a16:creationId xmlns="" xmlns:a16="http://schemas.microsoft.com/office/drawing/2014/main" id="{F8330B76-5C56-5547-8DA0-9C94E0A38804}"/>
              </a:ext>
            </a:extLst>
          </p:cNvPr>
          <p:cNvSpPr/>
          <p:nvPr/>
        </p:nvSpPr>
        <p:spPr>
          <a:xfrm>
            <a:off x="7015912" y="2687387"/>
            <a:ext cx="1928075" cy="952551"/>
          </a:xfrm>
          <a:prstGeom prst="rect">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800" b="1" dirty="0">
                <a:solidFill>
                  <a:srgbClr val="FFFFFF"/>
                </a:solidFill>
                <a:latin typeface="Arial" panose="020B0604020202020204" pitchFamily="34" charset="0"/>
                <a:cs typeface="Arial" panose="020B0604020202020204" pitchFamily="34" charset="0"/>
              </a:rPr>
              <a:t>Supporting people to</a:t>
            </a:r>
          </a:p>
          <a:p>
            <a:pPr algn="ctr" defTabSz="685681"/>
            <a:r>
              <a:rPr lang="en-GB" sz="800" b="1" dirty="0">
                <a:solidFill>
                  <a:srgbClr val="FFFFFF"/>
                </a:solidFill>
                <a:latin typeface="Arial" panose="020B0604020202020204" pitchFamily="34" charset="0"/>
                <a:cs typeface="Arial" panose="020B0604020202020204" pitchFamily="34" charset="0"/>
              </a:rPr>
              <a:t>build knowledge, skills</a:t>
            </a:r>
          </a:p>
          <a:p>
            <a:pPr algn="ctr" defTabSz="685681"/>
            <a:r>
              <a:rPr lang="en-GB" sz="800" b="1" dirty="0">
                <a:solidFill>
                  <a:srgbClr val="FFFFFF"/>
                </a:solidFill>
                <a:latin typeface="Arial" panose="020B0604020202020204" pitchFamily="34" charset="0"/>
                <a:cs typeface="Arial" panose="020B0604020202020204" pitchFamily="34" charset="0"/>
              </a:rPr>
              <a:t>and confidence and to live</a:t>
            </a:r>
          </a:p>
          <a:p>
            <a:pPr algn="ctr" defTabSz="685681"/>
            <a:r>
              <a:rPr lang="en-GB" sz="800" b="1" dirty="0">
                <a:solidFill>
                  <a:srgbClr val="FFFFFF"/>
                </a:solidFill>
                <a:latin typeface="Arial" panose="020B0604020202020204" pitchFamily="34" charset="0"/>
                <a:cs typeface="Arial" panose="020B0604020202020204" pitchFamily="34" charset="0"/>
              </a:rPr>
              <a:t>well with their health</a:t>
            </a:r>
          </a:p>
          <a:p>
            <a:pPr algn="ctr" defTabSz="685681"/>
            <a:r>
              <a:rPr lang="en-GB" sz="800" b="1" dirty="0">
                <a:solidFill>
                  <a:srgbClr val="FFFFFF"/>
                </a:solidFill>
                <a:latin typeface="Arial" panose="020B0604020202020204" pitchFamily="34" charset="0"/>
                <a:cs typeface="Arial" panose="020B0604020202020204" pitchFamily="34" charset="0"/>
              </a:rPr>
              <a:t>conditions</a:t>
            </a:r>
            <a:r>
              <a:rPr lang="en-GB" sz="800" b="1" dirty="0">
                <a:solidFill>
                  <a:prstClr val="white"/>
                </a:solidFill>
                <a:latin typeface="Arial" panose="020B0604020202020204" pitchFamily="34" charset="0"/>
                <a:cs typeface="Arial" panose="020B0604020202020204" pitchFamily="34" charset="0"/>
              </a:rPr>
              <a:t>.</a:t>
            </a:r>
          </a:p>
        </p:txBody>
      </p:sp>
      <p:sp>
        <p:nvSpPr>
          <p:cNvPr id="14" name="Rectangle 13">
            <a:extLst>
              <a:ext uri="{FF2B5EF4-FFF2-40B4-BE49-F238E27FC236}">
                <a16:creationId xmlns="" xmlns:a16="http://schemas.microsoft.com/office/drawing/2014/main" id="{556FCA86-EA0E-D24E-90DF-D22457F2B470}"/>
              </a:ext>
            </a:extLst>
          </p:cNvPr>
          <p:cNvSpPr/>
          <p:nvPr/>
        </p:nvSpPr>
        <p:spPr>
          <a:xfrm>
            <a:off x="7015912" y="1676349"/>
            <a:ext cx="1928075" cy="903564"/>
          </a:xfrm>
          <a:prstGeom prst="rect">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800" b="1" dirty="0">
                <a:solidFill>
                  <a:prstClr val="white"/>
                </a:solidFill>
                <a:latin typeface="Arial" panose="020B0604020202020204" pitchFamily="34" charset="0"/>
                <a:cs typeface="Arial" panose="020B0604020202020204" pitchFamily="34" charset="0"/>
              </a:rPr>
              <a:t>Empowering people,</a:t>
            </a:r>
          </a:p>
          <a:p>
            <a:pPr algn="ctr" defTabSz="685681"/>
            <a:r>
              <a:rPr lang="en-GB" sz="800" b="1" dirty="0">
                <a:solidFill>
                  <a:prstClr val="white"/>
                </a:solidFill>
                <a:latin typeface="Arial" panose="020B0604020202020204" pitchFamily="34" charset="0"/>
                <a:cs typeface="Arial" panose="020B0604020202020204" pitchFamily="34" charset="0"/>
              </a:rPr>
              <a:t>integrating care and</a:t>
            </a:r>
          </a:p>
          <a:p>
            <a:pPr algn="ctr" defTabSz="685681"/>
            <a:r>
              <a:rPr lang="en-GB" sz="800" b="1" dirty="0">
                <a:solidFill>
                  <a:prstClr val="white"/>
                </a:solidFill>
                <a:latin typeface="Arial" panose="020B0604020202020204" pitchFamily="34" charset="0"/>
                <a:cs typeface="Arial" panose="020B0604020202020204" pitchFamily="34" charset="0"/>
              </a:rPr>
              <a:t>reducing unplanned</a:t>
            </a:r>
          </a:p>
          <a:p>
            <a:pPr algn="ctr" defTabSz="685681"/>
            <a:r>
              <a:rPr lang="en-GB" sz="800" b="1" dirty="0">
                <a:solidFill>
                  <a:prstClr val="white"/>
                </a:solidFill>
                <a:latin typeface="Arial" panose="020B0604020202020204" pitchFamily="34" charset="0"/>
                <a:cs typeface="Arial" panose="020B0604020202020204" pitchFamily="34" charset="0"/>
              </a:rPr>
              <a:t>service use.</a:t>
            </a:r>
          </a:p>
        </p:txBody>
      </p:sp>
      <p:sp>
        <p:nvSpPr>
          <p:cNvPr id="15" name="Rectangle 14">
            <a:extLst>
              <a:ext uri="{FF2B5EF4-FFF2-40B4-BE49-F238E27FC236}">
                <a16:creationId xmlns="" xmlns:a16="http://schemas.microsoft.com/office/drawing/2014/main" id="{EBB1C3F8-C1A1-4246-BCB5-D2117913D9F6}"/>
              </a:ext>
            </a:extLst>
          </p:cNvPr>
          <p:cNvSpPr/>
          <p:nvPr/>
        </p:nvSpPr>
        <p:spPr>
          <a:xfrm>
            <a:off x="186475" y="1676365"/>
            <a:ext cx="1936239" cy="903565"/>
          </a:xfrm>
          <a:prstGeom prst="rect">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t"/>
          <a:lstStyle/>
          <a:p>
            <a:pPr algn="ctr" defTabSz="685681">
              <a:spcAft>
                <a:spcPts val="75"/>
              </a:spcAft>
            </a:pPr>
            <a:r>
              <a:rPr lang="en-GB" sz="1100" b="1" dirty="0">
                <a:solidFill>
                  <a:prstClr val="white"/>
                </a:solidFill>
                <a:latin typeface="Arial" panose="020B0604020202020204" pitchFamily="34" charset="0"/>
                <a:cs typeface="Arial" panose="020B0604020202020204" pitchFamily="34" charset="0"/>
              </a:rPr>
              <a:t>Specialist</a:t>
            </a:r>
          </a:p>
          <a:p>
            <a:pPr algn="ctr" defTabSz="685681"/>
            <a:r>
              <a:rPr lang="en-GB" sz="600" b="1" dirty="0">
                <a:solidFill>
                  <a:prstClr val="white"/>
                </a:solidFill>
                <a:latin typeface="Arial" panose="020B0604020202020204" pitchFamily="34" charset="0"/>
                <a:cs typeface="Arial" panose="020B0604020202020204" pitchFamily="34" charset="0"/>
              </a:rPr>
              <a:t>Integrated Personal Commissioning</a:t>
            </a:r>
            <a:r>
              <a:rPr lang="en-GB" sz="600" dirty="0">
                <a:solidFill>
                  <a:prstClr val="white"/>
                </a:solidFill>
                <a:latin typeface="Arial" panose="020B0604020202020204" pitchFamily="34" charset="0"/>
                <a:cs typeface="Arial" panose="020B0604020202020204" pitchFamily="34" charset="0"/>
              </a:rPr>
              <a:t>, including proactive case finding, and </a:t>
            </a:r>
            <a:r>
              <a:rPr lang="en-GB" sz="600" b="1" dirty="0">
                <a:solidFill>
                  <a:prstClr val="white"/>
                </a:solidFill>
                <a:latin typeface="Arial" panose="020B0604020202020204" pitchFamily="34" charset="0"/>
                <a:cs typeface="Arial" panose="020B0604020202020204" pitchFamily="34" charset="0"/>
              </a:rPr>
              <a:t>personalised care and support planning</a:t>
            </a:r>
            <a:r>
              <a:rPr lang="en-GB" sz="600" dirty="0">
                <a:solidFill>
                  <a:prstClr val="white"/>
                </a:solidFill>
                <a:latin typeface="Arial" panose="020B0604020202020204" pitchFamily="34" charset="0"/>
                <a:cs typeface="Arial" panose="020B0604020202020204" pitchFamily="34" charset="0"/>
              </a:rPr>
              <a:t> through multidisciplinary teams, </a:t>
            </a:r>
            <a:r>
              <a:rPr lang="en-GB" sz="600" b="1" dirty="0">
                <a:solidFill>
                  <a:prstClr val="white"/>
                </a:solidFill>
                <a:latin typeface="Arial" panose="020B0604020202020204" pitchFamily="34" charset="0"/>
                <a:cs typeface="Arial" panose="020B0604020202020204" pitchFamily="34" charset="0"/>
              </a:rPr>
              <a:t>personal health budgets</a:t>
            </a:r>
            <a:r>
              <a:rPr lang="en-GB" sz="600" dirty="0">
                <a:solidFill>
                  <a:prstClr val="white"/>
                </a:solidFill>
                <a:latin typeface="Arial" panose="020B0604020202020204" pitchFamily="34" charset="0"/>
                <a:cs typeface="Arial" panose="020B0604020202020204" pitchFamily="34" charset="0"/>
              </a:rPr>
              <a:t> and </a:t>
            </a:r>
            <a:br>
              <a:rPr lang="en-GB" sz="600" dirty="0">
                <a:solidFill>
                  <a:prstClr val="white"/>
                </a:solidFill>
                <a:latin typeface="Arial" panose="020B0604020202020204" pitchFamily="34" charset="0"/>
                <a:cs typeface="Arial" panose="020B0604020202020204" pitchFamily="34" charset="0"/>
              </a:rPr>
            </a:br>
            <a:r>
              <a:rPr lang="en-GB" sz="600" b="1" dirty="0">
                <a:solidFill>
                  <a:prstClr val="white"/>
                </a:solidFill>
                <a:latin typeface="Arial" panose="020B0604020202020204" pitchFamily="34" charset="0"/>
                <a:cs typeface="Arial" panose="020B0604020202020204" pitchFamily="34" charset="0"/>
              </a:rPr>
              <a:t>integrated personal budgets</a:t>
            </a:r>
            <a:r>
              <a:rPr lang="en-GB" sz="600" dirty="0">
                <a:solidFill>
                  <a:prstClr val="white"/>
                </a:solidFill>
                <a:latin typeface="Arial" panose="020B0604020202020204" pitchFamily="34" charset="0"/>
                <a:cs typeface="Arial" panose="020B0604020202020204" pitchFamily="34" charset="0"/>
              </a:rPr>
              <a:t>.</a:t>
            </a:r>
          </a:p>
        </p:txBody>
      </p:sp>
      <p:sp>
        <p:nvSpPr>
          <p:cNvPr id="16" name="Rectangle 15">
            <a:extLst>
              <a:ext uri="{FF2B5EF4-FFF2-40B4-BE49-F238E27FC236}">
                <a16:creationId xmlns="" xmlns:a16="http://schemas.microsoft.com/office/drawing/2014/main" id="{EDA5BAD9-45CE-0F47-8635-5527ED636FC9}"/>
              </a:ext>
            </a:extLst>
          </p:cNvPr>
          <p:cNvSpPr/>
          <p:nvPr/>
        </p:nvSpPr>
        <p:spPr>
          <a:xfrm>
            <a:off x="194640" y="2687387"/>
            <a:ext cx="1928075" cy="952551"/>
          </a:xfrm>
          <a:prstGeom prst="rect">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t"/>
          <a:lstStyle/>
          <a:p>
            <a:pPr algn="ctr" defTabSz="685681">
              <a:spcAft>
                <a:spcPts val="75"/>
              </a:spcAft>
            </a:pPr>
            <a:r>
              <a:rPr lang="en-GB" sz="1100" b="1" dirty="0">
                <a:solidFill>
                  <a:prstClr val="white"/>
                </a:solidFill>
                <a:latin typeface="Arial" panose="020B0604020202020204" pitchFamily="34" charset="0"/>
                <a:cs typeface="Arial" panose="020B0604020202020204" pitchFamily="34" charset="0"/>
              </a:rPr>
              <a:t>Targeted</a:t>
            </a:r>
          </a:p>
          <a:p>
            <a:pPr algn="ctr" defTabSz="685681"/>
            <a:r>
              <a:rPr lang="en-GB" sz="600" dirty="0">
                <a:solidFill>
                  <a:prstClr val="white"/>
                </a:solidFill>
                <a:latin typeface="Arial" panose="020B0604020202020204" pitchFamily="34" charset="0"/>
                <a:cs typeface="Arial" panose="020B0604020202020204" pitchFamily="34" charset="0"/>
              </a:rPr>
              <a:t>Proactive case finding </a:t>
            </a:r>
            <a:r>
              <a:rPr lang="en-GB" sz="600" b="1" dirty="0">
                <a:solidFill>
                  <a:prstClr val="white"/>
                </a:solidFill>
                <a:latin typeface="Arial" panose="020B0604020202020204" pitchFamily="34" charset="0"/>
                <a:cs typeface="Arial" panose="020B0604020202020204" pitchFamily="34" charset="0"/>
              </a:rPr>
              <a:t>and personalised care and support planning</a:t>
            </a:r>
            <a:r>
              <a:rPr lang="en-GB" sz="600" dirty="0">
                <a:solidFill>
                  <a:prstClr val="white"/>
                </a:solidFill>
                <a:latin typeface="Arial" panose="020B0604020202020204" pitchFamily="34" charset="0"/>
                <a:cs typeface="Arial" panose="020B0604020202020204" pitchFamily="34" charset="0"/>
              </a:rPr>
              <a:t> through General Practice. Support to self manage by increasing</a:t>
            </a:r>
          </a:p>
          <a:p>
            <a:pPr algn="ctr" defTabSz="685681"/>
            <a:r>
              <a:rPr lang="en-GB" sz="600" dirty="0">
                <a:solidFill>
                  <a:prstClr val="white"/>
                </a:solidFill>
                <a:latin typeface="Arial" panose="020B0604020202020204" pitchFamily="34" charset="0"/>
                <a:cs typeface="Arial" panose="020B0604020202020204" pitchFamily="34" charset="0"/>
              </a:rPr>
              <a:t>patient activation through access to health coaching, peer support and self management education.</a:t>
            </a:r>
          </a:p>
        </p:txBody>
      </p:sp>
      <p:sp>
        <p:nvSpPr>
          <p:cNvPr id="17" name="Rectangle 16">
            <a:extLst>
              <a:ext uri="{FF2B5EF4-FFF2-40B4-BE49-F238E27FC236}">
                <a16:creationId xmlns="" xmlns:a16="http://schemas.microsoft.com/office/drawing/2014/main" id="{D22CAF03-1CD3-2A46-AA77-7479ACE4AD1B}"/>
              </a:ext>
            </a:extLst>
          </p:cNvPr>
          <p:cNvSpPr/>
          <p:nvPr/>
        </p:nvSpPr>
        <p:spPr>
          <a:xfrm>
            <a:off x="194640" y="3747409"/>
            <a:ext cx="1928075" cy="906234"/>
          </a:xfrm>
          <a:prstGeom prst="rect">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spcAft>
                <a:spcPts val="75"/>
              </a:spcAft>
            </a:pPr>
            <a:r>
              <a:rPr lang="en-GB" sz="1100" b="1" dirty="0">
                <a:solidFill>
                  <a:prstClr val="white"/>
                </a:solidFill>
                <a:latin typeface="Arial" panose="020B0604020202020204" pitchFamily="34" charset="0"/>
                <a:cs typeface="Arial" panose="020B0604020202020204" pitchFamily="34" charset="0"/>
              </a:rPr>
              <a:t>Universal</a:t>
            </a:r>
          </a:p>
          <a:p>
            <a:pPr algn="ctr" defTabSz="685681">
              <a:spcAft>
                <a:spcPts val="150"/>
              </a:spcAft>
            </a:pPr>
            <a:r>
              <a:rPr lang="en-GB" sz="600" b="1" dirty="0">
                <a:solidFill>
                  <a:srgbClr val="FFFFFF"/>
                </a:solidFill>
                <a:latin typeface="Arial" panose="020B0604020202020204" pitchFamily="34" charset="0"/>
                <a:cs typeface="Arial" panose="020B0604020202020204" pitchFamily="34" charset="0"/>
              </a:rPr>
              <a:t>Shared Decision Making</a:t>
            </a:r>
            <a:r>
              <a:rPr lang="en-GB" sz="600" dirty="0">
                <a:solidFill>
                  <a:srgbClr val="FFFFFF"/>
                </a:solidFill>
                <a:latin typeface="Arial" panose="020B0604020202020204" pitchFamily="34" charset="0"/>
                <a:cs typeface="Arial" panose="020B0604020202020204" pitchFamily="34" charset="0"/>
              </a:rPr>
              <a:t>.</a:t>
            </a:r>
          </a:p>
          <a:p>
            <a:pPr algn="ctr" defTabSz="685681">
              <a:spcAft>
                <a:spcPts val="150"/>
              </a:spcAft>
            </a:pPr>
            <a:r>
              <a:rPr lang="en-GB" sz="600" dirty="0">
                <a:solidFill>
                  <a:srgbClr val="FFFFFF"/>
                </a:solidFill>
                <a:latin typeface="Arial" panose="020B0604020202020204" pitchFamily="34" charset="0"/>
                <a:cs typeface="Arial" panose="020B0604020202020204" pitchFamily="34" charset="0"/>
              </a:rPr>
              <a:t>Enabling </a:t>
            </a:r>
            <a:r>
              <a:rPr lang="en-GB" sz="600" b="1" dirty="0">
                <a:solidFill>
                  <a:srgbClr val="FFFFFF"/>
                </a:solidFill>
                <a:latin typeface="Arial" panose="020B0604020202020204" pitchFamily="34" charset="0"/>
                <a:cs typeface="Arial" panose="020B0604020202020204" pitchFamily="34" charset="0"/>
              </a:rPr>
              <a:t>choice</a:t>
            </a:r>
            <a:r>
              <a:rPr lang="en-GB" sz="600" dirty="0">
                <a:solidFill>
                  <a:srgbClr val="FFFFFF"/>
                </a:solidFill>
                <a:latin typeface="Arial" panose="020B0604020202020204" pitchFamily="34" charset="0"/>
                <a:cs typeface="Arial" panose="020B0604020202020204" pitchFamily="34" charset="0"/>
              </a:rPr>
              <a:t> (e.g. in maternity, elective </a:t>
            </a:r>
            <a:br>
              <a:rPr lang="en-GB" sz="600" dirty="0">
                <a:solidFill>
                  <a:srgbClr val="FFFFFF"/>
                </a:solidFill>
                <a:latin typeface="Arial" panose="020B0604020202020204" pitchFamily="34" charset="0"/>
                <a:cs typeface="Arial" panose="020B0604020202020204" pitchFamily="34" charset="0"/>
              </a:rPr>
            </a:br>
            <a:r>
              <a:rPr lang="en-GB" sz="600" dirty="0">
                <a:solidFill>
                  <a:srgbClr val="FFFFFF"/>
                </a:solidFill>
                <a:latin typeface="Arial" panose="020B0604020202020204" pitchFamily="34" charset="0"/>
                <a:cs typeface="Arial" panose="020B0604020202020204" pitchFamily="34" charset="0"/>
              </a:rPr>
              <a:t>and end of life care).</a:t>
            </a:r>
          </a:p>
          <a:p>
            <a:pPr algn="ctr" defTabSz="685681">
              <a:spcAft>
                <a:spcPts val="150"/>
              </a:spcAft>
            </a:pPr>
            <a:r>
              <a:rPr lang="en-GB" sz="600" b="1" dirty="0">
                <a:solidFill>
                  <a:srgbClr val="FFFFFF"/>
                </a:solidFill>
                <a:latin typeface="Arial" panose="020B0604020202020204" pitchFamily="34" charset="0"/>
                <a:cs typeface="Arial" panose="020B0604020202020204" pitchFamily="34" charset="0"/>
              </a:rPr>
              <a:t>Social prescribing </a:t>
            </a:r>
            <a:r>
              <a:rPr lang="en-GB" sz="600" dirty="0">
                <a:solidFill>
                  <a:srgbClr val="FFFFFF"/>
                </a:solidFill>
                <a:latin typeface="Arial" panose="020B0604020202020204" pitchFamily="34" charset="0"/>
                <a:cs typeface="Arial" panose="020B0604020202020204" pitchFamily="34" charset="0"/>
              </a:rPr>
              <a:t>and link worker roles.</a:t>
            </a:r>
          </a:p>
          <a:p>
            <a:pPr algn="ctr" defTabSz="685681">
              <a:spcAft>
                <a:spcPts val="225"/>
              </a:spcAft>
            </a:pPr>
            <a:r>
              <a:rPr lang="en-GB" sz="600" b="1" dirty="0">
                <a:solidFill>
                  <a:srgbClr val="FFFFFF"/>
                </a:solidFill>
                <a:latin typeface="Arial" panose="020B0604020202020204" pitchFamily="34" charset="0"/>
                <a:cs typeface="Arial" panose="020B0604020202020204" pitchFamily="34" charset="0"/>
              </a:rPr>
              <a:t>Community-based support</a:t>
            </a:r>
            <a:r>
              <a:rPr lang="en-GB" sz="600" dirty="0">
                <a:solidFill>
                  <a:prstClr val="white"/>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 xmlns:a16="http://schemas.microsoft.com/office/drawing/2014/main" id="{4712083D-B3C1-B143-8D4D-DF114020514C}"/>
              </a:ext>
            </a:extLst>
          </p:cNvPr>
          <p:cNvSpPr/>
          <p:nvPr/>
        </p:nvSpPr>
        <p:spPr>
          <a:xfrm>
            <a:off x="220762" y="2340788"/>
            <a:ext cx="1867665" cy="205677"/>
          </a:xfrm>
          <a:prstGeom prst="rect">
            <a:avLst/>
          </a:prstGeom>
          <a:solidFill>
            <a:srgbClr val="00D1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700" i="1" dirty="0">
                <a:solidFill>
                  <a:prstClr val="white"/>
                </a:solidFill>
                <a:latin typeface="Arial" panose="020B0604020202020204" pitchFamily="34" charset="0"/>
                <a:cs typeface="Arial" panose="020B0604020202020204" pitchFamily="34" charset="0"/>
              </a:rPr>
              <a:t>Plus Universal and Targeted interventions</a:t>
            </a:r>
          </a:p>
        </p:txBody>
      </p:sp>
      <p:sp>
        <p:nvSpPr>
          <p:cNvPr id="19" name="Rectangle 18">
            <a:extLst>
              <a:ext uri="{FF2B5EF4-FFF2-40B4-BE49-F238E27FC236}">
                <a16:creationId xmlns="" xmlns:a16="http://schemas.microsoft.com/office/drawing/2014/main" id="{C53A015F-350F-4345-B4A3-43A2648C26E4}"/>
              </a:ext>
            </a:extLst>
          </p:cNvPr>
          <p:cNvSpPr/>
          <p:nvPr/>
        </p:nvSpPr>
        <p:spPr>
          <a:xfrm>
            <a:off x="220762" y="3396494"/>
            <a:ext cx="1867665" cy="205677"/>
          </a:xfrm>
          <a:prstGeom prst="rect">
            <a:avLst/>
          </a:prstGeom>
          <a:solidFill>
            <a:srgbClr val="90B6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700" i="1" dirty="0">
                <a:solidFill>
                  <a:prstClr val="white"/>
                </a:solidFill>
                <a:latin typeface="Arial" panose="020B0604020202020204" pitchFamily="34" charset="0"/>
                <a:cs typeface="Arial" panose="020B0604020202020204" pitchFamily="34" charset="0"/>
              </a:rPr>
              <a:t>Plus Universal interventions</a:t>
            </a:r>
          </a:p>
        </p:txBody>
      </p:sp>
      <p:cxnSp>
        <p:nvCxnSpPr>
          <p:cNvPr id="20" name="Straight Connector 19">
            <a:extLst>
              <a:ext uri="{FF2B5EF4-FFF2-40B4-BE49-F238E27FC236}">
                <a16:creationId xmlns="" xmlns:a16="http://schemas.microsoft.com/office/drawing/2014/main" id="{42BB6299-5A7C-F445-A43A-B7F86FCBE754}"/>
              </a:ext>
            </a:extLst>
          </p:cNvPr>
          <p:cNvCxnSpPr>
            <a:cxnSpLocks/>
          </p:cNvCxnSpPr>
          <p:nvPr/>
        </p:nvCxnSpPr>
        <p:spPr>
          <a:xfrm flipV="1">
            <a:off x="2127660" y="2128147"/>
            <a:ext cx="4893185" cy="1"/>
          </a:xfrm>
          <a:prstGeom prst="line">
            <a:avLst/>
          </a:prstGeom>
          <a:ln w="44450">
            <a:solidFill>
              <a:srgbClr val="00B7D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0619B1D0-1D56-A941-871D-4710F7FE0C7C}"/>
              </a:ext>
            </a:extLst>
          </p:cNvPr>
          <p:cNvCxnSpPr>
            <a:stCxn id="26" idx="3"/>
          </p:cNvCxnSpPr>
          <p:nvPr/>
        </p:nvCxnSpPr>
        <p:spPr>
          <a:xfrm>
            <a:off x="2122739" y="3163661"/>
            <a:ext cx="4893185" cy="0"/>
          </a:xfrm>
          <a:prstGeom prst="line">
            <a:avLst/>
          </a:prstGeom>
          <a:ln w="41275">
            <a:solidFill>
              <a:srgbClr val="0074C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7F6A2745-A1F7-0C4B-8C62-646E36AC38A4}"/>
              </a:ext>
            </a:extLst>
          </p:cNvPr>
          <p:cNvCxnSpPr>
            <a:stCxn id="27" idx="3"/>
            <a:endCxn id="21" idx="1"/>
          </p:cNvCxnSpPr>
          <p:nvPr/>
        </p:nvCxnSpPr>
        <p:spPr>
          <a:xfrm>
            <a:off x="2122740" y="4200526"/>
            <a:ext cx="4875553" cy="0"/>
          </a:xfrm>
          <a:prstGeom prst="line">
            <a:avLst/>
          </a:prstGeom>
          <a:ln w="44450">
            <a:solidFill>
              <a:srgbClr val="004399"/>
            </a:solidFill>
          </a:ln>
        </p:spPr>
        <p:style>
          <a:lnRef idx="1">
            <a:schemeClr val="accent1"/>
          </a:lnRef>
          <a:fillRef idx="0">
            <a:schemeClr val="accent1"/>
          </a:fillRef>
          <a:effectRef idx="0">
            <a:schemeClr val="accent1"/>
          </a:effectRef>
          <a:fontRef idx="minor">
            <a:schemeClr val="tx1"/>
          </a:fontRef>
        </p:style>
      </p:cxnSp>
      <p:sp>
        <p:nvSpPr>
          <p:cNvPr id="23" name="Triangle 22">
            <a:extLst>
              <a:ext uri="{FF2B5EF4-FFF2-40B4-BE49-F238E27FC236}">
                <a16:creationId xmlns="" xmlns:a16="http://schemas.microsoft.com/office/drawing/2014/main" id="{4F6227AD-B917-2248-80F9-CF0CF5224655}"/>
              </a:ext>
            </a:extLst>
          </p:cNvPr>
          <p:cNvSpPr/>
          <p:nvPr/>
        </p:nvSpPr>
        <p:spPr>
          <a:xfrm rot="5400000">
            <a:off x="2903561" y="2064469"/>
            <a:ext cx="144642" cy="124691"/>
          </a:xfrm>
          <a:prstGeom prst="triangle">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24" name="Triangle 23">
            <a:extLst>
              <a:ext uri="{FF2B5EF4-FFF2-40B4-BE49-F238E27FC236}">
                <a16:creationId xmlns="" xmlns:a16="http://schemas.microsoft.com/office/drawing/2014/main" id="{E7A43382-ABF7-6B42-9CA8-E5EC6026CF86}"/>
              </a:ext>
            </a:extLst>
          </p:cNvPr>
          <p:cNvSpPr/>
          <p:nvPr/>
        </p:nvSpPr>
        <p:spPr>
          <a:xfrm rot="5400000">
            <a:off x="6071845" y="2064470"/>
            <a:ext cx="144642" cy="124691"/>
          </a:xfrm>
          <a:prstGeom prst="triangle">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25" name="Triangle 24">
            <a:extLst>
              <a:ext uri="{FF2B5EF4-FFF2-40B4-BE49-F238E27FC236}">
                <a16:creationId xmlns="" xmlns:a16="http://schemas.microsoft.com/office/drawing/2014/main" id="{75138F8A-1070-3848-8E4B-3F65A08E7E3B}"/>
              </a:ext>
            </a:extLst>
          </p:cNvPr>
          <p:cNvSpPr/>
          <p:nvPr/>
        </p:nvSpPr>
        <p:spPr>
          <a:xfrm rot="5400000">
            <a:off x="2636150" y="3107337"/>
            <a:ext cx="144642" cy="124691"/>
          </a:xfrm>
          <a:prstGeom prst="triangle">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26" name="Triangle 25">
            <a:extLst>
              <a:ext uri="{FF2B5EF4-FFF2-40B4-BE49-F238E27FC236}">
                <a16:creationId xmlns="" xmlns:a16="http://schemas.microsoft.com/office/drawing/2014/main" id="{C5B1BE6D-A740-604B-868F-E32B266815CF}"/>
              </a:ext>
            </a:extLst>
          </p:cNvPr>
          <p:cNvSpPr/>
          <p:nvPr/>
        </p:nvSpPr>
        <p:spPr>
          <a:xfrm rot="5400000">
            <a:off x="6364631" y="3107337"/>
            <a:ext cx="144642" cy="124691"/>
          </a:xfrm>
          <a:prstGeom prst="triangle">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27" name="Triangle 26">
            <a:extLst>
              <a:ext uri="{FF2B5EF4-FFF2-40B4-BE49-F238E27FC236}">
                <a16:creationId xmlns="" xmlns:a16="http://schemas.microsoft.com/office/drawing/2014/main" id="{FEA50C6C-56F5-A848-B4DB-D81295C4F58F}"/>
              </a:ext>
            </a:extLst>
          </p:cNvPr>
          <p:cNvSpPr/>
          <p:nvPr/>
        </p:nvSpPr>
        <p:spPr>
          <a:xfrm rot="5400000">
            <a:off x="2347095" y="4138874"/>
            <a:ext cx="144642" cy="124691"/>
          </a:xfrm>
          <a:prstGeom prst="triangle">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28" name="Triangle 27">
            <a:extLst>
              <a:ext uri="{FF2B5EF4-FFF2-40B4-BE49-F238E27FC236}">
                <a16:creationId xmlns="" xmlns:a16="http://schemas.microsoft.com/office/drawing/2014/main" id="{3D6E5BD5-A2D4-CD47-9306-F5A732E8113E}"/>
              </a:ext>
            </a:extLst>
          </p:cNvPr>
          <p:cNvSpPr/>
          <p:nvPr/>
        </p:nvSpPr>
        <p:spPr>
          <a:xfrm rot="5400000">
            <a:off x="6648018" y="4138875"/>
            <a:ext cx="144642" cy="124691"/>
          </a:xfrm>
          <a:prstGeom prst="triangle">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GB" sz="1400">
              <a:solidFill>
                <a:prstClr val="white"/>
              </a:solidFill>
            </a:endParaRPr>
          </a:p>
        </p:txBody>
      </p:sp>
      <p:sp>
        <p:nvSpPr>
          <p:cNvPr id="29" name="TextBox 28">
            <a:extLst>
              <a:ext uri="{FF2B5EF4-FFF2-40B4-BE49-F238E27FC236}">
                <a16:creationId xmlns="" xmlns:a16="http://schemas.microsoft.com/office/drawing/2014/main" id="{BC0150A0-4168-1945-9458-1B29CEE5965B}"/>
              </a:ext>
            </a:extLst>
          </p:cNvPr>
          <p:cNvSpPr txBox="1"/>
          <p:nvPr/>
        </p:nvSpPr>
        <p:spPr>
          <a:xfrm>
            <a:off x="3849079" y="4242420"/>
            <a:ext cx="1214094" cy="377024"/>
          </a:xfrm>
          <a:prstGeom prst="rect">
            <a:avLst/>
          </a:prstGeom>
          <a:noFill/>
        </p:spPr>
        <p:txBody>
          <a:bodyPr wrap="none" lIns="68570" tIns="34289" rIns="68570" bIns="34289" rtlCol="0">
            <a:spAutoFit/>
          </a:bodyPr>
          <a:lstStyle/>
          <a:p>
            <a:pPr algn="ctr" defTabSz="685681"/>
            <a:r>
              <a:rPr lang="en-GB" sz="1000" b="1" dirty="0">
                <a:solidFill>
                  <a:prstClr val="white"/>
                </a:solidFill>
                <a:latin typeface="Arial" panose="020B0604020202020204" pitchFamily="34" charset="0"/>
                <a:cs typeface="Arial" panose="020B0604020202020204" pitchFamily="34" charset="0"/>
              </a:rPr>
              <a:t>Whole population</a:t>
            </a:r>
          </a:p>
          <a:p>
            <a:pPr algn="ctr" defTabSz="685681"/>
            <a:r>
              <a:rPr lang="en-GB" sz="1000" b="1" dirty="0">
                <a:solidFill>
                  <a:prstClr val="white"/>
                </a:solidFill>
                <a:latin typeface="Arial" panose="020B0604020202020204" pitchFamily="34" charset="0"/>
                <a:cs typeface="Arial" panose="020B0604020202020204" pitchFamily="34" charset="0"/>
              </a:rPr>
              <a:t>100%</a:t>
            </a:r>
          </a:p>
        </p:txBody>
      </p:sp>
      <p:sp>
        <p:nvSpPr>
          <p:cNvPr id="30" name="Left-Right Arrow 29">
            <a:extLst>
              <a:ext uri="{FF2B5EF4-FFF2-40B4-BE49-F238E27FC236}">
                <a16:creationId xmlns="" xmlns:a16="http://schemas.microsoft.com/office/drawing/2014/main" id="{CF59A1BF-63CF-624F-A202-1D22C20E6346}"/>
              </a:ext>
            </a:extLst>
          </p:cNvPr>
          <p:cNvSpPr/>
          <p:nvPr/>
        </p:nvSpPr>
        <p:spPr>
          <a:xfrm rot="3730481">
            <a:off x="3619349" y="2946963"/>
            <a:ext cx="4167721" cy="216436"/>
          </a:xfrm>
          <a:prstGeom prst="leftRightArrow">
            <a:avLst>
              <a:gd name="adj1" fmla="val 54166"/>
              <a:gd name="adj2" fmla="val 64581"/>
            </a:avLst>
          </a:prstGeom>
          <a:solidFill>
            <a:schemeClr val="bg1"/>
          </a:solidFill>
          <a:ln>
            <a:solidFill>
              <a:srgbClr val="004399"/>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600" b="1" dirty="0">
                <a:solidFill>
                  <a:srgbClr val="004399"/>
                </a:solidFill>
                <a:latin typeface="Arial" panose="020B0604020202020204" pitchFamily="34" charset="0"/>
                <a:cs typeface="Arial" panose="020B0604020202020204" pitchFamily="34" charset="0"/>
              </a:rPr>
              <a:t>PEOPLE MOVE AS THEIR HEALTH AND WELLBEING CHANGES</a:t>
            </a:r>
          </a:p>
        </p:txBody>
      </p:sp>
      <p:sp>
        <p:nvSpPr>
          <p:cNvPr id="31" name="Left-Right Arrow 30">
            <a:extLst>
              <a:ext uri="{FF2B5EF4-FFF2-40B4-BE49-F238E27FC236}">
                <a16:creationId xmlns="" xmlns:a16="http://schemas.microsoft.com/office/drawing/2014/main" id="{E5FCA9B1-B2CA-1D42-AB75-2E28AFF710D4}"/>
              </a:ext>
            </a:extLst>
          </p:cNvPr>
          <p:cNvSpPr/>
          <p:nvPr/>
        </p:nvSpPr>
        <p:spPr>
          <a:xfrm rot="17871902">
            <a:off x="1285719" y="2917611"/>
            <a:ext cx="4101309" cy="216436"/>
          </a:xfrm>
          <a:custGeom>
            <a:avLst/>
            <a:gdLst>
              <a:gd name="connsiteX0" fmla="*/ 0 w 5556961"/>
              <a:gd name="connsiteY0" fmla="*/ 144291 h 288581"/>
              <a:gd name="connsiteX1" fmla="*/ 186368 w 5556961"/>
              <a:gd name="connsiteY1" fmla="*/ 0 h 288581"/>
              <a:gd name="connsiteX2" fmla="*/ 186368 w 5556961"/>
              <a:gd name="connsiteY2" fmla="*/ 66134 h 288581"/>
              <a:gd name="connsiteX3" fmla="*/ 5370593 w 5556961"/>
              <a:gd name="connsiteY3" fmla="*/ 66134 h 288581"/>
              <a:gd name="connsiteX4" fmla="*/ 5370593 w 5556961"/>
              <a:gd name="connsiteY4" fmla="*/ 0 h 288581"/>
              <a:gd name="connsiteX5" fmla="*/ 5556961 w 5556961"/>
              <a:gd name="connsiteY5" fmla="*/ 144291 h 288581"/>
              <a:gd name="connsiteX6" fmla="*/ 5370593 w 5556961"/>
              <a:gd name="connsiteY6" fmla="*/ 288581 h 288581"/>
              <a:gd name="connsiteX7" fmla="*/ 5370593 w 5556961"/>
              <a:gd name="connsiteY7" fmla="*/ 222447 h 288581"/>
              <a:gd name="connsiteX8" fmla="*/ 186368 w 5556961"/>
              <a:gd name="connsiteY8" fmla="*/ 222447 h 288581"/>
              <a:gd name="connsiteX9" fmla="*/ 186368 w 5556961"/>
              <a:gd name="connsiteY9" fmla="*/ 288581 h 288581"/>
              <a:gd name="connsiteX10" fmla="*/ 0 w 5556961"/>
              <a:gd name="connsiteY10" fmla="*/ 144291 h 288581"/>
              <a:gd name="connsiteX0" fmla="*/ 8312 w 5370593"/>
              <a:gd name="connsiteY0" fmla="*/ 139874 h 288581"/>
              <a:gd name="connsiteX1" fmla="*/ 0 w 5370593"/>
              <a:gd name="connsiteY1" fmla="*/ 0 h 288581"/>
              <a:gd name="connsiteX2" fmla="*/ 0 w 5370593"/>
              <a:gd name="connsiteY2" fmla="*/ 66134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0 w 5370593"/>
              <a:gd name="connsiteY9" fmla="*/ 288581 h 288581"/>
              <a:gd name="connsiteX10" fmla="*/ 8312 w 5370593"/>
              <a:gd name="connsiteY10" fmla="*/ 139874 h 288581"/>
              <a:gd name="connsiteX0" fmla="*/ 14505 w 5376786"/>
              <a:gd name="connsiteY0" fmla="*/ 139874 h 288581"/>
              <a:gd name="connsiteX1" fmla="*/ 6193 w 5376786"/>
              <a:gd name="connsiteY1" fmla="*/ 0 h 288581"/>
              <a:gd name="connsiteX2" fmla="*/ 6193 w 5376786"/>
              <a:gd name="connsiteY2" fmla="*/ 66134 h 288581"/>
              <a:gd name="connsiteX3" fmla="*/ 5190418 w 5376786"/>
              <a:gd name="connsiteY3" fmla="*/ 66134 h 288581"/>
              <a:gd name="connsiteX4" fmla="*/ 5190418 w 5376786"/>
              <a:gd name="connsiteY4" fmla="*/ 0 h 288581"/>
              <a:gd name="connsiteX5" fmla="*/ 5376786 w 5376786"/>
              <a:gd name="connsiteY5" fmla="*/ 144291 h 288581"/>
              <a:gd name="connsiteX6" fmla="*/ 5190418 w 5376786"/>
              <a:gd name="connsiteY6" fmla="*/ 288581 h 288581"/>
              <a:gd name="connsiteX7" fmla="*/ 5190418 w 5376786"/>
              <a:gd name="connsiteY7" fmla="*/ 222447 h 288581"/>
              <a:gd name="connsiteX8" fmla="*/ 6193 w 5376786"/>
              <a:gd name="connsiteY8" fmla="*/ 222447 h 288581"/>
              <a:gd name="connsiteX9" fmla="*/ 0 w 5376786"/>
              <a:gd name="connsiteY9" fmla="*/ 230288 h 288581"/>
              <a:gd name="connsiteX10" fmla="*/ 14505 w 5376786"/>
              <a:gd name="connsiteY10" fmla="*/ 139874 h 288581"/>
              <a:gd name="connsiteX0" fmla="*/ 14505 w 5376786"/>
              <a:gd name="connsiteY0" fmla="*/ 139874 h 288581"/>
              <a:gd name="connsiteX1" fmla="*/ 27098 w 5376786"/>
              <a:gd name="connsiteY1" fmla="*/ 62828 h 288581"/>
              <a:gd name="connsiteX2" fmla="*/ 6193 w 5376786"/>
              <a:gd name="connsiteY2" fmla="*/ 66134 h 288581"/>
              <a:gd name="connsiteX3" fmla="*/ 5190418 w 5376786"/>
              <a:gd name="connsiteY3" fmla="*/ 66134 h 288581"/>
              <a:gd name="connsiteX4" fmla="*/ 5190418 w 5376786"/>
              <a:gd name="connsiteY4" fmla="*/ 0 h 288581"/>
              <a:gd name="connsiteX5" fmla="*/ 5376786 w 5376786"/>
              <a:gd name="connsiteY5" fmla="*/ 144291 h 288581"/>
              <a:gd name="connsiteX6" fmla="*/ 5190418 w 5376786"/>
              <a:gd name="connsiteY6" fmla="*/ 288581 h 288581"/>
              <a:gd name="connsiteX7" fmla="*/ 5190418 w 5376786"/>
              <a:gd name="connsiteY7" fmla="*/ 222447 h 288581"/>
              <a:gd name="connsiteX8" fmla="*/ 6193 w 5376786"/>
              <a:gd name="connsiteY8" fmla="*/ 222447 h 288581"/>
              <a:gd name="connsiteX9" fmla="*/ 0 w 5376786"/>
              <a:gd name="connsiteY9" fmla="*/ 230288 h 288581"/>
              <a:gd name="connsiteX10" fmla="*/ 14505 w 5376786"/>
              <a:gd name="connsiteY10" fmla="*/ 139874 h 288581"/>
              <a:gd name="connsiteX0" fmla="*/ 14505 w 5376786"/>
              <a:gd name="connsiteY0" fmla="*/ 139874 h 288581"/>
              <a:gd name="connsiteX1" fmla="*/ 27098 w 5376786"/>
              <a:gd name="connsiteY1" fmla="*/ 62828 h 288581"/>
              <a:gd name="connsiteX2" fmla="*/ 44687 w 5376786"/>
              <a:gd name="connsiteY2" fmla="*/ 45782 h 288581"/>
              <a:gd name="connsiteX3" fmla="*/ 5190418 w 5376786"/>
              <a:gd name="connsiteY3" fmla="*/ 66134 h 288581"/>
              <a:gd name="connsiteX4" fmla="*/ 5190418 w 5376786"/>
              <a:gd name="connsiteY4" fmla="*/ 0 h 288581"/>
              <a:gd name="connsiteX5" fmla="*/ 5376786 w 5376786"/>
              <a:gd name="connsiteY5" fmla="*/ 144291 h 288581"/>
              <a:gd name="connsiteX6" fmla="*/ 5190418 w 5376786"/>
              <a:gd name="connsiteY6" fmla="*/ 288581 h 288581"/>
              <a:gd name="connsiteX7" fmla="*/ 5190418 w 5376786"/>
              <a:gd name="connsiteY7" fmla="*/ 222447 h 288581"/>
              <a:gd name="connsiteX8" fmla="*/ 6193 w 5376786"/>
              <a:gd name="connsiteY8" fmla="*/ 222447 h 288581"/>
              <a:gd name="connsiteX9" fmla="*/ 0 w 5376786"/>
              <a:gd name="connsiteY9" fmla="*/ 230288 h 288581"/>
              <a:gd name="connsiteX10" fmla="*/ 14505 w 5376786"/>
              <a:gd name="connsiteY10" fmla="*/ 139874 h 288581"/>
              <a:gd name="connsiteX0" fmla="*/ 8312 w 5370593"/>
              <a:gd name="connsiteY0" fmla="*/ 139874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32853 w 5370593"/>
              <a:gd name="connsiteY9" fmla="*/ 234271 h 288581"/>
              <a:gd name="connsiteX10" fmla="*/ 8312 w 5370593"/>
              <a:gd name="connsiteY10" fmla="*/ 139874 h 288581"/>
              <a:gd name="connsiteX0" fmla="*/ 37183 w 5370593"/>
              <a:gd name="connsiteY0" fmla="*/ 124611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32853 w 5370593"/>
              <a:gd name="connsiteY9" fmla="*/ 234271 h 288581"/>
              <a:gd name="connsiteX10" fmla="*/ 37183 w 5370593"/>
              <a:gd name="connsiteY10" fmla="*/ 124611 h 288581"/>
              <a:gd name="connsiteX0" fmla="*/ 37183 w 5370593"/>
              <a:gd name="connsiteY0" fmla="*/ 124611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17590 w 5370593"/>
              <a:gd name="connsiteY9" fmla="*/ 205401 h 288581"/>
              <a:gd name="connsiteX10" fmla="*/ 37183 w 5370593"/>
              <a:gd name="connsiteY10" fmla="*/ 124611 h 288581"/>
              <a:gd name="connsiteX0" fmla="*/ 8312 w 5370593"/>
              <a:gd name="connsiteY0" fmla="*/ 139874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17590 w 5370593"/>
              <a:gd name="connsiteY9" fmla="*/ 205401 h 288581"/>
              <a:gd name="connsiteX10" fmla="*/ 8312 w 5370593"/>
              <a:gd name="connsiteY10" fmla="*/ 139874 h 288581"/>
              <a:gd name="connsiteX0" fmla="*/ 0 w 5373009"/>
              <a:gd name="connsiteY0" fmla="*/ 96291 h 288581"/>
              <a:gd name="connsiteX1" fmla="*/ 23321 w 5373009"/>
              <a:gd name="connsiteY1" fmla="*/ 62828 h 288581"/>
              <a:gd name="connsiteX2" fmla="*/ 40910 w 5373009"/>
              <a:gd name="connsiteY2" fmla="*/ 45782 h 288581"/>
              <a:gd name="connsiteX3" fmla="*/ 5186641 w 5373009"/>
              <a:gd name="connsiteY3" fmla="*/ 66134 h 288581"/>
              <a:gd name="connsiteX4" fmla="*/ 5186641 w 5373009"/>
              <a:gd name="connsiteY4" fmla="*/ 0 h 288581"/>
              <a:gd name="connsiteX5" fmla="*/ 5373009 w 5373009"/>
              <a:gd name="connsiteY5" fmla="*/ 144291 h 288581"/>
              <a:gd name="connsiteX6" fmla="*/ 5186641 w 5373009"/>
              <a:gd name="connsiteY6" fmla="*/ 288581 h 288581"/>
              <a:gd name="connsiteX7" fmla="*/ 5186641 w 5373009"/>
              <a:gd name="connsiteY7" fmla="*/ 222447 h 288581"/>
              <a:gd name="connsiteX8" fmla="*/ 2416 w 5373009"/>
              <a:gd name="connsiteY8" fmla="*/ 222447 h 288581"/>
              <a:gd name="connsiteX9" fmla="*/ 20006 w 5373009"/>
              <a:gd name="connsiteY9" fmla="*/ 205401 h 288581"/>
              <a:gd name="connsiteX10" fmla="*/ 0 w 5373009"/>
              <a:gd name="connsiteY10" fmla="*/ 96291 h 288581"/>
              <a:gd name="connsiteX0" fmla="*/ 37182 w 5370593"/>
              <a:gd name="connsiteY0" fmla="*/ 124610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17590 w 5370593"/>
              <a:gd name="connsiteY9" fmla="*/ 205401 h 288581"/>
              <a:gd name="connsiteX10" fmla="*/ 37182 w 5370593"/>
              <a:gd name="connsiteY10" fmla="*/ 124610 h 288581"/>
              <a:gd name="connsiteX0" fmla="*/ 37182 w 5370593"/>
              <a:gd name="connsiteY0" fmla="*/ 124610 h 288581"/>
              <a:gd name="connsiteX1" fmla="*/ 43941 w 5370593"/>
              <a:gd name="connsiteY1" fmla="*/ 45261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17590 w 5370593"/>
              <a:gd name="connsiteY9" fmla="*/ 205401 h 288581"/>
              <a:gd name="connsiteX10" fmla="*/ 37182 w 5370593"/>
              <a:gd name="connsiteY10" fmla="*/ 124610 h 288581"/>
              <a:gd name="connsiteX0" fmla="*/ 44612 w 5378023"/>
              <a:gd name="connsiteY0" fmla="*/ 124610 h 288581"/>
              <a:gd name="connsiteX1" fmla="*/ 51371 w 5378023"/>
              <a:gd name="connsiteY1" fmla="*/ 45261 h 288581"/>
              <a:gd name="connsiteX2" fmla="*/ 45924 w 5378023"/>
              <a:gd name="connsiteY2" fmla="*/ 45782 h 288581"/>
              <a:gd name="connsiteX3" fmla="*/ 5191655 w 5378023"/>
              <a:gd name="connsiteY3" fmla="*/ 66134 h 288581"/>
              <a:gd name="connsiteX4" fmla="*/ 5191655 w 5378023"/>
              <a:gd name="connsiteY4" fmla="*/ 0 h 288581"/>
              <a:gd name="connsiteX5" fmla="*/ 5378023 w 5378023"/>
              <a:gd name="connsiteY5" fmla="*/ 144291 h 288581"/>
              <a:gd name="connsiteX6" fmla="*/ 5191655 w 5378023"/>
              <a:gd name="connsiteY6" fmla="*/ 288581 h 288581"/>
              <a:gd name="connsiteX7" fmla="*/ 5191655 w 5378023"/>
              <a:gd name="connsiteY7" fmla="*/ 222447 h 288581"/>
              <a:gd name="connsiteX8" fmla="*/ 7430 w 5378023"/>
              <a:gd name="connsiteY8" fmla="*/ 222447 h 288581"/>
              <a:gd name="connsiteX9" fmla="*/ 0 w 5378023"/>
              <a:gd name="connsiteY9" fmla="*/ 229403 h 288581"/>
              <a:gd name="connsiteX10" fmla="*/ 44612 w 5378023"/>
              <a:gd name="connsiteY10" fmla="*/ 124610 h 288581"/>
              <a:gd name="connsiteX0" fmla="*/ 44612 w 5378023"/>
              <a:gd name="connsiteY0" fmla="*/ 124610 h 288581"/>
              <a:gd name="connsiteX1" fmla="*/ 51371 w 5378023"/>
              <a:gd name="connsiteY1" fmla="*/ 45261 h 288581"/>
              <a:gd name="connsiteX2" fmla="*/ 45924 w 5378023"/>
              <a:gd name="connsiteY2" fmla="*/ 45782 h 288581"/>
              <a:gd name="connsiteX3" fmla="*/ 5191655 w 5378023"/>
              <a:gd name="connsiteY3" fmla="*/ 66134 h 288581"/>
              <a:gd name="connsiteX4" fmla="*/ 5191655 w 5378023"/>
              <a:gd name="connsiteY4" fmla="*/ 0 h 288581"/>
              <a:gd name="connsiteX5" fmla="*/ 5378023 w 5378023"/>
              <a:gd name="connsiteY5" fmla="*/ 144291 h 288581"/>
              <a:gd name="connsiteX6" fmla="*/ 5191655 w 5378023"/>
              <a:gd name="connsiteY6" fmla="*/ 288581 h 288581"/>
              <a:gd name="connsiteX7" fmla="*/ 5191655 w 5378023"/>
              <a:gd name="connsiteY7" fmla="*/ 222447 h 288581"/>
              <a:gd name="connsiteX8" fmla="*/ 7430 w 5378023"/>
              <a:gd name="connsiteY8" fmla="*/ 222447 h 288581"/>
              <a:gd name="connsiteX9" fmla="*/ 0 w 5378023"/>
              <a:gd name="connsiteY9" fmla="*/ 229403 h 288581"/>
              <a:gd name="connsiteX10" fmla="*/ 44612 w 5378023"/>
              <a:gd name="connsiteY10" fmla="*/ 124610 h 288581"/>
              <a:gd name="connsiteX0" fmla="*/ 37289 w 5370700"/>
              <a:gd name="connsiteY0" fmla="*/ 124610 h 288581"/>
              <a:gd name="connsiteX1" fmla="*/ 44048 w 5370700"/>
              <a:gd name="connsiteY1" fmla="*/ 45261 h 288581"/>
              <a:gd name="connsiteX2" fmla="*/ 38601 w 5370700"/>
              <a:gd name="connsiteY2" fmla="*/ 45782 h 288581"/>
              <a:gd name="connsiteX3" fmla="*/ 5184332 w 5370700"/>
              <a:gd name="connsiteY3" fmla="*/ 66134 h 288581"/>
              <a:gd name="connsiteX4" fmla="*/ 5184332 w 5370700"/>
              <a:gd name="connsiteY4" fmla="*/ 0 h 288581"/>
              <a:gd name="connsiteX5" fmla="*/ 5370700 w 5370700"/>
              <a:gd name="connsiteY5" fmla="*/ 144291 h 288581"/>
              <a:gd name="connsiteX6" fmla="*/ 5184332 w 5370700"/>
              <a:gd name="connsiteY6" fmla="*/ 288581 h 288581"/>
              <a:gd name="connsiteX7" fmla="*/ 5184332 w 5370700"/>
              <a:gd name="connsiteY7" fmla="*/ 222447 h 288581"/>
              <a:gd name="connsiteX8" fmla="*/ 107 w 5370700"/>
              <a:gd name="connsiteY8" fmla="*/ 222447 h 288581"/>
              <a:gd name="connsiteX9" fmla="*/ 2842 w 5370700"/>
              <a:gd name="connsiteY9" fmla="*/ 207869 h 288581"/>
              <a:gd name="connsiteX10" fmla="*/ 37289 w 5370700"/>
              <a:gd name="connsiteY10" fmla="*/ 124610 h 288581"/>
              <a:gd name="connsiteX0" fmla="*/ 37828 w 5371239"/>
              <a:gd name="connsiteY0" fmla="*/ 124610 h 288581"/>
              <a:gd name="connsiteX1" fmla="*/ 44587 w 5371239"/>
              <a:gd name="connsiteY1" fmla="*/ 45261 h 288581"/>
              <a:gd name="connsiteX2" fmla="*/ 39140 w 5371239"/>
              <a:gd name="connsiteY2" fmla="*/ 45782 h 288581"/>
              <a:gd name="connsiteX3" fmla="*/ 5184871 w 5371239"/>
              <a:gd name="connsiteY3" fmla="*/ 66134 h 288581"/>
              <a:gd name="connsiteX4" fmla="*/ 5184871 w 5371239"/>
              <a:gd name="connsiteY4" fmla="*/ 0 h 288581"/>
              <a:gd name="connsiteX5" fmla="*/ 5371239 w 5371239"/>
              <a:gd name="connsiteY5" fmla="*/ 144291 h 288581"/>
              <a:gd name="connsiteX6" fmla="*/ 5184871 w 5371239"/>
              <a:gd name="connsiteY6" fmla="*/ 288581 h 288581"/>
              <a:gd name="connsiteX7" fmla="*/ 5184871 w 5371239"/>
              <a:gd name="connsiteY7" fmla="*/ 222447 h 288581"/>
              <a:gd name="connsiteX8" fmla="*/ 646 w 5371239"/>
              <a:gd name="connsiteY8" fmla="*/ 222447 h 288581"/>
              <a:gd name="connsiteX9" fmla="*/ 3381 w 5371239"/>
              <a:gd name="connsiteY9" fmla="*/ 207869 h 288581"/>
              <a:gd name="connsiteX10" fmla="*/ 37828 w 5371239"/>
              <a:gd name="connsiteY10" fmla="*/ 124610 h 288581"/>
              <a:gd name="connsiteX0" fmla="*/ 37828 w 5371239"/>
              <a:gd name="connsiteY0" fmla="*/ 124610 h 288581"/>
              <a:gd name="connsiteX1" fmla="*/ 44587 w 5371239"/>
              <a:gd name="connsiteY1" fmla="*/ 45261 h 288581"/>
              <a:gd name="connsiteX2" fmla="*/ 26510 w 5371239"/>
              <a:gd name="connsiteY2" fmla="*/ 52459 h 288581"/>
              <a:gd name="connsiteX3" fmla="*/ 5184871 w 5371239"/>
              <a:gd name="connsiteY3" fmla="*/ 66134 h 288581"/>
              <a:gd name="connsiteX4" fmla="*/ 5184871 w 5371239"/>
              <a:gd name="connsiteY4" fmla="*/ 0 h 288581"/>
              <a:gd name="connsiteX5" fmla="*/ 5371239 w 5371239"/>
              <a:gd name="connsiteY5" fmla="*/ 144291 h 288581"/>
              <a:gd name="connsiteX6" fmla="*/ 5184871 w 5371239"/>
              <a:gd name="connsiteY6" fmla="*/ 288581 h 288581"/>
              <a:gd name="connsiteX7" fmla="*/ 5184871 w 5371239"/>
              <a:gd name="connsiteY7" fmla="*/ 222447 h 288581"/>
              <a:gd name="connsiteX8" fmla="*/ 646 w 5371239"/>
              <a:gd name="connsiteY8" fmla="*/ 222447 h 288581"/>
              <a:gd name="connsiteX9" fmla="*/ 3381 w 5371239"/>
              <a:gd name="connsiteY9" fmla="*/ 207869 h 288581"/>
              <a:gd name="connsiteX10" fmla="*/ 37828 w 5371239"/>
              <a:gd name="connsiteY10" fmla="*/ 124610 h 288581"/>
              <a:gd name="connsiteX0" fmla="*/ 0 w 5375998"/>
              <a:gd name="connsiteY0" fmla="*/ 125576 h 288581"/>
              <a:gd name="connsiteX1" fmla="*/ 49346 w 5375998"/>
              <a:gd name="connsiteY1" fmla="*/ 45261 h 288581"/>
              <a:gd name="connsiteX2" fmla="*/ 31269 w 5375998"/>
              <a:gd name="connsiteY2" fmla="*/ 52459 h 288581"/>
              <a:gd name="connsiteX3" fmla="*/ 5189630 w 5375998"/>
              <a:gd name="connsiteY3" fmla="*/ 66134 h 288581"/>
              <a:gd name="connsiteX4" fmla="*/ 5189630 w 5375998"/>
              <a:gd name="connsiteY4" fmla="*/ 0 h 288581"/>
              <a:gd name="connsiteX5" fmla="*/ 5375998 w 5375998"/>
              <a:gd name="connsiteY5" fmla="*/ 144291 h 288581"/>
              <a:gd name="connsiteX6" fmla="*/ 5189630 w 5375998"/>
              <a:gd name="connsiteY6" fmla="*/ 288581 h 288581"/>
              <a:gd name="connsiteX7" fmla="*/ 5189630 w 5375998"/>
              <a:gd name="connsiteY7" fmla="*/ 222447 h 288581"/>
              <a:gd name="connsiteX8" fmla="*/ 5405 w 5375998"/>
              <a:gd name="connsiteY8" fmla="*/ 222447 h 288581"/>
              <a:gd name="connsiteX9" fmla="*/ 8140 w 5375998"/>
              <a:gd name="connsiteY9" fmla="*/ 207869 h 288581"/>
              <a:gd name="connsiteX10" fmla="*/ 0 w 5375998"/>
              <a:gd name="connsiteY10" fmla="*/ 125576 h 288581"/>
              <a:gd name="connsiteX0" fmla="*/ 4881 w 5380879"/>
              <a:gd name="connsiteY0" fmla="*/ 125576 h 288581"/>
              <a:gd name="connsiteX1" fmla="*/ 54227 w 5380879"/>
              <a:gd name="connsiteY1" fmla="*/ 45261 h 288581"/>
              <a:gd name="connsiteX2" fmla="*/ 0 w 5380879"/>
              <a:gd name="connsiteY2" fmla="*/ 55409 h 288581"/>
              <a:gd name="connsiteX3" fmla="*/ 5194511 w 5380879"/>
              <a:gd name="connsiteY3" fmla="*/ 66134 h 288581"/>
              <a:gd name="connsiteX4" fmla="*/ 5194511 w 5380879"/>
              <a:gd name="connsiteY4" fmla="*/ 0 h 288581"/>
              <a:gd name="connsiteX5" fmla="*/ 5380879 w 5380879"/>
              <a:gd name="connsiteY5" fmla="*/ 144291 h 288581"/>
              <a:gd name="connsiteX6" fmla="*/ 5194511 w 5380879"/>
              <a:gd name="connsiteY6" fmla="*/ 288581 h 288581"/>
              <a:gd name="connsiteX7" fmla="*/ 5194511 w 5380879"/>
              <a:gd name="connsiteY7" fmla="*/ 222447 h 288581"/>
              <a:gd name="connsiteX8" fmla="*/ 10286 w 5380879"/>
              <a:gd name="connsiteY8" fmla="*/ 222447 h 288581"/>
              <a:gd name="connsiteX9" fmla="*/ 13021 w 5380879"/>
              <a:gd name="connsiteY9" fmla="*/ 207869 h 288581"/>
              <a:gd name="connsiteX10" fmla="*/ 4881 w 5380879"/>
              <a:gd name="connsiteY10" fmla="*/ 125576 h 288581"/>
              <a:gd name="connsiteX0" fmla="*/ 10081 w 5386079"/>
              <a:gd name="connsiteY0" fmla="*/ 125576 h 288581"/>
              <a:gd name="connsiteX1" fmla="*/ 0 w 5386079"/>
              <a:gd name="connsiteY1" fmla="*/ 55132 h 288581"/>
              <a:gd name="connsiteX2" fmla="*/ 5200 w 5386079"/>
              <a:gd name="connsiteY2" fmla="*/ 55409 h 288581"/>
              <a:gd name="connsiteX3" fmla="*/ 5199711 w 5386079"/>
              <a:gd name="connsiteY3" fmla="*/ 66134 h 288581"/>
              <a:gd name="connsiteX4" fmla="*/ 5199711 w 5386079"/>
              <a:gd name="connsiteY4" fmla="*/ 0 h 288581"/>
              <a:gd name="connsiteX5" fmla="*/ 5386079 w 5386079"/>
              <a:gd name="connsiteY5" fmla="*/ 144291 h 288581"/>
              <a:gd name="connsiteX6" fmla="*/ 5199711 w 5386079"/>
              <a:gd name="connsiteY6" fmla="*/ 288581 h 288581"/>
              <a:gd name="connsiteX7" fmla="*/ 5199711 w 5386079"/>
              <a:gd name="connsiteY7" fmla="*/ 222447 h 288581"/>
              <a:gd name="connsiteX8" fmla="*/ 15486 w 5386079"/>
              <a:gd name="connsiteY8" fmla="*/ 222447 h 288581"/>
              <a:gd name="connsiteX9" fmla="*/ 18221 w 5386079"/>
              <a:gd name="connsiteY9" fmla="*/ 207869 h 288581"/>
              <a:gd name="connsiteX10" fmla="*/ 10081 w 5386079"/>
              <a:gd name="connsiteY10" fmla="*/ 125576 h 288581"/>
              <a:gd name="connsiteX0" fmla="*/ 0 w 5397774"/>
              <a:gd name="connsiteY0" fmla="*/ 104766 h 288581"/>
              <a:gd name="connsiteX1" fmla="*/ 11695 w 5397774"/>
              <a:gd name="connsiteY1" fmla="*/ 55132 h 288581"/>
              <a:gd name="connsiteX2" fmla="*/ 16895 w 5397774"/>
              <a:gd name="connsiteY2" fmla="*/ 55409 h 288581"/>
              <a:gd name="connsiteX3" fmla="*/ 5211406 w 5397774"/>
              <a:gd name="connsiteY3" fmla="*/ 66134 h 288581"/>
              <a:gd name="connsiteX4" fmla="*/ 5211406 w 5397774"/>
              <a:gd name="connsiteY4" fmla="*/ 0 h 288581"/>
              <a:gd name="connsiteX5" fmla="*/ 5397774 w 5397774"/>
              <a:gd name="connsiteY5" fmla="*/ 144291 h 288581"/>
              <a:gd name="connsiteX6" fmla="*/ 5211406 w 5397774"/>
              <a:gd name="connsiteY6" fmla="*/ 288581 h 288581"/>
              <a:gd name="connsiteX7" fmla="*/ 5211406 w 5397774"/>
              <a:gd name="connsiteY7" fmla="*/ 222447 h 288581"/>
              <a:gd name="connsiteX8" fmla="*/ 27181 w 5397774"/>
              <a:gd name="connsiteY8" fmla="*/ 222447 h 288581"/>
              <a:gd name="connsiteX9" fmla="*/ 29916 w 5397774"/>
              <a:gd name="connsiteY9" fmla="*/ 207869 h 288581"/>
              <a:gd name="connsiteX10" fmla="*/ 0 w 5397774"/>
              <a:gd name="connsiteY10" fmla="*/ 104766 h 288581"/>
              <a:gd name="connsiteX0" fmla="*/ 0 w 5391097"/>
              <a:gd name="connsiteY0" fmla="*/ 117397 h 288581"/>
              <a:gd name="connsiteX1" fmla="*/ 5018 w 5391097"/>
              <a:gd name="connsiteY1" fmla="*/ 55132 h 288581"/>
              <a:gd name="connsiteX2" fmla="*/ 10218 w 5391097"/>
              <a:gd name="connsiteY2" fmla="*/ 55409 h 288581"/>
              <a:gd name="connsiteX3" fmla="*/ 5204729 w 5391097"/>
              <a:gd name="connsiteY3" fmla="*/ 66134 h 288581"/>
              <a:gd name="connsiteX4" fmla="*/ 5204729 w 5391097"/>
              <a:gd name="connsiteY4" fmla="*/ 0 h 288581"/>
              <a:gd name="connsiteX5" fmla="*/ 5391097 w 5391097"/>
              <a:gd name="connsiteY5" fmla="*/ 144291 h 288581"/>
              <a:gd name="connsiteX6" fmla="*/ 5204729 w 5391097"/>
              <a:gd name="connsiteY6" fmla="*/ 288581 h 288581"/>
              <a:gd name="connsiteX7" fmla="*/ 5204729 w 5391097"/>
              <a:gd name="connsiteY7" fmla="*/ 222447 h 288581"/>
              <a:gd name="connsiteX8" fmla="*/ 20504 w 5391097"/>
              <a:gd name="connsiteY8" fmla="*/ 222447 h 288581"/>
              <a:gd name="connsiteX9" fmla="*/ 23239 w 5391097"/>
              <a:gd name="connsiteY9" fmla="*/ 207869 h 288581"/>
              <a:gd name="connsiteX10" fmla="*/ 0 w 5391097"/>
              <a:gd name="connsiteY10" fmla="*/ 117397 h 288581"/>
              <a:gd name="connsiteX0" fmla="*/ 26025 w 5417122"/>
              <a:gd name="connsiteY0" fmla="*/ 117397 h 288581"/>
              <a:gd name="connsiteX1" fmla="*/ 31043 w 5417122"/>
              <a:gd name="connsiteY1" fmla="*/ 55132 h 288581"/>
              <a:gd name="connsiteX2" fmla="*/ 36243 w 5417122"/>
              <a:gd name="connsiteY2" fmla="*/ 55409 h 288581"/>
              <a:gd name="connsiteX3" fmla="*/ 5230754 w 5417122"/>
              <a:gd name="connsiteY3" fmla="*/ 66134 h 288581"/>
              <a:gd name="connsiteX4" fmla="*/ 5230754 w 5417122"/>
              <a:gd name="connsiteY4" fmla="*/ 0 h 288581"/>
              <a:gd name="connsiteX5" fmla="*/ 5417122 w 5417122"/>
              <a:gd name="connsiteY5" fmla="*/ 144291 h 288581"/>
              <a:gd name="connsiteX6" fmla="*/ 5230754 w 5417122"/>
              <a:gd name="connsiteY6" fmla="*/ 288581 h 288581"/>
              <a:gd name="connsiteX7" fmla="*/ 5230754 w 5417122"/>
              <a:gd name="connsiteY7" fmla="*/ 222447 h 288581"/>
              <a:gd name="connsiteX8" fmla="*/ 46529 w 5417122"/>
              <a:gd name="connsiteY8" fmla="*/ 222447 h 288581"/>
              <a:gd name="connsiteX9" fmla="*/ 0 w 5417122"/>
              <a:gd name="connsiteY9" fmla="*/ 196205 h 288581"/>
              <a:gd name="connsiteX10" fmla="*/ 26025 w 5417122"/>
              <a:gd name="connsiteY10" fmla="*/ 117397 h 288581"/>
              <a:gd name="connsiteX0" fmla="*/ 12911 w 5404008"/>
              <a:gd name="connsiteY0" fmla="*/ 117397 h 288581"/>
              <a:gd name="connsiteX1" fmla="*/ 17929 w 5404008"/>
              <a:gd name="connsiteY1" fmla="*/ 55132 h 288581"/>
              <a:gd name="connsiteX2" fmla="*/ 23129 w 5404008"/>
              <a:gd name="connsiteY2" fmla="*/ 55409 h 288581"/>
              <a:gd name="connsiteX3" fmla="*/ 5217640 w 5404008"/>
              <a:gd name="connsiteY3" fmla="*/ 66134 h 288581"/>
              <a:gd name="connsiteX4" fmla="*/ 5217640 w 5404008"/>
              <a:gd name="connsiteY4" fmla="*/ 0 h 288581"/>
              <a:gd name="connsiteX5" fmla="*/ 5404008 w 5404008"/>
              <a:gd name="connsiteY5" fmla="*/ 144291 h 288581"/>
              <a:gd name="connsiteX6" fmla="*/ 5217640 w 5404008"/>
              <a:gd name="connsiteY6" fmla="*/ 288581 h 288581"/>
              <a:gd name="connsiteX7" fmla="*/ 5217640 w 5404008"/>
              <a:gd name="connsiteY7" fmla="*/ 222447 h 288581"/>
              <a:gd name="connsiteX8" fmla="*/ 33415 w 5404008"/>
              <a:gd name="connsiteY8" fmla="*/ 222447 h 288581"/>
              <a:gd name="connsiteX9" fmla="*/ 0 w 5404008"/>
              <a:gd name="connsiteY9" fmla="*/ 210821 h 288581"/>
              <a:gd name="connsiteX10" fmla="*/ 12911 w 5404008"/>
              <a:gd name="connsiteY10" fmla="*/ 117397 h 288581"/>
              <a:gd name="connsiteX0" fmla="*/ 24363 w 5415460"/>
              <a:gd name="connsiteY0" fmla="*/ 117397 h 288581"/>
              <a:gd name="connsiteX1" fmla="*/ 29381 w 5415460"/>
              <a:gd name="connsiteY1" fmla="*/ 55132 h 288581"/>
              <a:gd name="connsiteX2" fmla="*/ 34581 w 5415460"/>
              <a:gd name="connsiteY2" fmla="*/ 55409 h 288581"/>
              <a:gd name="connsiteX3" fmla="*/ 5229092 w 5415460"/>
              <a:gd name="connsiteY3" fmla="*/ 66134 h 288581"/>
              <a:gd name="connsiteX4" fmla="*/ 5229092 w 5415460"/>
              <a:gd name="connsiteY4" fmla="*/ 0 h 288581"/>
              <a:gd name="connsiteX5" fmla="*/ 5415460 w 5415460"/>
              <a:gd name="connsiteY5" fmla="*/ 144291 h 288581"/>
              <a:gd name="connsiteX6" fmla="*/ 5229092 w 5415460"/>
              <a:gd name="connsiteY6" fmla="*/ 288581 h 288581"/>
              <a:gd name="connsiteX7" fmla="*/ 5229092 w 5415460"/>
              <a:gd name="connsiteY7" fmla="*/ 222447 h 288581"/>
              <a:gd name="connsiteX8" fmla="*/ 296 w 5415460"/>
              <a:gd name="connsiteY8" fmla="*/ 229849 h 288581"/>
              <a:gd name="connsiteX9" fmla="*/ 11452 w 5415460"/>
              <a:gd name="connsiteY9" fmla="*/ 210821 h 288581"/>
              <a:gd name="connsiteX10" fmla="*/ 24363 w 5415460"/>
              <a:gd name="connsiteY10" fmla="*/ 117397 h 288581"/>
              <a:gd name="connsiteX0" fmla="*/ 12911 w 5404008"/>
              <a:gd name="connsiteY0" fmla="*/ 117397 h 288581"/>
              <a:gd name="connsiteX1" fmla="*/ 17929 w 5404008"/>
              <a:gd name="connsiteY1" fmla="*/ 55132 h 288581"/>
              <a:gd name="connsiteX2" fmla="*/ 23129 w 5404008"/>
              <a:gd name="connsiteY2" fmla="*/ 55409 h 288581"/>
              <a:gd name="connsiteX3" fmla="*/ 5217640 w 5404008"/>
              <a:gd name="connsiteY3" fmla="*/ 66134 h 288581"/>
              <a:gd name="connsiteX4" fmla="*/ 5217640 w 5404008"/>
              <a:gd name="connsiteY4" fmla="*/ 0 h 288581"/>
              <a:gd name="connsiteX5" fmla="*/ 5404008 w 5404008"/>
              <a:gd name="connsiteY5" fmla="*/ 144291 h 288581"/>
              <a:gd name="connsiteX6" fmla="*/ 5217640 w 5404008"/>
              <a:gd name="connsiteY6" fmla="*/ 288581 h 288581"/>
              <a:gd name="connsiteX7" fmla="*/ 5217640 w 5404008"/>
              <a:gd name="connsiteY7" fmla="*/ 222447 h 288581"/>
              <a:gd name="connsiteX8" fmla="*/ 5685 w 5404008"/>
              <a:gd name="connsiteY8" fmla="*/ 220945 h 288581"/>
              <a:gd name="connsiteX9" fmla="*/ 0 w 5404008"/>
              <a:gd name="connsiteY9" fmla="*/ 210821 h 288581"/>
              <a:gd name="connsiteX10" fmla="*/ 12911 w 5404008"/>
              <a:gd name="connsiteY10" fmla="*/ 117397 h 288581"/>
              <a:gd name="connsiteX0" fmla="*/ 8067 w 5399164"/>
              <a:gd name="connsiteY0" fmla="*/ 117397 h 302261"/>
              <a:gd name="connsiteX1" fmla="*/ 13085 w 5399164"/>
              <a:gd name="connsiteY1" fmla="*/ 55132 h 302261"/>
              <a:gd name="connsiteX2" fmla="*/ 18285 w 5399164"/>
              <a:gd name="connsiteY2" fmla="*/ 55409 h 302261"/>
              <a:gd name="connsiteX3" fmla="*/ 5212796 w 5399164"/>
              <a:gd name="connsiteY3" fmla="*/ 66134 h 302261"/>
              <a:gd name="connsiteX4" fmla="*/ 5212796 w 5399164"/>
              <a:gd name="connsiteY4" fmla="*/ 0 h 302261"/>
              <a:gd name="connsiteX5" fmla="*/ 5399164 w 5399164"/>
              <a:gd name="connsiteY5" fmla="*/ 144291 h 302261"/>
              <a:gd name="connsiteX6" fmla="*/ 5212796 w 5399164"/>
              <a:gd name="connsiteY6" fmla="*/ 288581 h 302261"/>
              <a:gd name="connsiteX7" fmla="*/ 5212796 w 5399164"/>
              <a:gd name="connsiteY7" fmla="*/ 222447 h 302261"/>
              <a:gd name="connsiteX8" fmla="*/ 841 w 5399164"/>
              <a:gd name="connsiteY8" fmla="*/ 220945 h 302261"/>
              <a:gd name="connsiteX9" fmla="*/ 86596 w 5399164"/>
              <a:gd name="connsiteY9" fmla="*/ 302261 h 302261"/>
              <a:gd name="connsiteX0" fmla="*/ 13085 w 5399164"/>
              <a:gd name="connsiteY0" fmla="*/ 55132 h 302261"/>
              <a:gd name="connsiteX1" fmla="*/ 18285 w 5399164"/>
              <a:gd name="connsiteY1" fmla="*/ 55409 h 302261"/>
              <a:gd name="connsiteX2" fmla="*/ 5212796 w 5399164"/>
              <a:gd name="connsiteY2" fmla="*/ 66134 h 302261"/>
              <a:gd name="connsiteX3" fmla="*/ 5212796 w 5399164"/>
              <a:gd name="connsiteY3" fmla="*/ 0 h 302261"/>
              <a:gd name="connsiteX4" fmla="*/ 5399164 w 5399164"/>
              <a:gd name="connsiteY4" fmla="*/ 144291 h 302261"/>
              <a:gd name="connsiteX5" fmla="*/ 5212796 w 5399164"/>
              <a:gd name="connsiteY5" fmla="*/ 288581 h 302261"/>
              <a:gd name="connsiteX6" fmla="*/ 5212796 w 5399164"/>
              <a:gd name="connsiteY6" fmla="*/ 222447 h 302261"/>
              <a:gd name="connsiteX7" fmla="*/ 841 w 5399164"/>
              <a:gd name="connsiteY7" fmla="*/ 220945 h 302261"/>
              <a:gd name="connsiteX8" fmla="*/ 86596 w 5399164"/>
              <a:gd name="connsiteY8" fmla="*/ 302261 h 302261"/>
              <a:gd name="connsiteX0" fmla="*/ 13067 w 5399146"/>
              <a:gd name="connsiteY0" fmla="*/ 55132 h 312907"/>
              <a:gd name="connsiteX1" fmla="*/ 18267 w 5399146"/>
              <a:gd name="connsiteY1" fmla="*/ 55409 h 312907"/>
              <a:gd name="connsiteX2" fmla="*/ 5212778 w 5399146"/>
              <a:gd name="connsiteY2" fmla="*/ 66134 h 312907"/>
              <a:gd name="connsiteX3" fmla="*/ 5212778 w 5399146"/>
              <a:gd name="connsiteY3" fmla="*/ 0 h 312907"/>
              <a:gd name="connsiteX4" fmla="*/ 5399146 w 5399146"/>
              <a:gd name="connsiteY4" fmla="*/ 144291 h 312907"/>
              <a:gd name="connsiteX5" fmla="*/ 5212778 w 5399146"/>
              <a:gd name="connsiteY5" fmla="*/ 288581 h 312907"/>
              <a:gd name="connsiteX6" fmla="*/ 5212778 w 5399146"/>
              <a:gd name="connsiteY6" fmla="*/ 222447 h 312907"/>
              <a:gd name="connsiteX7" fmla="*/ 823 w 5399146"/>
              <a:gd name="connsiteY7" fmla="*/ 220945 h 312907"/>
              <a:gd name="connsiteX8" fmla="*/ 86820 w 5399146"/>
              <a:gd name="connsiteY8" fmla="*/ 312907 h 312907"/>
              <a:gd name="connsiteX0" fmla="*/ 13955 w 5400034"/>
              <a:gd name="connsiteY0" fmla="*/ 55132 h 328006"/>
              <a:gd name="connsiteX1" fmla="*/ 19155 w 5400034"/>
              <a:gd name="connsiteY1" fmla="*/ 55409 h 328006"/>
              <a:gd name="connsiteX2" fmla="*/ 5213666 w 5400034"/>
              <a:gd name="connsiteY2" fmla="*/ 66134 h 328006"/>
              <a:gd name="connsiteX3" fmla="*/ 5213666 w 5400034"/>
              <a:gd name="connsiteY3" fmla="*/ 0 h 328006"/>
              <a:gd name="connsiteX4" fmla="*/ 5400034 w 5400034"/>
              <a:gd name="connsiteY4" fmla="*/ 144291 h 328006"/>
              <a:gd name="connsiteX5" fmla="*/ 5213666 w 5400034"/>
              <a:gd name="connsiteY5" fmla="*/ 288581 h 328006"/>
              <a:gd name="connsiteX6" fmla="*/ 5213666 w 5400034"/>
              <a:gd name="connsiteY6" fmla="*/ 222447 h 328006"/>
              <a:gd name="connsiteX7" fmla="*/ 1711 w 5400034"/>
              <a:gd name="connsiteY7" fmla="*/ 220945 h 328006"/>
              <a:gd name="connsiteX8" fmla="*/ 79528 w 5400034"/>
              <a:gd name="connsiteY8" fmla="*/ 328006 h 328006"/>
              <a:gd name="connsiteX0" fmla="*/ 13955 w 5400034"/>
              <a:gd name="connsiteY0" fmla="*/ 55132 h 328006"/>
              <a:gd name="connsiteX1" fmla="*/ 8509 w 5400034"/>
              <a:gd name="connsiteY1" fmla="*/ 55649 h 328006"/>
              <a:gd name="connsiteX2" fmla="*/ 5213666 w 5400034"/>
              <a:gd name="connsiteY2" fmla="*/ 66134 h 328006"/>
              <a:gd name="connsiteX3" fmla="*/ 5213666 w 5400034"/>
              <a:gd name="connsiteY3" fmla="*/ 0 h 328006"/>
              <a:gd name="connsiteX4" fmla="*/ 5400034 w 5400034"/>
              <a:gd name="connsiteY4" fmla="*/ 144291 h 328006"/>
              <a:gd name="connsiteX5" fmla="*/ 5213666 w 5400034"/>
              <a:gd name="connsiteY5" fmla="*/ 288581 h 328006"/>
              <a:gd name="connsiteX6" fmla="*/ 5213666 w 5400034"/>
              <a:gd name="connsiteY6" fmla="*/ 222447 h 328006"/>
              <a:gd name="connsiteX7" fmla="*/ 1711 w 5400034"/>
              <a:gd name="connsiteY7" fmla="*/ 220945 h 328006"/>
              <a:gd name="connsiteX8" fmla="*/ 79528 w 5400034"/>
              <a:gd name="connsiteY8" fmla="*/ 328006 h 328006"/>
              <a:gd name="connsiteX0" fmla="*/ 17413 w 5403492"/>
              <a:gd name="connsiteY0" fmla="*/ 55132 h 328006"/>
              <a:gd name="connsiteX1" fmla="*/ 11967 w 5403492"/>
              <a:gd name="connsiteY1" fmla="*/ 55649 h 328006"/>
              <a:gd name="connsiteX2" fmla="*/ 5217124 w 5403492"/>
              <a:gd name="connsiteY2" fmla="*/ 66134 h 328006"/>
              <a:gd name="connsiteX3" fmla="*/ 5217124 w 5403492"/>
              <a:gd name="connsiteY3" fmla="*/ 0 h 328006"/>
              <a:gd name="connsiteX4" fmla="*/ 5403492 w 5403492"/>
              <a:gd name="connsiteY4" fmla="*/ 144291 h 328006"/>
              <a:gd name="connsiteX5" fmla="*/ 5217124 w 5403492"/>
              <a:gd name="connsiteY5" fmla="*/ 288581 h 328006"/>
              <a:gd name="connsiteX6" fmla="*/ 5217124 w 5403492"/>
              <a:gd name="connsiteY6" fmla="*/ 222447 h 328006"/>
              <a:gd name="connsiteX7" fmla="*/ 1200 w 5403492"/>
              <a:gd name="connsiteY7" fmla="*/ 233818 h 328006"/>
              <a:gd name="connsiteX8" fmla="*/ 82986 w 5403492"/>
              <a:gd name="connsiteY8" fmla="*/ 328006 h 328006"/>
              <a:gd name="connsiteX0" fmla="*/ 54611 w 5440690"/>
              <a:gd name="connsiteY0" fmla="*/ 55132 h 288581"/>
              <a:gd name="connsiteX1" fmla="*/ 49165 w 5440690"/>
              <a:gd name="connsiteY1" fmla="*/ 55649 h 288581"/>
              <a:gd name="connsiteX2" fmla="*/ 5254322 w 5440690"/>
              <a:gd name="connsiteY2" fmla="*/ 66134 h 288581"/>
              <a:gd name="connsiteX3" fmla="*/ 5254322 w 5440690"/>
              <a:gd name="connsiteY3" fmla="*/ 0 h 288581"/>
              <a:gd name="connsiteX4" fmla="*/ 5440690 w 5440690"/>
              <a:gd name="connsiteY4" fmla="*/ 144291 h 288581"/>
              <a:gd name="connsiteX5" fmla="*/ 5254322 w 5440690"/>
              <a:gd name="connsiteY5" fmla="*/ 288581 h 288581"/>
              <a:gd name="connsiteX6" fmla="*/ 5254322 w 5440690"/>
              <a:gd name="connsiteY6" fmla="*/ 222447 h 288581"/>
              <a:gd name="connsiteX7" fmla="*/ 38398 w 5440690"/>
              <a:gd name="connsiteY7" fmla="*/ 233818 h 288581"/>
              <a:gd name="connsiteX8" fmla="*/ 42086 w 5440690"/>
              <a:gd name="connsiteY8" fmla="*/ 78390 h 288581"/>
              <a:gd name="connsiteX0" fmla="*/ 41185 w 5427264"/>
              <a:gd name="connsiteY0" fmla="*/ 55132 h 288852"/>
              <a:gd name="connsiteX1" fmla="*/ 35739 w 5427264"/>
              <a:gd name="connsiteY1" fmla="*/ 55649 h 288852"/>
              <a:gd name="connsiteX2" fmla="*/ 5240896 w 5427264"/>
              <a:gd name="connsiteY2" fmla="*/ 66134 h 288852"/>
              <a:gd name="connsiteX3" fmla="*/ 5240896 w 5427264"/>
              <a:gd name="connsiteY3" fmla="*/ 0 h 288852"/>
              <a:gd name="connsiteX4" fmla="*/ 5427264 w 5427264"/>
              <a:gd name="connsiteY4" fmla="*/ 144291 h 288852"/>
              <a:gd name="connsiteX5" fmla="*/ 5240896 w 5427264"/>
              <a:gd name="connsiteY5" fmla="*/ 288581 h 288852"/>
              <a:gd name="connsiteX6" fmla="*/ 5240896 w 5427264"/>
              <a:gd name="connsiteY6" fmla="*/ 222447 h 288852"/>
              <a:gd name="connsiteX7" fmla="*/ 24972 w 5427264"/>
              <a:gd name="connsiteY7" fmla="*/ 233818 h 288852"/>
              <a:gd name="connsiteX8" fmla="*/ 48349 w 5427264"/>
              <a:gd name="connsiteY8" fmla="*/ 288852 h 288852"/>
              <a:gd name="connsiteX0" fmla="*/ 56403 w 5442482"/>
              <a:gd name="connsiteY0" fmla="*/ 55132 h 288581"/>
              <a:gd name="connsiteX1" fmla="*/ 50957 w 5442482"/>
              <a:gd name="connsiteY1" fmla="*/ 55649 h 288581"/>
              <a:gd name="connsiteX2" fmla="*/ 5256114 w 5442482"/>
              <a:gd name="connsiteY2" fmla="*/ 66134 h 288581"/>
              <a:gd name="connsiteX3" fmla="*/ 5256114 w 5442482"/>
              <a:gd name="connsiteY3" fmla="*/ 0 h 288581"/>
              <a:gd name="connsiteX4" fmla="*/ 5442482 w 5442482"/>
              <a:gd name="connsiteY4" fmla="*/ 144291 h 288581"/>
              <a:gd name="connsiteX5" fmla="*/ 5256114 w 5442482"/>
              <a:gd name="connsiteY5" fmla="*/ 288581 h 288581"/>
              <a:gd name="connsiteX6" fmla="*/ 5256114 w 5442482"/>
              <a:gd name="connsiteY6" fmla="*/ 222447 h 288581"/>
              <a:gd name="connsiteX7" fmla="*/ 40190 w 5442482"/>
              <a:gd name="connsiteY7" fmla="*/ 233818 h 288581"/>
              <a:gd name="connsiteX8" fmla="*/ 41411 w 5442482"/>
              <a:gd name="connsiteY8" fmla="*/ 63532 h 288581"/>
              <a:gd name="connsiteX0" fmla="*/ 16213 w 5402292"/>
              <a:gd name="connsiteY0" fmla="*/ 55132 h 288581"/>
              <a:gd name="connsiteX1" fmla="*/ 10767 w 5402292"/>
              <a:gd name="connsiteY1" fmla="*/ 55649 h 288581"/>
              <a:gd name="connsiteX2" fmla="*/ 5215924 w 5402292"/>
              <a:gd name="connsiteY2" fmla="*/ 66134 h 288581"/>
              <a:gd name="connsiteX3" fmla="*/ 5215924 w 5402292"/>
              <a:gd name="connsiteY3" fmla="*/ 0 h 288581"/>
              <a:gd name="connsiteX4" fmla="*/ 5402292 w 5402292"/>
              <a:gd name="connsiteY4" fmla="*/ 144291 h 288581"/>
              <a:gd name="connsiteX5" fmla="*/ 5215924 w 5402292"/>
              <a:gd name="connsiteY5" fmla="*/ 288581 h 288581"/>
              <a:gd name="connsiteX6" fmla="*/ 5215924 w 5402292"/>
              <a:gd name="connsiteY6" fmla="*/ 222447 h 288581"/>
              <a:gd name="connsiteX7" fmla="*/ 0 w 5402292"/>
              <a:gd name="connsiteY7" fmla="*/ 233818 h 288581"/>
              <a:gd name="connsiteX8" fmla="*/ 1221 w 5402292"/>
              <a:gd name="connsiteY8" fmla="*/ 63532 h 288581"/>
              <a:gd name="connsiteX0" fmla="*/ 70450 w 5456529"/>
              <a:gd name="connsiteY0" fmla="*/ 55132 h 288581"/>
              <a:gd name="connsiteX1" fmla="*/ 65004 w 5456529"/>
              <a:gd name="connsiteY1" fmla="*/ 55649 h 288581"/>
              <a:gd name="connsiteX2" fmla="*/ 5270161 w 5456529"/>
              <a:gd name="connsiteY2" fmla="*/ 66134 h 288581"/>
              <a:gd name="connsiteX3" fmla="*/ 5270161 w 5456529"/>
              <a:gd name="connsiteY3" fmla="*/ 0 h 288581"/>
              <a:gd name="connsiteX4" fmla="*/ 5456529 w 5456529"/>
              <a:gd name="connsiteY4" fmla="*/ 144291 h 288581"/>
              <a:gd name="connsiteX5" fmla="*/ 5270161 w 5456529"/>
              <a:gd name="connsiteY5" fmla="*/ 288581 h 288581"/>
              <a:gd name="connsiteX6" fmla="*/ 5270161 w 5456529"/>
              <a:gd name="connsiteY6" fmla="*/ 222447 h 288581"/>
              <a:gd name="connsiteX7" fmla="*/ 54237 w 5456529"/>
              <a:gd name="connsiteY7" fmla="*/ 233818 h 288581"/>
              <a:gd name="connsiteX8" fmla="*/ 0 w 5456529"/>
              <a:gd name="connsiteY8" fmla="*/ 60529 h 288581"/>
              <a:gd name="connsiteX0" fmla="*/ 82318 w 5468397"/>
              <a:gd name="connsiteY0" fmla="*/ 55132 h 288581"/>
              <a:gd name="connsiteX1" fmla="*/ 76872 w 5468397"/>
              <a:gd name="connsiteY1" fmla="*/ 55649 h 288581"/>
              <a:gd name="connsiteX2" fmla="*/ 5282029 w 5468397"/>
              <a:gd name="connsiteY2" fmla="*/ 66134 h 288581"/>
              <a:gd name="connsiteX3" fmla="*/ 5282029 w 5468397"/>
              <a:gd name="connsiteY3" fmla="*/ 0 h 288581"/>
              <a:gd name="connsiteX4" fmla="*/ 5468397 w 5468397"/>
              <a:gd name="connsiteY4" fmla="*/ 144291 h 288581"/>
              <a:gd name="connsiteX5" fmla="*/ 5282029 w 5468397"/>
              <a:gd name="connsiteY5" fmla="*/ 288581 h 288581"/>
              <a:gd name="connsiteX6" fmla="*/ 5282029 w 5468397"/>
              <a:gd name="connsiteY6" fmla="*/ 222447 h 288581"/>
              <a:gd name="connsiteX7" fmla="*/ 0 w 5468397"/>
              <a:gd name="connsiteY7" fmla="*/ 231057 h 288581"/>
              <a:gd name="connsiteX8" fmla="*/ 11868 w 5468397"/>
              <a:gd name="connsiteY8" fmla="*/ 60529 h 288581"/>
              <a:gd name="connsiteX0" fmla="*/ 82318 w 5468397"/>
              <a:gd name="connsiteY0" fmla="*/ 55132 h 288581"/>
              <a:gd name="connsiteX1" fmla="*/ 76872 w 5468397"/>
              <a:gd name="connsiteY1" fmla="*/ 55649 h 288581"/>
              <a:gd name="connsiteX2" fmla="*/ 5282029 w 5468397"/>
              <a:gd name="connsiteY2" fmla="*/ 66134 h 288581"/>
              <a:gd name="connsiteX3" fmla="*/ 5282029 w 5468397"/>
              <a:gd name="connsiteY3" fmla="*/ 0 h 288581"/>
              <a:gd name="connsiteX4" fmla="*/ 5468397 w 5468397"/>
              <a:gd name="connsiteY4" fmla="*/ 144291 h 288581"/>
              <a:gd name="connsiteX5" fmla="*/ 5282029 w 5468397"/>
              <a:gd name="connsiteY5" fmla="*/ 288581 h 288581"/>
              <a:gd name="connsiteX6" fmla="*/ 5282029 w 5468397"/>
              <a:gd name="connsiteY6" fmla="*/ 222447 h 288581"/>
              <a:gd name="connsiteX7" fmla="*/ 0 w 5468397"/>
              <a:gd name="connsiteY7" fmla="*/ 231057 h 288581"/>
              <a:gd name="connsiteX8" fmla="*/ 13611 w 5468397"/>
              <a:gd name="connsiteY8" fmla="*/ 43447 h 288581"/>
              <a:gd name="connsiteX0" fmla="*/ 82318 w 5468397"/>
              <a:gd name="connsiteY0" fmla="*/ 55132 h 288581"/>
              <a:gd name="connsiteX1" fmla="*/ 76872 w 5468397"/>
              <a:gd name="connsiteY1" fmla="*/ 55649 h 288581"/>
              <a:gd name="connsiteX2" fmla="*/ 5282029 w 5468397"/>
              <a:gd name="connsiteY2" fmla="*/ 66134 h 288581"/>
              <a:gd name="connsiteX3" fmla="*/ 5282029 w 5468397"/>
              <a:gd name="connsiteY3" fmla="*/ 0 h 288581"/>
              <a:gd name="connsiteX4" fmla="*/ 5468397 w 5468397"/>
              <a:gd name="connsiteY4" fmla="*/ 144291 h 288581"/>
              <a:gd name="connsiteX5" fmla="*/ 5282029 w 5468397"/>
              <a:gd name="connsiteY5" fmla="*/ 288581 h 288581"/>
              <a:gd name="connsiteX6" fmla="*/ 5282029 w 5468397"/>
              <a:gd name="connsiteY6" fmla="*/ 222447 h 288581"/>
              <a:gd name="connsiteX7" fmla="*/ 0 w 5468397"/>
              <a:gd name="connsiteY7" fmla="*/ 231057 h 288581"/>
              <a:gd name="connsiteX8" fmla="*/ 18305 w 5468397"/>
              <a:gd name="connsiteY8" fmla="*/ 62515 h 288581"/>
              <a:gd name="connsiteX0" fmla="*/ 83321 w 5469400"/>
              <a:gd name="connsiteY0" fmla="*/ 55132 h 288581"/>
              <a:gd name="connsiteX1" fmla="*/ 77875 w 5469400"/>
              <a:gd name="connsiteY1" fmla="*/ 55649 h 288581"/>
              <a:gd name="connsiteX2" fmla="*/ 5283032 w 5469400"/>
              <a:gd name="connsiteY2" fmla="*/ 66134 h 288581"/>
              <a:gd name="connsiteX3" fmla="*/ 5283032 w 5469400"/>
              <a:gd name="connsiteY3" fmla="*/ 0 h 288581"/>
              <a:gd name="connsiteX4" fmla="*/ 5469400 w 5469400"/>
              <a:gd name="connsiteY4" fmla="*/ 144291 h 288581"/>
              <a:gd name="connsiteX5" fmla="*/ 5283032 w 5469400"/>
              <a:gd name="connsiteY5" fmla="*/ 288581 h 288581"/>
              <a:gd name="connsiteX6" fmla="*/ 5283032 w 5469400"/>
              <a:gd name="connsiteY6" fmla="*/ 222447 h 288581"/>
              <a:gd name="connsiteX7" fmla="*/ 1003 w 5469400"/>
              <a:gd name="connsiteY7" fmla="*/ 231057 h 288581"/>
              <a:gd name="connsiteX8" fmla="*/ 0 w 5469400"/>
              <a:gd name="connsiteY8" fmla="*/ 56563 h 288581"/>
              <a:gd name="connsiteX0" fmla="*/ 83321 w 5469400"/>
              <a:gd name="connsiteY0" fmla="*/ 55132 h 288581"/>
              <a:gd name="connsiteX1" fmla="*/ 77875 w 5469400"/>
              <a:gd name="connsiteY1" fmla="*/ 55649 h 288581"/>
              <a:gd name="connsiteX2" fmla="*/ 5283032 w 5469400"/>
              <a:gd name="connsiteY2" fmla="*/ 66134 h 288581"/>
              <a:gd name="connsiteX3" fmla="*/ 5283032 w 5469400"/>
              <a:gd name="connsiteY3" fmla="*/ 0 h 288581"/>
              <a:gd name="connsiteX4" fmla="*/ 5469400 w 5469400"/>
              <a:gd name="connsiteY4" fmla="*/ 144291 h 288581"/>
              <a:gd name="connsiteX5" fmla="*/ 5283032 w 5469400"/>
              <a:gd name="connsiteY5" fmla="*/ 288581 h 288581"/>
              <a:gd name="connsiteX6" fmla="*/ 5283032 w 5469400"/>
              <a:gd name="connsiteY6" fmla="*/ 222447 h 288581"/>
              <a:gd name="connsiteX7" fmla="*/ 1003 w 5469400"/>
              <a:gd name="connsiteY7" fmla="*/ 231057 h 288581"/>
              <a:gd name="connsiteX8" fmla="*/ 0 w 5469400"/>
              <a:gd name="connsiteY8" fmla="*/ 56563 h 288581"/>
              <a:gd name="connsiteX0" fmla="*/ 107942 w 5494021"/>
              <a:gd name="connsiteY0" fmla="*/ 55132 h 288581"/>
              <a:gd name="connsiteX1" fmla="*/ 0 w 5494021"/>
              <a:gd name="connsiteY1" fmla="*/ 45193 h 288581"/>
              <a:gd name="connsiteX2" fmla="*/ 5307653 w 5494021"/>
              <a:gd name="connsiteY2" fmla="*/ 66134 h 288581"/>
              <a:gd name="connsiteX3" fmla="*/ 5307653 w 5494021"/>
              <a:gd name="connsiteY3" fmla="*/ 0 h 288581"/>
              <a:gd name="connsiteX4" fmla="*/ 5494021 w 5494021"/>
              <a:gd name="connsiteY4" fmla="*/ 144291 h 288581"/>
              <a:gd name="connsiteX5" fmla="*/ 5307653 w 5494021"/>
              <a:gd name="connsiteY5" fmla="*/ 288581 h 288581"/>
              <a:gd name="connsiteX6" fmla="*/ 5307653 w 5494021"/>
              <a:gd name="connsiteY6" fmla="*/ 222447 h 288581"/>
              <a:gd name="connsiteX7" fmla="*/ 25624 w 5494021"/>
              <a:gd name="connsiteY7" fmla="*/ 231057 h 288581"/>
              <a:gd name="connsiteX8" fmla="*/ 24621 w 5494021"/>
              <a:gd name="connsiteY8" fmla="*/ 56563 h 288581"/>
              <a:gd name="connsiteX0" fmla="*/ 83321 w 5469400"/>
              <a:gd name="connsiteY0" fmla="*/ 55132 h 288581"/>
              <a:gd name="connsiteX1" fmla="*/ 86055 w 5469400"/>
              <a:gd name="connsiteY1" fmla="*/ 40551 h 288581"/>
              <a:gd name="connsiteX2" fmla="*/ 5283032 w 5469400"/>
              <a:gd name="connsiteY2" fmla="*/ 66134 h 288581"/>
              <a:gd name="connsiteX3" fmla="*/ 5283032 w 5469400"/>
              <a:gd name="connsiteY3" fmla="*/ 0 h 288581"/>
              <a:gd name="connsiteX4" fmla="*/ 5469400 w 5469400"/>
              <a:gd name="connsiteY4" fmla="*/ 144291 h 288581"/>
              <a:gd name="connsiteX5" fmla="*/ 5283032 w 5469400"/>
              <a:gd name="connsiteY5" fmla="*/ 288581 h 288581"/>
              <a:gd name="connsiteX6" fmla="*/ 5283032 w 5469400"/>
              <a:gd name="connsiteY6" fmla="*/ 222447 h 288581"/>
              <a:gd name="connsiteX7" fmla="*/ 1003 w 5469400"/>
              <a:gd name="connsiteY7" fmla="*/ 231057 h 288581"/>
              <a:gd name="connsiteX8" fmla="*/ 0 w 5469400"/>
              <a:gd name="connsiteY8" fmla="*/ 56563 h 288581"/>
              <a:gd name="connsiteX0" fmla="*/ 84045 w 5470124"/>
              <a:gd name="connsiteY0" fmla="*/ 55132 h 288581"/>
              <a:gd name="connsiteX1" fmla="*/ 86779 w 5470124"/>
              <a:gd name="connsiteY1" fmla="*/ 40551 h 288581"/>
              <a:gd name="connsiteX2" fmla="*/ 5283756 w 5470124"/>
              <a:gd name="connsiteY2" fmla="*/ 66134 h 288581"/>
              <a:gd name="connsiteX3" fmla="*/ 5283756 w 5470124"/>
              <a:gd name="connsiteY3" fmla="*/ 0 h 288581"/>
              <a:gd name="connsiteX4" fmla="*/ 5470124 w 5470124"/>
              <a:gd name="connsiteY4" fmla="*/ 144291 h 288581"/>
              <a:gd name="connsiteX5" fmla="*/ 5283756 w 5470124"/>
              <a:gd name="connsiteY5" fmla="*/ 288581 h 288581"/>
              <a:gd name="connsiteX6" fmla="*/ 5283756 w 5470124"/>
              <a:gd name="connsiteY6" fmla="*/ 222447 h 288581"/>
              <a:gd name="connsiteX7" fmla="*/ 1727 w 5470124"/>
              <a:gd name="connsiteY7" fmla="*/ 231057 h 288581"/>
              <a:gd name="connsiteX8" fmla="*/ 0 w 5470124"/>
              <a:gd name="connsiteY8" fmla="*/ 24623 h 288581"/>
              <a:gd name="connsiteX0" fmla="*/ 82370 w 5468449"/>
              <a:gd name="connsiteY0" fmla="*/ 55132 h 288581"/>
              <a:gd name="connsiteX1" fmla="*/ 85104 w 5468449"/>
              <a:gd name="connsiteY1" fmla="*/ 40551 h 288581"/>
              <a:gd name="connsiteX2" fmla="*/ 5282081 w 5468449"/>
              <a:gd name="connsiteY2" fmla="*/ 66134 h 288581"/>
              <a:gd name="connsiteX3" fmla="*/ 5282081 w 5468449"/>
              <a:gd name="connsiteY3" fmla="*/ 0 h 288581"/>
              <a:gd name="connsiteX4" fmla="*/ 5468449 w 5468449"/>
              <a:gd name="connsiteY4" fmla="*/ 144291 h 288581"/>
              <a:gd name="connsiteX5" fmla="*/ 5282081 w 5468449"/>
              <a:gd name="connsiteY5" fmla="*/ 288581 h 288581"/>
              <a:gd name="connsiteX6" fmla="*/ 5282081 w 5468449"/>
              <a:gd name="connsiteY6" fmla="*/ 222447 h 288581"/>
              <a:gd name="connsiteX7" fmla="*/ 52 w 5468449"/>
              <a:gd name="connsiteY7" fmla="*/ 231057 h 288581"/>
              <a:gd name="connsiteX8" fmla="*/ 793 w 5468449"/>
              <a:gd name="connsiteY8" fmla="*/ 39480 h 288581"/>
              <a:gd name="connsiteX0" fmla="*/ 91101 w 5477180"/>
              <a:gd name="connsiteY0" fmla="*/ 55132 h 288581"/>
              <a:gd name="connsiteX1" fmla="*/ 0 w 5477180"/>
              <a:gd name="connsiteY1" fmla="*/ 36291 h 288581"/>
              <a:gd name="connsiteX2" fmla="*/ 5290812 w 5477180"/>
              <a:gd name="connsiteY2" fmla="*/ 66134 h 288581"/>
              <a:gd name="connsiteX3" fmla="*/ 5290812 w 5477180"/>
              <a:gd name="connsiteY3" fmla="*/ 0 h 288581"/>
              <a:gd name="connsiteX4" fmla="*/ 5477180 w 5477180"/>
              <a:gd name="connsiteY4" fmla="*/ 144291 h 288581"/>
              <a:gd name="connsiteX5" fmla="*/ 5290812 w 5477180"/>
              <a:gd name="connsiteY5" fmla="*/ 288581 h 288581"/>
              <a:gd name="connsiteX6" fmla="*/ 5290812 w 5477180"/>
              <a:gd name="connsiteY6" fmla="*/ 222447 h 288581"/>
              <a:gd name="connsiteX7" fmla="*/ 8783 w 5477180"/>
              <a:gd name="connsiteY7" fmla="*/ 231057 h 288581"/>
              <a:gd name="connsiteX8" fmla="*/ 9524 w 5477180"/>
              <a:gd name="connsiteY8" fmla="*/ 39480 h 288581"/>
              <a:gd name="connsiteX0" fmla="*/ 91101 w 5477180"/>
              <a:gd name="connsiteY0" fmla="*/ 55132 h 288581"/>
              <a:gd name="connsiteX1" fmla="*/ 0 w 5477180"/>
              <a:gd name="connsiteY1" fmla="*/ 36291 h 288581"/>
              <a:gd name="connsiteX2" fmla="*/ 5290812 w 5477180"/>
              <a:gd name="connsiteY2" fmla="*/ 66134 h 288581"/>
              <a:gd name="connsiteX3" fmla="*/ 5290812 w 5477180"/>
              <a:gd name="connsiteY3" fmla="*/ 0 h 288581"/>
              <a:gd name="connsiteX4" fmla="*/ 5477180 w 5477180"/>
              <a:gd name="connsiteY4" fmla="*/ 144291 h 288581"/>
              <a:gd name="connsiteX5" fmla="*/ 5290812 w 5477180"/>
              <a:gd name="connsiteY5" fmla="*/ 288581 h 288581"/>
              <a:gd name="connsiteX6" fmla="*/ 5290812 w 5477180"/>
              <a:gd name="connsiteY6" fmla="*/ 222447 h 288581"/>
              <a:gd name="connsiteX7" fmla="*/ 8783 w 5477180"/>
              <a:gd name="connsiteY7" fmla="*/ 231057 h 288581"/>
              <a:gd name="connsiteX8" fmla="*/ 39238 w 5477180"/>
              <a:gd name="connsiteY8" fmla="*/ 34545 h 288581"/>
              <a:gd name="connsiteX0" fmla="*/ 91101 w 5477180"/>
              <a:gd name="connsiteY0" fmla="*/ 55132 h 288581"/>
              <a:gd name="connsiteX1" fmla="*/ 0 w 5477180"/>
              <a:gd name="connsiteY1" fmla="*/ 36291 h 288581"/>
              <a:gd name="connsiteX2" fmla="*/ 5290812 w 5477180"/>
              <a:gd name="connsiteY2" fmla="*/ 66134 h 288581"/>
              <a:gd name="connsiteX3" fmla="*/ 5290812 w 5477180"/>
              <a:gd name="connsiteY3" fmla="*/ 0 h 288581"/>
              <a:gd name="connsiteX4" fmla="*/ 5477180 w 5477180"/>
              <a:gd name="connsiteY4" fmla="*/ 144291 h 288581"/>
              <a:gd name="connsiteX5" fmla="*/ 5290812 w 5477180"/>
              <a:gd name="connsiteY5" fmla="*/ 288581 h 288581"/>
              <a:gd name="connsiteX6" fmla="*/ 5290812 w 5477180"/>
              <a:gd name="connsiteY6" fmla="*/ 222447 h 288581"/>
              <a:gd name="connsiteX7" fmla="*/ 8783 w 5477180"/>
              <a:gd name="connsiteY7" fmla="*/ 231057 h 288581"/>
              <a:gd name="connsiteX8" fmla="*/ 9524 w 5477180"/>
              <a:gd name="connsiteY8" fmla="*/ 39480 h 288581"/>
              <a:gd name="connsiteX0" fmla="*/ 94828 w 5477180"/>
              <a:gd name="connsiteY0" fmla="*/ 31613 h 288581"/>
              <a:gd name="connsiteX1" fmla="*/ 0 w 5477180"/>
              <a:gd name="connsiteY1" fmla="*/ 36291 h 288581"/>
              <a:gd name="connsiteX2" fmla="*/ 5290812 w 5477180"/>
              <a:gd name="connsiteY2" fmla="*/ 66134 h 288581"/>
              <a:gd name="connsiteX3" fmla="*/ 5290812 w 5477180"/>
              <a:gd name="connsiteY3" fmla="*/ 0 h 288581"/>
              <a:gd name="connsiteX4" fmla="*/ 5477180 w 5477180"/>
              <a:gd name="connsiteY4" fmla="*/ 144291 h 288581"/>
              <a:gd name="connsiteX5" fmla="*/ 5290812 w 5477180"/>
              <a:gd name="connsiteY5" fmla="*/ 288581 h 288581"/>
              <a:gd name="connsiteX6" fmla="*/ 5290812 w 5477180"/>
              <a:gd name="connsiteY6" fmla="*/ 222447 h 288581"/>
              <a:gd name="connsiteX7" fmla="*/ 8783 w 5477180"/>
              <a:gd name="connsiteY7" fmla="*/ 231057 h 288581"/>
              <a:gd name="connsiteX8" fmla="*/ 9524 w 5477180"/>
              <a:gd name="connsiteY8" fmla="*/ 39480 h 288581"/>
              <a:gd name="connsiteX0" fmla="*/ 233631 w 5615983"/>
              <a:gd name="connsiteY0" fmla="*/ 31613 h 288581"/>
              <a:gd name="connsiteX1" fmla="*/ 138803 w 5615983"/>
              <a:gd name="connsiteY1" fmla="*/ 36291 h 288581"/>
              <a:gd name="connsiteX2" fmla="*/ 5429615 w 5615983"/>
              <a:gd name="connsiteY2" fmla="*/ 66134 h 288581"/>
              <a:gd name="connsiteX3" fmla="*/ 5429615 w 5615983"/>
              <a:gd name="connsiteY3" fmla="*/ 0 h 288581"/>
              <a:gd name="connsiteX4" fmla="*/ 5615983 w 5615983"/>
              <a:gd name="connsiteY4" fmla="*/ 144291 h 288581"/>
              <a:gd name="connsiteX5" fmla="*/ 5429615 w 5615983"/>
              <a:gd name="connsiteY5" fmla="*/ 288581 h 288581"/>
              <a:gd name="connsiteX6" fmla="*/ 5429615 w 5615983"/>
              <a:gd name="connsiteY6" fmla="*/ 222447 h 288581"/>
              <a:gd name="connsiteX7" fmla="*/ 147586 w 5615983"/>
              <a:gd name="connsiteY7" fmla="*/ 231057 h 288581"/>
              <a:gd name="connsiteX8" fmla="*/ 0 w 5615983"/>
              <a:gd name="connsiteY8" fmla="*/ 74802 h 288581"/>
              <a:gd name="connsiteX0" fmla="*/ 233631 w 5615983"/>
              <a:gd name="connsiteY0" fmla="*/ 31613 h 288581"/>
              <a:gd name="connsiteX1" fmla="*/ 174953 w 5615983"/>
              <a:gd name="connsiteY1" fmla="*/ 33339 h 288581"/>
              <a:gd name="connsiteX2" fmla="*/ 5429615 w 5615983"/>
              <a:gd name="connsiteY2" fmla="*/ 66134 h 288581"/>
              <a:gd name="connsiteX3" fmla="*/ 5429615 w 5615983"/>
              <a:gd name="connsiteY3" fmla="*/ 0 h 288581"/>
              <a:gd name="connsiteX4" fmla="*/ 5615983 w 5615983"/>
              <a:gd name="connsiteY4" fmla="*/ 144291 h 288581"/>
              <a:gd name="connsiteX5" fmla="*/ 5429615 w 5615983"/>
              <a:gd name="connsiteY5" fmla="*/ 288581 h 288581"/>
              <a:gd name="connsiteX6" fmla="*/ 5429615 w 5615983"/>
              <a:gd name="connsiteY6" fmla="*/ 222447 h 288581"/>
              <a:gd name="connsiteX7" fmla="*/ 147586 w 5615983"/>
              <a:gd name="connsiteY7" fmla="*/ 231057 h 288581"/>
              <a:gd name="connsiteX8" fmla="*/ 0 w 5615983"/>
              <a:gd name="connsiteY8" fmla="*/ 74802 h 288581"/>
              <a:gd name="connsiteX0" fmla="*/ 86080 w 5468432"/>
              <a:gd name="connsiteY0" fmla="*/ 51802 h 308770"/>
              <a:gd name="connsiteX1" fmla="*/ 27402 w 5468432"/>
              <a:gd name="connsiteY1" fmla="*/ 53528 h 308770"/>
              <a:gd name="connsiteX2" fmla="*/ 5282064 w 5468432"/>
              <a:gd name="connsiteY2" fmla="*/ 86323 h 308770"/>
              <a:gd name="connsiteX3" fmla="*/ 5282064 w 5468432"/>
              <a:gd name="connsiteY3" fmla="*/ 20189 h 308770"/>
              <a:gd name="connsiteX4" fmla="*/ 5468432 w 5468432"/>
              <a:gd name="connsiteY4" fmla="*/ 164480 h 308770"/>
              <a:gd name="connsiteX5" fmla="*/ 5282064 w 5468432"/>
              <a:gd name="connsiteY5" fmla="*/ 308770 h 308770"/>
              <a:gd name="connsiteX6" fmla="*/ 5282064 w 5468432"/>
              <a:gd name="connsiteY6" fmla="*/ 242636 h 308770"/>
              <a:gd name="connsiteX7" fmla="*/ 35 w 5468432"/>
              <a:gd name="connsiteY7" fmla="*/ 251246 h 308770"/>
              <a:gd name="connsiteX8" fmla="*/ 1553 w 5468432"/>
              <a:gd name="connsiteY8" fmla="*/ 0 h 308770"/>
              <a:gd name="connsiteX0" fmla="*/ 86060 w 5468412"/>
              <a:gd name="connsiteY0" fmla="*/ 31613 h 288581"/>
              <a:gd name="connsiteX1" fmla="*/ 27382 w 5468412"/>
              <a:gd name="connsiteY1" fmla="*/ 33339 h 288581"/>
              <a:gd name="connsiteX2" fmla="*/ 5282044 w 5468412"/>
              <a:gd name="connsiteY2" fmla="*/ 66134 h 288581"/>
              <a:gd name="connsiteX3" fmla="*/ 5282044 w 5468412"/>
              <a:gd name="connsiteY3" fmla="*/ 0 h 288581"/>
              <a:gd name="connsiteX4" fmla="*/ 5468412 w 5468412"/>
              <a:gd name="connsiteY4" fmla="*/ 144291 h 288581"/>
              <a:gd name="connsiteX5" fmla="*/ 5282044 w 5468412"/>
              <a:gd name="connsiteY5" fmla="*/ 288581 h 288581"/>
              <a:gd name="connsiteX6" fmla="*/ 5282044 w 5468412"/>
              <a:gd name="connsiteY6" fmla="*/ 222447 h 288581"/>
              <a:gd name="connsiteX7" fmla="*/ 15 w 5468412"/>
              <a:gd name="connsiteY7" fmla="*/ 231057 h 288581"/>
              <a:gd name="connsiteX8" fmla="*/ 4724 w 5468412"/>
              <a:gd name="connsiteY8" fmla="*/ 26607 h 288581"/>
              <a:gd name="connsiteX0" fmla="*/ 86060 w 5468412"/>
              <a:gd name="connsiteY0" fmla="*/ 31613 h 288581"/>
              <a:gd name="connsiteX1" fmla="*/ 5282044 w 5468412"/>
              <a:gd name="connsiteY1" fmla="*/ 66134 h 288581"/>
              <a:gd name="connsiteX2" fmla="*/ 5282044 w 5468412"/>
              <a:gd name="connsiteY2" fmla="*/ 0 h 288581"/>
              <a:gd name="connsiteX3" fmla="*/ 5468412 w 5468412"/>
              <a:gd name="connsiteY3" fmla="*/ 144291 h 288581"/>
              <a:gd name="connsiteX4" fmla="*/ 5282044 w 5468412"/>
              <a:gd name="connsiteY4" fmla="*/ 288581 h 288581"/>
              <a:gd name="connsiteX5" fmla="*/ 5282044 w 5468412"/>
              <a:gd name="connsiteY5" fmla="*/ 222447 h 288581"/>
              <a:gd name="connsiteX6" fmla="*/ 15 w 5468412"/>
              <a:gd name="connsiteY6" fmla="*/ 231057 h 288581"/>
              <a:gd name="connsiteX7" fmla="*/ 4724 w 5468412"/>
              <a:gd name="connsiteY7" fmla="*/ 26607 h 288581"/>
              <a:gd name="connsiteX0" fmla="*/ 2992 w 5468412"/>
              <a:gd name="connsiteY0" fmla="*/ 32433 h 288581"/>
              <a:gd name="connsiteX1" fmla="*/ 5282044 w 5468412"/>
              <a:gd name="connsiteY1" fmla="*/ 66134 h 288581"/>
              <a:gd name="connsiteX2" fmla="*/ 5282044 w 5468412"/>
              <a:gd name="connsiteY2" fmla="*/ 0 h 288581"/>
              <a:gd name="connsiteX3" fmla="*/ 5468412 w 5468412"/>
              <a:gd name="connsiteY3" fmla="*/ 144291 h 288581"/>
              <a:gd name="connsiteX4" fmla="*/ 5282044 w 5468412"/>
              <a:gd name="connsiteY4" fmla="*/ 288581 h 288581"/>
              <a:gd name="connsiteX5" fmla="*/ 5282044 w 5468412"/>
              <a:gd name="connsiteY5" fmla="*/ 222447 h 288581"/>
              <a:gd name="connsiteX6" fmla="*/ 15 w 5468412"/>
              <a:gd name="connsiteY6" fmla="*/ 231057 h 288581"/>
              <a:gd name="connsiteX7" fmla="*/ 4724 w 5468412"/>
              <a:gd name="connsiteY7" fmla="*/ 26607 h 28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8412" h="288581">
                <a:moveTo>
                  <a:pt x="2992" y="32433"/>
                </a:moveTo>
                <a:lnTo>
                  <a:pt x="5282044" y="66134"/>
                </a:lnTo>
                <a:lnTo>
                  <a:pt x="5282044" y="0"/>
                </a:lnTo>
                <a:lnTo>
                  <a:pt x="5468412" y="144291"/>
                </a:lnTo>
                <a:lnTo>
                  <a:pt x="5282044" y="288581"/>
                </a:lnTo>
                <a:lnTo>
                  <a:pt x="5282044" y="222447"/>
                </a:lnTo>
                <a:lnTo>
                  <a:pt x="15" y="231057"/>
                </a:lnTo>
                <a:cubicBezTo>
                  <a:pt x="-319" y="172892"/>
                  <a:pt x="5058" y="84772"/>
                  <a:pt x="4724" y="26607"/>
                </a:cubicBezTo>
              </a:path>
            </a:pathLst>
          </a:custGeom>
          <a:solidFill>
            <a:schemeClr val="bg1"/>
          </a:solidFill>
          <a:ln>
            <a:solidFill>
              <a:srgbClr val="004399"/>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GB" sz="600" b="1" dirty="0">
                <a:solidFill>
                  <a:srgbClr val="004399"/>
                </a:solidFill>
                <a:latin typeface="Arial" panose="020B0604020202020204" pitchFamily="34" charset="0"/>
                <a:cs typeface="Arial" panose="020B0604020202020204" pitchFamily="34" charset="0"/>
              </a:rPr>
              <a:t>INCREASING COMPLEXITY</a:t>
            </a:r>
          </a:p>
        </p:txBody>
      </p:sp>
      <p:sp>
        <p:nvSpPr>
          <p:cNvPr id="98" name="TextBox 97">
            <a:extLst>
              <a:ext uri="{FF2B5EF4-FFF2-40B4-BE49-F238E27FC236}">
                <a16:creationId xmlns="" xmlns:a16="http://schemas.microsoft.com/office/drawing/2014/main" id="{6301D8E4-82D3-874E-908D-09407E06E98F}"/>
              </a:ext>
            </a:extLst>
          </p:cNvPr>
          <p:cNvSpPr txBox="1"/>
          <p:nvPr/>
        </p:nvSpPr>
        <p:spPr>
          <a:xfrm>
            <a:off x="581903" y="1120784"/>
            <a:ext cx="1153548" cy="207747"/>
          </a:xfrm>
          <a:prstGeom prst="rect">
            <a:avLst/>
          </a:prstGeom>
          <a:noFill/>
        </p:spPr>
        <p:txBody>
          <a:bodyPr wrap="square" lIns="68570" tIns="34289" rIns="68570" bIns="34289" rtlCol="0">
            <a:spAutoFit/>
          </a:bodyPr>
          <a:lstStyle/>
          <a:p>
            <a:pPr algn="ctr" defTabSz="685681"/>
            <a:r>
              <a:rPr lang="en-GB" sz="900" b="1" dirty="0">
                <a:solidFill>
                  <a:prstClr val="black"/>
                </a:solidFill>
                <a:latin typeface="Arial" panose="020B0604020202020204" pitchFamily="34" charset="0"/>
                <a:cs typeface="Arial" panose="020B0604020202020204" pitchFamily="34" charset="0"/>
              </a:rPr>
              <a:t>INTERVENTIONS</a:t>
            </a:r>
          </a:p>
        </p:txBody>
      </p:sp>
      <p:sp>
        <p:nvSpPr>
          <p:cNvPr id="99" name="TextBox 98">
            <a:extLst>
              <a:ext uri="{FF2B5EF4-FFF2-40B4-BE49-F238E27FC236}">
                <a16:creationId xmlns="" xmlns:a16="http://schemas.microsoft.com/office/drawing/2014/main" id="{8D1D5710-81F1-A541-9A36-D7AB2856EE86}"/>
              </a:ext>
            </a:extLst>
          </p:cNvPr>
          <p:cNvSpPr txBox="1"/>
          <p:nvPr/>
        </p:nvSpPr>
        <p:spPr>
          <a:xfrm>
            <a:off x="7400424" y="1162379"/>
            <a:ext cx="1141392" cy="207747"/>
          </a:xfrm>
          <a:prstGeom prst="rect">
            <a:avLst/>
          </a:prstGeom>
          <a:noFill/>
        </p:spPr>
        <p:txBody>
          <a:bodyPr wrap="square" lIns="68570" tIns="34289" rIns="68570" bIns="34289" rtlCol="0">
            <a:spAutoFit/>
          </a:bodyPr>
          <a:lstStyle/>
          <a:p>
            <a:pPr algn="ctr" defTabSz="685681"/>
            <a:r>
              <a:rPr lang="en-GB" sz="900" b="1" dirty="0">
                <a:solidFill>
                  <a:prstClr val="black"/>
                </a:solidFill>
                <a:latin typeface="Arial" panose="020B0604020202020204" pitchFamily="34" charset="0"/>
                <a:cs typeface="Arial" panose="020B0604020202020204" pitchFamily="34" charset="0"/>
              </a:rPr>
              <a:t>OUTCOMES</a:t>
            </a:r>
          </a:p>
        </p:txBody>
      </p:sp>
      <p:sp>
        <p:nvSpPr>
          <p:cNvPr id="100" name="TextBox 99">
            <a:extLst>
              <a:ext uri="{FF2B5EF4-FFF2-40B4-BE49-F238E27FC236}">
                <a16:creationId xmlns="" xmlns:a16="http://schemas.microsoft.com/office/drawing/2014/main" id="{42051FC4-A0FB-624D-BBFB-D75B2609DB5B}"/>
              </a:ext>
            </a:extLst>
          </p:cNvPr>
          <p:cNvSpPr txBox="1"/>
          <p:nvPr/>
        </p:nvSpPr>
        <p:spPr>
          <a:xfrm>
            <a:off x="3575236" y="945465"/>
            <a:ext cx="1862900" cy="207747"/>
          </a:xfrm>
          <a:prstGeom prst="rect">
            <a:avLst/>
          </a:prstGeom>
          <a:noFill/>
        </p:spPr>
        <p:txBody>
          <a:bodyPr wrap="square" lIns="68570" tIns="34289" rIns="68570" bIns="34289" rtlCol="0">
            <a:spAutoFit/>
          </a:bodyPr>
          <a:lstStyle/>
          <a:p>
            <a:pPr algn="ctr" defTabSz="685681"/>
            <a:r>
              <a:rPr lang="en-GB" sz="900" b="1" dirty="0">
                <a:solidFill>
                  <a:prstClr val="black"/>
                </a:solidFill>
                <a:latin typeface="Arial" panose="020B0604020202020204" pitchFamily="34" charset="0"/>
                <a:cs typeface="Arial" panose="020B0604020202020204" pitchFamily="34" charset="0"/>
              </a:rPr>
              <a:t>TARGET POPULATIONS</a:t>
            </a:r>
          </a:p>
        </p:txBody>
      </p:sp>
      <p:sp>
        <p:nvSpPr>
          <p:cNvPr id="33" name="TextBox 32"/>
          <p:cNvSpPr txBox="1"/>
          <p:nvPr/>
        </p:nvSpPr>
        <p:spPr>
          <a:xfrm>
            <a:off x="7701450" y="86634"/>
            <a:ext cx="1296144" cy="969472"/>
          </a:xfrm>
          <a:prstGeom prst="rect">
            <a:avLst/>
          </a:prstGeom>
          <a:solidFill>
            <a:schemeClr val="bg1"/>
          </a:solidFill>
        </p:spPr>
        <p:txBody>
          <a:bodyPr wrap="square" lIns="91416" tIns="45708" rIns="91416" bIns="45708" rtlCol="0">
            <a:spAutoFit/>
          </a:bodyPr>
          <a:lstStyle/>
          <a:p>
            <a:pPr defTabSz="478764"/>
            <a:endParaRPr lang="en-GB" sz="1900" dirty="0">
              <a:solidFill>
                <a:srgbClr val="000000"/>
              </a:solidFill>
            </a:endParaRPr>
          </a:p>
          <a:p>
            <a:pPr defTabSz="478764"/>
            <a:endParaRPr lang="en-GB" sz="1900" dirty="0">
              <a:solidFill>
                <a:srgbClr val="000000"/>
              </a:solidFill>
            </a:endParaRPr>
          </a:p>
          <a:p>
            <a:pPr defTabSz="478764"/>
            <a:endParaRPr lang="en-GB" sz="1900" dirty="0">
              <a:solidFill>
                <a:srgbClr val="000000"/>
              </a:solidFill>
            </a:endParaRPr>
          </a:p>
        </p:txBody>
      </p:sp>
      <p:pic>
        <p:nvPicPr>
          <p:cNvPr id="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283" y="190736"/>
            <a:ext cx="1152129"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73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F46C162-795C-8643-BAA9-63B64EF7BA4D}"/>
              </a:ext>
            </a:extLst>
          </p:cNvPr>
          <p:cNvSpPr/>
          <p:nvPr/>
        </p:nvSpPr>
        <p:spPr>
          <a:xfrm>
            <a:off x="315000" y="1166823"/>
            <a:ext cx="8514000" cy="374017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a:solidFill>
                <a:srgbClr val="FFFFFF"/>
              </a:solidFill>
            </a:endParaRPr>
          </a:p>
        </p:txBody>
      </p:sp>
      <p:sp>
        <p:nvSpPr>
          <p:cNvPr id="8" name="Rectangle 7">
            <a:extLst>
              <a:ext uri="{FF2B5EF4-FFF2-40B4-BE49-F238E27FC236}">
                <a16:creationId xmlns:a16="http://schemas.microsoft.com/office/drawing/2014/main" xmlns="" id="{0013CD96-1C6E-D343-9BA5-1BCF5A76AB41}"/>
              </a:ext>
            </a:extLst>
          </p:cNvPr>
          <p:cNvSpPr/>
          <p:nvPr/>
        </p:nvSpPr>
        <p:spPr>
          <a:xfrm>
            <a:off x="1349127" y="1471762"/>
            <a:ext cx="2698229" cy="1486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a:solidFill>
                <a:srgbClr val="FFFFFF"/>
              </a:solidFill>
            </a:endParaRPr>
          </a:p>
        </p:txBody>
      </p:sp>
      <p:sp>
        <p:nvSpPr>
          <p:cNvPr id="9" name="Rectangle 8">
            <a:extLst>
              <a:ext uri="{FF2B5EF4-FFF2-40B4-BE49-F238E27FC236}">
                <a16:creationId xmlns:a16="http://schemas.microsoft.com/office/drawing/2014/main" xmlns="" id="{D7785199-DF82-444E-A927-56CDB41409B9}"/>
              </a:ext>
            </a:extLst>
          </p:cNvPr>
          <p:cNvSpPr/>
          <p:nvPr/>
        </p:nvSpPr>
        <p:spPr>
          <a:xfrm>
            <a:off x="4156101" y="1471762"/>
            <a:ext cx="3687580" cy="148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dirty="0">
              <a:solidFill>
                <a:srgbClr val="FFFFFF"/>
              </a:solidFill>
            </a:endParaRPr>
          </a:p>
        </p:txBody>
      </p:sp>
      <p:sp>
        <p:nvSpPr>
          <p:cNvPr id="11" name="Rectangle 10">
            <a:extLst>
              <a:ext uri="{FF2B5EF4-FFF2-40B4-BE49-F238E27FC236}">
                <a16:creationId xmlns:a16="http://schemas.microsoft.com/office/drawing/2014/main" xmlns="" id="{C1952F9A-C5E9-9041-98D9-A0FE39B1066D}"/>
              </a:ext>
            </a:extLst>
          </p:cNvPr>
          <p:cNvSpPr/>
          <p:nvPr/>
        </p:nvSpPr>
        <p:spPr>
          <a:xfrm>
            <a:off x="1349146" y="3126946"/>
            <a:ext cx="1409075" cy="171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a:solidFill>
                <a:srgbClr val="FFFFFF"/>
              </a:solidFill>
            </a:endParaRPr>
          </a:p>
        </p:txBody>
      </p:sp>
      <p:sp>
        <p:nvSpPr>
          <p:cNvPr id="12" name="Rectangle 11">
            <a:extLst>
              <a:ext uri="{FF2B5EF4-FFF2-40B4-BE49-F238E27FC236}">
                <a16:creationId xmlns:a16="http://schemas.microsoft.com/office/drawing/2014/main" xmlns="" id="{921C1689-A1C3-E840-BD50-810C059A4E1B}"/>
              </a:ext>
            </a:extLst>
          </p:cNvPr>
          <p:cNvSpPr/>
          <p:nvPr/>
        </p:nvSpPr>
        <p:spPr>
          <a:xfrm>
            <a:off x="6447247" y="3126946"/>
            <a:ext cx="1407600" cy="17130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a:solidFill>
                <a:srgbClr val="FFFFFF"/>
              </a:solidFill>
            </a:endParaRPr>
          </a:p>
        </p:txBody>
      </p:sp>
      <p:sp>
        <p:nvSpPr>
          <p:cNvPr id="13" name="Rectangle 12">
            <a:extLst>
              <a:ext uri="{FF2B5EF4-FFF2-40B4-BE49-F238E27FC236}">
                <a16:creationId xmlns:a16="http://schemas.microsoft.com/office/drawing/2014/main" xmlns="" id="{788D21AF-3CAC-C14F-A652-AEDA3644C691}"/>
              </a:ext>
            </a:extLst>
          </p:cNvPr>
          <p:cNvSpPr/>
          <p:nvPr/>
        </p:nvSpPr>
        <p:spPr>
          <a:xfrm>
            <a:off x="3041168" y="3114269"/>
            <a:ext cx="1407600" cy="17161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a:solidFill>
                <a:srgbClr val="FFFFFF"/>
              </a:solidFill>
            </a:endParaRPr>
          </a:p>
        </p:txBody>
      </p:sp>
      <p:sp>
        <p:nvSpPr>
          <p:cNvPr id="14" name="Rectangle 13">
            <a:extLst>
              <a:ext uri="{FF2B5EF4-FFF2-40B4-BE49-F238E27FC236}">
                <a16:creationId xmlns:a16="http://schemas.microsoft.com/office/drawing/2014/main" xmlns="" id="{3BAA9DC2-ACAB-D344-A069-FA81B24B7A12}"/>
              </a:ext>
            </a:extLst>
          </p:cNvPr>
          <p:cNvSpPr/>
          <p:nvPr/>
        </p:nvSpPr>
        <p:spPr>
          <a:xfrm>
            <a:off x="4748362" y="3123795"/>
            <a:ext cx="1407600" cy="17161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5708" rIns="91416" bIns="45708" rtlCol="0" anchor="ctr"/>
          <a:lstStyle/>
          <a:p>
            <a:pPr algn="ctr"/>
            <a:endParaRPr lang="en-GB">
              <a:solidFill>
                <a:srgbClr val="FFFFFF"/>
              </a:solidFill>
            </a:endParaRPr>
          </a:p>
        </p:txBody>
      </p:sp>
      <p:sp>
        <p:nvSpPr>
          <p:cNvPr id="7" name="TextBox 6">
            <a:extLst>
              <a:ext uri="{FF2B5EF4-FFF2-40B4-BE49-F238E27FC236}">
                <a16:creationId xmlns:a16="http://schemas.microsoft.com/office/drawing/2014/main" xmlns="" id="{5B49425B-D464-EC42-8746-29AC7BDE8253}"/>
              </a:ext>
            </a:extLst>
          </p:cNvPr>
          <p:cNvSpPr txBox="1"/>
          <p:nvPr/>
        </p:nvSpPr>
        <p:spPr>
          <a:xfrm>
            <a:off x="6447249" y="3575032"/>
            <a:ext cx="1396432" cy="1256498"/>
          </a:xfrm>
          <a:prstGeom prst="rect">
            <a:avLst/>
          </a:prstGeom>
          <a:noFill/>
        </p:spPr>
        <p:txBody>
          <a:bodyPr wrap="square" lIns="0" tIns="0" rIns="0" bIns="0" rtlCol="0">
            <a:spAutoFit/>
          </a:bodyPr>
          <a:lstStyle/>
          <a:p>
            <a:pPr algn="ctr">
              <a:lnSpc>
                <a:spcPct val="95000"/>
              </a:lnSpc>
            </a:pPr>
            <a:r>
              <a:rPr lang="en-GB" sz="900" b="1" dirty="0">
                <a:solidFill>
                  <a:srgbClr val="FFFFFF"/>
                </a:solidFill>
                <a:latin typeface="Arial" panose="020B0604020202020204" pitchFamily="34" charset="0"/>
                <a:cs typeface="Arial" panose="020B0604020202020204" pitchFamily="34" charset="0"/>
              </a:rPr>
              <a:t>Personal Health Budgets and Integrated Personal</a:t>
            </a:r>
          </a:p>
          <a:p>
            <a:pPr algn="ctr">
              <a:lnSpc>
                <a:spcPct val="95000"/>
              </a:lnSpc>
            </a:pPr>
            <a:r>
              <a:rPr lang="en-GB" sz="900" b="1" dirty="0">
                <a:solidFill>
                  <a:srgbClr val="FFFFFF"/>
                </a:solidFill>
                <a:latin typeface="Arial" panose="020B0604020202020204" pitchFamily="34" charset="0"/>
                <a:cs typeface="Arial" panose="020B0604020202020204" pitchFamily="34" charset="0"/>
              </a:rPr>
              <a:t>Budgets</a:t>
            </a:r>
          </a:p>
          <a:p>
            <a:pPr algn="ctr"/>
            <a:r>
              <a:rPr lang="en-GB" sz="700" dirty="0">
                <a:solidFill>
                  <a:srgbClr val="FFFFFF"/>
                </a:solidFill>
                <a:latin typeface="Arial" panose="020B0604020202020204" pitchFamily="34" charset="0"/>
                <a:cs typeface="Arial" panose="020B0604020202020204" pitchFamily="34" charset="0"/>
              </a:rPr>
              <a:t>An amount of money to support a person’s identified health and wellbeing needs, planned and agreed between them and their local CCG. May lead to integrated personal budgets for those with both health and social care needs (Initially Specialist)</a:t>
            </a:r>
          </a:p>
        </p:txBody>
      </p:sp>
      <p:sp>
        <p:nvSpPr>
          <p:cNvPr id="15" name="TextBox 14">
            <a:extLst>
              <a:ext uri="{FF2B5EF4-FFF2-40B4-BE49-F238E27FC236}">
                <a16:creationId xmlns:a16="http://schemas.microsoft.com/office/drawing/2014/main" xmlns="" id="{0A9BC290-C1A7-C148-84F7-B37DCD4F2279}"/>
              </a:ext>
            </a:extLst>
          </p:cNvPr>
          <p:cNvSpPr txBox="1"/>
          <p:nvPr/>
        </p:nvSpPr>
        <p:spPr>
          <a:xfrm>
            <a:off x="4804247" y="3574407"/>
            <a:ext cx="1270800" cy="1222642"/>
          </a:xfrm>
          <a:prstGeom prst="rect">
            <a:avLst/>
          </a:prstGeom>
          <a:noFill/>
        </p:spPr>
        <p:txBody>
          <a:bodyPr wrap="square" lIns="0" tIns="0" rIns="0" bIns="0" rtlCol="0">
            <a:spAutoFit/>
          </a:bodyPr>
          <a:lstStyle/>
          <a:p>
            <a:pPr algn="ctr">
              <a:lnSpc>
                <a:spcPct val="95000"/>
              </a:lnSpc>
            </a:pPr>
            <a:r>
              <a:rPr lang="en-GB" sz="900" b="1" dirty="0">
                <a:solidFill>
                  <a:srgbClr val="FFFFFF"/>
                </a:solidFill>
                <a:latin typeface="Arial" panose="020B0604020202020204" pitchFamily="34" charset="0"/>
                <a:cs typeface="Arial" panose="020B0604020202020204" pitchFamily="34" charset="0"/>
              </a:rPr>
              <a:t>Supported Self</a:t>
            </a:r>
          </a:p>
          <a:p>
            <a:pPr algn="ctr">
              <a:lnSpc>
                <a:spcPct val="95000"/>
              </a:lnSpc>
              <a:spcAft>
                <a:spcPts val="300"/>
              </a:spcAft>
            </a:pPr>
            <a:r>
              <a:rPr lang="en-GB" sz="900" b="1" dirty="0">
                <a:solidFill>
                  <a:srgbClr val="FFFFFF"/>
                </a:solidFill>
                <a:latin typeface="Arial" panose="020B0604020202020204" pitchFamily="34" charset="0"/>
                <a:cs typeface="Arial" panose="020B0604020202020204" pitchFamily="34" charset="0"/>
              </a:rPr>
              <a:t>Management</a:t>
            </a:r>
          </a:p>
          <a:p>
            <a:pPr algn="ctr">
              <a:lnSpc>
                <a:spcPct val="95000"/>
              </a:lnSpc>
            </a:pPr>
            <a:r>
              <a:rPr lang="en-GB" sz="700" dirty="0">
                <a:solidFill>
                  <a:srgbClr val="FFFFFF"/>
                </a:solidFill>
                <a:latin typeface="Arial" panose="020B0604020202020204" pitchFamily="34" charset="0"/>
                <a:cs typeface="Arial" panose="020B0604020202020204" pitchFamily="34" charset="0"/>
              </a:rPr>
              <a:t>Support people to develop the</a:t>
            </a:r>
          </a:p>
          <a:p>
            <a:pPr algn="ctr">
              <a:lnSpc>
                <a:spcPct val="95000"/>
              </a:lnSpc>
            </a:pPr>
            <a:r>
              <a:rPr lang="en-GB" sz="700" dirty="0">
                <a:solidFill>
                  <a:srgbClr val="FFFFFF"/>
                </a:solidFill>
                <a:latin typeface="Arial" panose="020B0604020202020204" pitchFamily="34" charset="0"/>
                <a:cs typeface="Arial" panose="020B0604020202020204" pitchFamily="34" charset="0"/>
              </a:rPr>
              <a:t>knowledge, skills and confidence (patient activation) to manage their health and wellbeing through interventions such as health coaching, peer support and self-management education (Targeted and Specialist)</a:t>
            </a:r>
          </a:p>
        </p:txBody>
      </p:sp>
      <p:sp>
        <p:nvSpPr>
          <p:cNvPr id="16" name="TextBox 15">
            <a:extLst>
              <a:ext uri="{FF2B5EF4-FFF2-40B4-BE49-F238E27FC236}">
                <a16:creationId xmlns:a16="http://schemas.microsoft.com/office/drawing/2014/main" xmlns="" id="{4A561E6A-0397-BB4C-8924-636D1353FDEE}"/>
              </a:ext>
            </a:extLst>
          </p:cNvPr>
          <p:cNvSpPr txBox="1"/>
          <p:nvPr/>
        </p:nvSpPr>
        <p:spPr>
          <a:xfrm>
            <a:off x="3086799" y="3574418"/>
            <a:ext cx="1316338" cy="1251881"/>
          </a:xfrm>
          <a:prstGeom prst="rect">
            <a:avLst/>
          </a:prstGeom>
          <a:noFill/>
          <a:ln>
            <a:noFill/>
          </a:ln>
        </p:spPr>
        <p:txBody>
          <a:bodyPr wrap="square" lIns="0" tIns="0" rIns="0" bIns="0" rtlCol="0">
            <a:spAutoFit/>
          </a:bodyPr>
          <a:lstStyle/>
          <a:p>
            <a:pPr algn="ctr">
              <a:lnSpc>
                <a:spcPct val="95000"/>
              </a:lnSpc>
              <a:spcAft>
                <a:spcPts val="300"/>
              </a:spcAft>
            </a:pPr>
            <a:r>
              <a:rPr lang="en-GB" sz="900" b="1" dirty="0">
                <a:solidFill>
                  <a:srgbClr val="FFFFFF"/>
                </a:solidFill>
                <a:latin typeface="Arial" panose="020B0604020202020204" pitchFamily="34" charset="0"/>
                <a:cs typeface="Arial" panose="020B0604020202020204" pitchFamily="34" charset="0"/>
              </a:rPr>
              <a:t>Social Prescribing and Community-Based Support</a:t>
            </a:r>
          </a:p>
          <a:p>
            <a:pPr algn="ctr">
              <a:lnSpc>
                <a:spcPct val="95000"/>
              </a:lnSpc>
            </a:pPr>
            <a:r>
              <a:rPr lang="en-GB" sz="700" dirty="0">
                <a:solidFill>
                  <a:srgbClr val="FFFFFF"/>
                </a:solidFill>
                <a:latin typeface="Arial" panose="020B0604020202020204" pitchFamily="34" charset="0"/>
                <a:cs typeface="Arial" panose="020B0604020202020204" pitchFamily="34" charset="0"/>
              </a:rPr>
              <a:t>Enables professionals to</a:t>
            </a:r>
          </a:p>
          <a:p>
            <a:pPr algn="ctr">
              <a:lnSpc>
                <a:spcPct val="95000"/>
              </a:lnSpc>
            </a:pPr>
            <a:r>
              <a:rPr lang="en-GB" sz="700" dirty="0">
                <a:solidFill>
                  <a:srgbClr val="FFFFFF"/>
                </a:solidFill>
                <a:latin typeface="Arial" panose="020B0604020202020204" pitchFamily="34" charset="0"/>
                <a:cs typeface="Arial" panose="020B0604020202020204" pitchFamily="34" charset="0"/>
              </a:rPr>
              <a:t>refer people to a ‘link worker’</a:t>
            </a:r>
          </a:p>
          <a:p>
            <a:pPr algn="ctr">
              <a:lnSpc>
                <a:spcPct val="95000"/>
              </a:lnSpc>
            </a:pPr>
            <a:r>
              <a:rPr lang="en-GB" sz="700" dirty="0">
                <a:solidFill>
                  <a:srgbClr val="FFFFFF"/>
                </a:solidFill>
                <a:latin typeface="Arial" panose="020B0604020202020204" pitchFamily="34" charset="0"/>
                <a:cs typeface="Arial" panose="020B0604020202020204" pitchFamily="34" charset="0"/>
              </a:rPr>
              <a:t>to connect them into</a:t>
            </a:r>
          </a:p>
          <a:p>
            <a:pPr algn="ctr">
              <a:lnSpc>
                <a:spcPct val="95000"/>
              </a:lnSpc>
            </a:pPr>
            <a:r>
              <a:rPr lang="en-GB" sz="700" dirty="0">
                <a:solidFill>
                  <a:srgbClr val="FFFFFF"/>
                </a:solidFill>
                <a:latin typeface="Arial" panose="020B0604020202020204" pitchFamily="34" charset="0"/>
                <a:cs typeface="Arial" panose="020B0604020202020204" pitchFamily="34" charset="0"/>
              </a:rPr>
              <a:t>community-based support,</a:t>
            </a:r>
          </a:p>
          <a:p>
            <a:pPr algn="ctr">
              <a:lnSpc>
                <a:spcPct val="95000"/>
              </a:lnSpc>
            </a:pPr>
            <a:r>
              <a:rPr lang="en-GB" sz="700" dirty="0">
                <a:solidFill>
                  <a:srgbClr val="FFFFFF"/>
                </a:solidFill>
                <a:latin typeface="Arial" panose="020B0604020202020204" pitchFamily="34" charset="0"/>
                <a:cs typeface="Arial" panose="020B0604020202020204" pitchFamily="34" charset="0"/>
              </a:rPr>
              <a:t>building on what matters to the</a:t>
            </a:r>
          </a:p>
          <a:p>
            <a:pPr algn="ctr">
              <a:lnSpc>
                <a:spcPct val="95000"/>
              </a:lnSpc>
            </a:pPr>
            <a:r>
              <a:rPr lang="en-GB" sz="700" dirty="0">
                <a:solidFill>
                  <a:srgbClr val="FFFFFF"/>
                </a:solidFill>
                <a:latin typeface="Arial" panose="020B0604020202020204" pitchFamily="34" charset="0"/>
                <a:cs typeface="Arial" panose="020B0604020202020204" pitchFamily="34" charset="0"/>
              </a:rPr>
              <a:t>person and making the most of</a:t>
            </a:r>
          </a:p>
          <a:p>
            <a:pPr algn="ctr">
              <a:lnSpc>
                <a:spcPct val="95000"/>
              </a:lnSpc>
            </a:pPr>
            <a:r>
              <a:rPr lang="en-GB" sz="700" dirty="0">
                <a:solidFill>
                  <a:srgbClr val="FFFFFF"/>
                </a:solidFill>
                <a:latin typeface="Arial" panose="020B0604020202020204" pitchFamily="34" charset="0"/>
                <a:cs typeface="Arial" panose="020B0604020202020204" pitchFamily="34" charset="0"/>
              </a:rPr>
              <a:t>community and informal</a:t>
            </a:r>
          </a:p>
          <a:p>
            <a:pPr algn="ctr">
              <a:lnSpc>
                <a:spcPct val="95000"/>
              </a:lnSpc>
            </a:pPr>
            <a:r>
              <a:rPr lang="en-GB" sz="700" dirty="0">
                <a:solidFill>
                  <a:srgbClr val="FFFFFF"/>
                </a:solidFill>
                <a:latin typeface="Arial" panose="020B0604020202020204" pitchFamily="34" charset="0"/>
                <a:cs typeface="Arial" panose="020B0604020202020204" pitchFamily="34" charset="0"/>
              </a:rPr>
              <a:t>support (All tiers)</a:t>
            </a:r>
          </a:p>
        </p:txBody>
      </p:sp>
      <p:sp>
        <p:nvSpPr>
          <p:cNvPr id="17" name="TextBox 16">
            <a:extLst>
              <a:ext uri="{FF2B5EF4-FFF2-40B4-BE49-F238E27FC236}">
                <a16:creationId xmlns:a16="http://schemas.microsoft.com/office/drawing/2014/main" xmlns="" id="{70756F2D-C6F1-9449-BEFB-DD413D2D7447}"/>
              </a:ext>
            </a:extLst>
          </p:cNvPr>
          <p:cNvSpPr txBox="1"/>
          <p:nvPr/>
        </p:nvSpPr>
        <p:spPr>
          <a:xfrm>
            <a:off x="1418252" y="4212742"/>
            <a:ext cx="1270800" cy="394723"/>
          </a:xfrm>
          <a:prstGeom prst="rect">
            <a:avLst/>
          </a:prstGeom>
          <a:noFill/>
        </p:spPr>
        <p:txBody>
          <a:bodyPr wrap="square" lIns="0" tIns="0" rIns="0" bIns="0" rtlCol="0">
            <a:spAutoFit/>
          </a:bodyPr>
          <a:lstStyle/>
          <a:p>
            <a:pPr algn="ctr">
              <a:lnSpc>
                <a:spcPct val="95000"/>
              </a:lnSpc>
            </a:pPr>
            <a:r>
              <a:rPr lang="en-GB" sz="900" b="1" dirty="0">
                <a:solidFill>
                  <a:srgbClr val="FFFFFF"/>
                </a:solidFill>
                <a:latin typeface="Arial" panose="020B0604020202020204" pitchFamily="34" charset="0"/>
                <a:cs typeface="Arial" panose="020B0604020202020204" pitchFamily="34" charset="0"/>
              </a:rPr>
              <a:t>Optimal</a:t>
            </a:r>
          </a:p>
          <a:p>
            <a:pPr algn="ctr">
              <a:lnSpc>
                <a:spcPct val="95000"/>
              </a:lnSpc>
            </a:pPr>
            <a:r>
              <a:rPr lang="en-GB" sz="900" b="1" dirty="0">
                <a:solidFill>
                  <a:srgbClr val="FFFFFF"/>
                </a:solidFill>
                <a:latin typeface="Arial" panose="020B0604020202020204" pitchFamily="34" charset="0"/>
                <a:cs typeface="Arial" panose="020B0604020202020204" pitchFamily="34" charset="0"/>
              </a:rPr>
              <a:t>Medical</a:t>
            </a:r>
          </a:p>
          <a:p>
            <a:pPr algn="ctr">
              <a:lnSpc>
                <a:spcPct val="95000"/>
              </a:lnSpc>
            </a:pPr>
            <a:r>
              <a:rPr lang="en-GB" sz="900" b="1" dirty="0">
                <a:solidFill>
                  <a:srgbClr val="FFFFFF"/>
                </a:solidFill>
                <a:latin typeface="Arial" panose="020B0604020202020204" pitchFamily="34" charset="0"/>
                <a:cs typeface="Arial" panose="020B0604020202020204" pitchFamily="34" charset="0"/>
              </a:rPr>
              <a:t>Pathway</a:t>
            </a:r>
            <a:endParaRPr lang="en-GB" sz="900" dirty="0">
              <a:solidFill>
                <a:srgbClr val="FFFFF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BAF4B713-5033-2E4D-98C0-F50C040A3C9F}"/>
              </a:ext>
            </a:extLst>
          </p:cNvPr>
          <p:cNvSpPr txBox="1"/>
          <p:nvPr/>
        </p:nvSpPr>
        <p:spPr>
          <a:xfrm>
            <a:off x="1949382" y="183562"/>
            <a:ext cx="5196935" cy="369332"/>
          </a:xfrm>
          <a:prstGeom prst="rect">
            <a:avLst/>
          </a:prstGeom>
          <a:noFill/>
        </p:spPr>
        <p:txBody>
          <a:bodyPr wrap="none" lIns="0" tIns="0" rIns="0" bIns="0" rtlCol="0">
            <a:spAutoFit/>
          </a:bodyPr>
          <a:lstStyle/>
          <a:p>
            <a:r>
              <a:rPr lang="en-GB" sz="2400" b="1" dirty="0">
                <a:solidFill>
                  <a:srgbClr val="003893"/>
                </a:solidFill>
                <a:latin typeface="Arial" panose="020B0604020202020204" pitchFamily="34" charset="0"/>
                <a:cs typeface="Arial" panose="020B0604020202020204" pitchFamily="34" charset="0"/>
              </a:rPr>
              <a:t>Personalised Care Operating Model</a:t>
            </a:r>
          </a:p>
        </p:txBody>
      </p:sp>
      <p:sp>
        <p:nvSpPr>
          <p:cNvPr id="19" name="TextBox 18">
            <a:extLst>
              <a:ext uri="{FF2B5EF4-FFF2-40B4-BE49-F238E27FC236}">
                <a16:creationId xmlns:a16="http://schemas.microsoft.com/office/drawing/2014/main" xmlns="" id="{C354E796-E1D2-EE4A-BAB1-4624449A4766}"/>
              </a:ext>
            </a:extLst>
          </p:cNvPr>
          <p:cNvSpPr txBox="1"/>
          <p:nvPr/>
        </p:nvSpPr>
        <p:spPr>
          <a:xfrm>
            <a:off x="1727612" y="602928"/>
            <a:ext cx="1941236" cy="263149"/>
          </a:xfrm>
          <a:prstGeom prst="rect">
            <a:avLst/>
          </a:prstGeom>
          <a:noFill/>
        </p:spPr>
        <p:txBody>
          <a:bodyPr wrap="none" lIns="0" tIns="0" rIns="0" bIns="0" rtlCol="0">
            <a:spAutoFit/>
          </a:bodyPr>
          <a:lstStyle/>
          <a:p>
            <a:pPr algn="ctr">
              <a:lnSpc>
                <a:spcPct val="90000"/>
              </a:lnSpc>
            </a:pPr>
            <a:r>
              <a:rPr lang="en-GB" sz="1100" b="1" dirty="0">
                <a:solidFill>
                  <a:srgbClr val="003893"/>
                </a:solidFill>
                <a:latin typeface="Arial" panose="020B0604020202020204" pitchFamily="34" charset="0"/>
                <a:cs typeface="Arial" panose="020B0604020202020204" pitchFamily="34" charset="0"/>
              </a:rPr>
              <a:t>WHOLE POPULATION</a:t>
            </a:r>
          </a:p>
          <a:p>
            <a:pPr algn="ctr">
              <a:lnSpc>
                <a:spcPct val="90000"/>
              </a:lnSpc>
            </a:pPr>
            <a:r>
              <a:rPr lang="en-GB" sz="800" b="1" dirty="0">
                <a:solidFill>
                  <a:srgbClr val="003893"/>
                </a:solidFill>
                <a:latin typeface="Arial" panose="020B0604020202020204" pitchFamily="34" charset="0"/>
                <a:cs typeface="Arial" panose="020B0604020202020204" pitchFamily="34" charset="0"/>
              </a:rPr>
              <a:t>when someone’s health status changes</a:t>
            </a:r>
          </a:p>
        </p:txBody>
      </p:sp>
      <p:sp>
        <p:nvSpPr>
          <p:cNvPr id="20" name="TextBox 19">
            <a:extLst>
              <a:ext uri="{FF2B5EF4-FFF2-40B4-BE49-F238E27FC236}">
                <a16:creationId xmlns:a16="http://schemas.microsoft.com/office/drawing/2014/main" xmlns="" id="{9B9A8A43-D316-5E49-8A9E-354CAE0B9C87}"/>
              </a:ext>
            </a:extLst>
          </p:cNvPr>
          <p:cNvSpPr txBox="1"/>
          <p:nvPr/>
        </p:nvSpPr>
        <p:spPr>
          <a:xfrm>
            <a:off x="4572000" y="602928"/>
            <a:ext cx="3024336" cy="263149"/>
          </a:xfrm>
          <a:prstGeom prst="rect">
            <a:avLst/>
          </a:prstGeom>
          <a:noFill/>
        </p:spPr>
        <p:txBody>
          <a:bodyPr wrap="square" lIns="0" tIns="0" rIns="0" bIns="0" rtlCol="0">
            <a:spAutoFit/>
          </a:bodyPr>
          <a:lstStyle/>
          <a:p>
            <a:pPr algn="ctr">
              <a:lnSpc>
                <a:spcPct val="90000"/>
              </a:lnSpc>
            </a:pPr>
            <a:r>
              <a:rPr lang="en-GB" sz="1100" b="1" dirty="0">
                <a:solidFill>
                  <a:srgbClr val="003893"/>
                </a:solidFill>
                <a:latin typeface="Arial" panose="020B0604020202020204" pitchFamily="34" charset="0"/>
                <a:cs typeface="Arial" panose="020B0604020202020204" pitchFamily="34" charset="0"/>
              </a:rPr>
              <a:t>30% OF POPULATION</a:t>
            </a:r>
          </a:p>
          <a:p>
            <a:pPr algn="ctr">
              <a:lnSpc>
                <a:spcPct val="90000"/>
              </a:lnSpc>
            </a:pPr>
            <a:r>
              <a:rPr lang="en-GB" sz="800" b="1" dirty="0">
                <a:solidFill>
                  <a:srgbClr val="003893"/>
                </a:solidFill>
                <a:latin typeface="Arial" panose="020B0604020202020204" pitchFamily="34" charset="0"/>
                <a:cs typeface="Arial" panose="020B0604020202020204" pitchFamily="34" charset="0"/>
              </a:rPr>
              <a:t>People with long term physical and mental health conditions</a:t>
            </a:r>
          </a:p>
        </p:txBody>
      </p:sp>
      <p:sp>
        <p:nvSpPr>
          <p:cNvPr id="21" name="Triangle 20">
            <a:extLst>
              <a:ext uri="{FF2B5EF4-FFF2-40B4-BE49-F238E27FC236}">
                <a16:creationId xmlns:a16="http://schemas.microsoft.com/office/drawing/2014/main" xmlns="" id="{C1CB8495-1A61-F54C-BBCC-7F75C524A9A2}"/>
              </a:ext>
            </a:extLst>
          </p:cNvPr>
          <p:cNvSpPr/>
          <p:nvPr/>
        </p:nvSpPr>
        <p:spPr>
          <a:xfrm rot="10800000">
            <a:off x="2425702" y="912700"/>
            <a:ext cx="545054" cy="3576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GB">
              <a:solidFill>
                <a:srgbClr val="FFFFFF"/>
              </a:solidFill>
            </a:endParaRPr>
          </a:p>
        </p:txBody>
      </p:sp>
      <p:sp>
        <p:nvSpPr>
          <p:cNvPr id="22" name="Triangle 21">
            <a:extLst>
              <a:ext uri="{FF2B5EF4-FFF2-40B4-BE49-F238E27FC236}">
                <a16:creationId xmlns:a16="http://schemas.microsoft.com/office/drawing/2014/main" xmlns="" id="{EA217967-8F2F-EC4C-BDFA-F498E7493CDE}"/>
              </a:ext>
            </a:extLst>
          </p:cNvPr>
          <p:cNvSpPr/>
          <p:nvPr/>
        </p:nvSpPr>
        <p:spPr>
          <a:xfrm rot="10800000">
            <a:off x="5738530" y="912700"/>
            <a:ext cx="545054" cy="3576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GB">
              <a:solidFill>
                <a:srgbClr val="FFFFFF"/>
              </a:solidFill>
            </a:endParaRPr>
          </a:p>
        </p:txBody>
      </p:sp>
      <p:sp>
        <p:nvSpPr>
          <p:cNvPr id="23" name="TextBox 22">
            <a:extLst>
              <a:ext uri="{FF2B5EF4-FFF2-40B4-BE49-F238E27FC236}">
                <a16:creationId xmlns:a16="http://schemas.microsoft.com/office/drawing/2014/main" xmlns="" id="{FB3F2D4A-4C5B-0549-AB47-9544E722BD6D}"/>
              </a:ext>
            </a:extLst>
          </p:cNvPr>
          <p:cNvSpPr txBox="1"/>
          <p:nvPr/>
        </p:nvSpPr>
        <p:spPr>
          <a:xfrm>
            <a:off x="4363155" y="1324500"/>
            <a:ext cx="3297378" cy="110800"/>
          </a:xfrm>
          <a:prstGeom prst="rect">
            <a:avLst/>
          </a:prstGeom>
          <a:noFill/>
        </p:spPr>
        <p:txBody>
          <a:bodyPr wrap="none" lIns="0" tIns="0" rIns="0" bIns="0" rtlCol="0">
            <a:spAutoFit/>
          </a:bodyPr>
          <a:lstStyle/>
          <a:p>
            <a:pPr algn="ctr">
              <a:lnSpc>
                <a:spcPct val="90000"/>
              </a:lnSpc>
            </a:pPr>
            <a:r>
              <a:rPr lang="en-GB" sz="800" b="1" dirty="0">
                <a:solidFill>
                  <a:srgbClr val="003893"/>
                </a:solidFill>
                <a:latin typeface="Arial" panose="020B0604020202020204" pitchFamily="34" charset="0"/>
                <a:cs typeface="Arial" panose="020B0604020202020204" pitchFamily="34" charset="0"/>
              </a:rPr>
              <a:t>Cohorts proactively identified on basis of local priorities and needs</a:t>
            </a:r>
          </a:p>
        </p:txBody>
      </p:sp>
      <p:sp>
        <p:nvSpPr>
          <p:cNvPr id="24" name="TextBox 23">
            <a:extLst>
              <a:ext uri="{FF2B5EF4-FFF2-40B4-BE49-F238E27FC236}">
                <a16:creationId xmlns:a16="http://schemas.microsoft.com/office/drawing/2014/main" xmlns="" id="{993EEAA4-9B13-714F-81E3-9B42169B2F45}"/>
              </a:ext>
            </a:extLst>
          </p:cNvPr>
          <p:cNvSpPr txBox="1"/>
          <p:nvPr/>
        </p:nvSpPr>
        <p:spPr>
          <a:xfrm>
            <a:off x="1474547" y="1921744"/>
            <a:ext cx="2447389" cy="796885"/>
          </a:xfrm>
          <a:prstGeom prst="rect">
            <a:avLst/>
          </a:prstGeom>
          <a:noFill/>
        </p:spPr>
        <p:txBody>
          <a:bodyPr wrap="square" lIns="0" tIns="0" rIns="0" bIns="0" rtlCol="0">
            <a:spAutoFit/>
          </a:bodyPr>
          <a:lstStyle/>
          <a:p>
            <a:pPr algn="ctr">
              <a:lnSpc>
                <a:spcPct val="95000"/>
              </a:lnSpc>
              <a:spcAft>
                <a:spcPts val="400"/>
              </a:spcAft>
            </a:pPr>
            <a:r>
              <a:rPr lang="en-GB" sz="900" b="1" dirty="0">
                <a:solidFill>
                  <a:srgbClr val="FFFFFF"/>
                </a:solidFill>
                <a:latin typeface="Arial" panose="020B0604020202020204" pitchFamily="34" charset="0"/>
                <a:cs typeface="Arial" panose="020B0604020202020204" pitchFamily="34" charset="0"/>
              </a:rPr>
              <a:t>Shared Decision Making</a:t>
            </a:r>
          </a:p>
          <a:p>
            <a:pPr algn="ctr">
              <a:lnSpc>
                <a:spcPct val="95000"/>
              </a:lnSpc>
            </a:pPr>
            <a:r>
              <a:rPr lang="en-GB" sz="700" dirty="0">
                <a:solidFill>
                  <a:srgbClr val="FFFFFF"/>
                </a:solidFill>
                <a:latin typeface="Arial" panose="020B0604020202020204" pitchFamily="34" charset="0"/>
                <a:cs typeface="Arial" panose="020B0604020202020204" pitchFamily="34" charset="0"/>
              </a:rPr>
              <a:t>People are supported to a) understand the care, treatment</a:t>
            </a:r>
          </a:p>
          <a:p>
            <a:pPr algn="ctr">
              <a:lnSpc>
                <a:spcPct val="95000"/>
              </a:lnSpc>
            </a:pPr>
            <a:r>
              <a:rPr lang="en-GB" sz="700" dirty="0">
                <a:solidFill>
                  <a:srgbClr val="FFFFFF"/>
                </a:solidFill>
                <a:latin typeface="Arial" panose="020B0604020202020204" pitchFamily="34" charset="0"/>
                <a:cs typeface="Arial" panose="020B0604020202020204" pitchFamily="34" charset="0"/>
              </a:rPr>
              <a:t>and support options available and the risks, benefits and</a:t>
            </a:r>
          </a:p>
          <a:p>
            <a:pPr algn="ctr">
              <a:lnSpc>
                <a:spcPct val="95000"/>
              </a:lnSpc>
            </a:pPr>
            <a:r>
              <a:rPr lang="en-GB" sz="700" dirty="0">
                <a:solidFill>
                  <a:srgbClr val="FFFFFF"/>
                </a:solidFill>
                <a:latin typeface="Arial" panose="020B0604020202020204" pitchFamily="34" charset="0"/>
                <a:cs typeface="Arial" panose="020B0604020202020204" pitchFamily="34" charset="0"/>
              </a:rPr>
              <a:t>consequences of those options, and b) make a decision about a preferred course of action, based on their personal preferences and, where relevant, utilising legal rights to choice (All tiers)</a:t>
            </a:r>
          </a:p>
        </p:txBody>
      </p:sp>
      <p:sp>
        <p:nvSpPr>
          <p:cNvPr id="25" name="TextBox 24">
            <a:extLst>
              <a:ext uri="{FF2B5EF4-FFF2-40B4-BE49-F238E27FC236}">
                <a16:creationId xmlns:a16="http://schemas.microsoft.com/office/drawing/2014/main" xmlns="" id="{8F8555EF-C76E-E740-B4CF-06C826EC6CAB}"/>
              </a:ext>
            </a:extLst>
          </p:cNvPr>
          <p:cNvSpPr txBox="1"/>
          <p:nvPr/>
        </p:nvSpPr>
        <p:spPr>
          <a:xfrm>
            <a:off x="4273900" y="1921723"/>
            <a:ext cx="3474314" cy="489878"/>
          </a:xfrm>
          <a:prstGeom prst="rect">
            <a:avLst/>
          </a:prstGeom>
          <a:noFill/>
        </p:spPr>
        <p:txBody>
          <a:bodyPr wrap="square" lIns="0" tIns="0" rIns="0" bIns="0" rtlCol="0">
            <a:spAutoFit/>
          </a:bodyPr>
          <a:lstStyle/>
          <a:p>
            <a:pPr algn="ctr">
              <a:lnSpc>
                <a:spcPct val="95000"/>
              </a:lnSpc>
              <a:spcAft>
                <a:spcPts val="350"/>
              </a:spcAft>
            </a:pPr>
            <a:r>
              <a:rPr lang="en-GB" sz="900" b="1" dirty="0">
                <a:solidFill>
                  <a:srgbClr val="FFFFFF"/>
                </a:solidFill>
                <a:latin typeface="Arial" panose="020B0604020202020204" pitchFamily="34" charset="0"/>
                <a:cs typeface="Arial" panose="020B0604020202020204" pitchFamily="34" charset="0"/>
              </a:rPr>
              <a:t>Personalised Care and Support Planning</a:t>
            </a:r>
          </a:p>
          <a:p>
            <a:pPr algn="ctr">
              <a:lnSpc>
                <a:spcPct val="95000"/>
              </a:lnSpc>
              <a:spcAft>
                <a:spcPts val="300"/>
              </a:spcAft>
            </a:pPr>
            <a:r>
              <a:rPr lang="en-GB" sz="700" dirty="0">
                <a:solidFill>
                  <a:srgbClr val="FFFFFF"/>
                </a:solidFill>
                <a:latin typeface="Arial" panose="020B0604020202020204" pitchFamily="34" charset="0"/>
                <a:cs typeface="Arial" panose="020B0604020202020204" pitchFamily="34" charset="0"/>
              </a:rPr>
              <a:t>People have a proactive, personalised conversation which focuses on what matters to them, delivered through a six-stage process and paying attention to their clinical needs as well as their wider health and wellbeing.</a:t>
            </a:r>
          </a:p>
        </p:txBody>
      </p:sp>
      <p:sp>
        <p:nvSpPr>
          <p:cNvPr id="26" name="TextBox 25">
            <a:extLst>
              <a:ext uri="{FF2B5EF4-FFF2-40B4-BE49-F238E27FC236}">
                <a16:creationId xmlns:a16="http://schemas.microsoft.com/office/drawing/2014/main" xmlns="" id="{45C5D8D0-68CB-204D-A0B5-F3DC929E738E}"/>
              </a:ext>
            </a:extLst>
          </p:cNvPr>
          <p:cNvSpPr txBox="1"/>
          <p:nvPr/>
        </p:nvSpPr>
        <p:spPr>
          <a:xfrm>
            <a:off x="4598565" y="2452513"/>
            <a:ext cx="2807123" cy="459000"/>
          </a:xfrm>
          <a:prstGeom prst="rect">
            <a:avLst/>
          </a:prstGeom>
          <a:solidFill>
            <a:schemeClr val="bg1"/>
          </a:solidFill>
          <a:ln>
            <a:noFill/>
          </a:ln>
        </p:spPr>
        <p:txBody>
          <a:bodyPr wrap="square" lIns="35988" tIns="35988" rIns="35988" bIns="0" rtlCol="0">
            <a:noAutofit/>
          </a:bodyPr>
          <a:lstStyle/>
          <a:p>
            <a:pPr algn="ctr">
              <a:lnSpc>
                <a:spcPct val="95000"/>
              </a:lnSpc>
            </a:pPr>
            <a:r>
              <a:rPr lang="en-GB" sz="900" b="1" dirty="0">
                <a:solidFill>
                  <a:srgbClr val="003893"/>
                </a:solidFill>
                <a:latin typeface="Arial" panose="020B0604020202020204" pitchFamily="34" charset="0"/>
                <a:cs typeface="Arial" panose="020B0604020202020204" pitchFamily="34" charset="0"/>
              </a:rPr>
              <a:t>Review</a:t>
            </a:r>
          </a:p>
          <a:p>
            <a:pPr algn="ctr">
              <a:lnSpc>
                <a:spcPct val="95000"/>
              </a:lnSpc>
            </a:pPr>
            <a:r>
              <a:rPr lang="en-GB" sz="700" dirty="0">
                <a:solidFill>
                  <a:srgbClr val="003893"/>
                </a:solidFill>
                <a:latin typeface="Arial" panose="020B0604020202020204" pitchFamily="34" charset="0"/>
                <a:cs typeface="Arial" panose="020B0604020202020204" pitchFamily="34" charset="0"/>
              </a:rPr>
              <a:t>A key aspect of the personalised care and support planning cycle. </a:t>
            </a:r>
          </a:p>
          <a:p>
            <a:pPr algn="ctr">
              <a:lnSpc>
                <a:spcPct val="95000"/>
              </a:lnSpc>
            </a:pPr>
            <a:r>
              <a:rPr lang="en-GB" sz="700" dirty="0">
                <a:solidFill>
                  <a:srgbClr val="003893"/>
                </a:solidFill>
                <a:latin typeface="Arial" panose="020B0604020202020204" pitchFamily="34" charset="0"/>
                <a:cs typeface="Arial" panose="020B0604020202020204" pitchFamily="34" charset="0"/>
              </a:rPr>
              <a:t>Check what is working and not working and adjust the plan </a:t>
            </a:r>
          </a:p>
          <a:p>
            <a:pPr algn="ctr">
              <a:lnSpc>
                <a:spcPct val="95000"/>
              </a:lnSpc>
            </a:pPr>
            <a:r>
              <a:rPr lang="en-GB" sz="700" dirty="0">
                <a:solidFill>
                  <a:srgbClr val="003893"/>
                </a:solidFill>
                <a:latin typeface="Arial" panose="020B0604020202020204" pitchFamily="34" charset="0"/>
                <a:cs typeface="Arial" panose="020B0604020202020204" pitchFamily="34" charset="0"/>
              </a:rPr>
              <a:t>(and budget where applicable)</a:t>
            </a:r>
          </a:p>
        </p:txBody>
      </p:sp>
      <p:cxnSp>
        <p:nvCxnSpPr>
          <p:cNvPr id="28" name="Straight Arrow Connector 27">
            <a:extLst>
              <a:ext uri="{FF2B5EF4-FFF2-40B4-BE49-F238E27FC236}">
                <a16:creationId xmlns:a16="http://schemas.microsoft.com/office/drawing/2014/main" xmlns="" id="{A27B6680-429A-A74D-A82F-2597CD60E9E2}"/>
              </a:ext>
            </a:extLst>
          </p:cNvPr>
          <p:cNvCxnSpPr/>
          <p:nvPr/>
        </p:nvCxnSpPr>
        <p:spPr>
          <a:xfrm>
            <a:off x="2054225" y="2972339"/>
            <a:ext cx="0" cy="15458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E9A3F7D4-D4AF-1C40-A3B9-516CFED3306E}"/>
              </a:ext>
            </a:extLst>
          </p:cNvPr>
          <p:cNvCxnSpPr/>
          <p:nvPr/>
        </p:nvCxnSpPr>
        <p:spPr>
          <a:xfrm>
            <a:off x="7153413" y="2972339"/>
            <a:ext cx="4732" cy="154586"/>
          </a:xfrm>
          <a:prstGeom prst="straightConnector1">
            <a:avLst/>
          </a:prstGeom>
          <a:ln w="254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B5DE518F-3C70-5F48-8826-A56F8CC65D21}"/>
              </a:ext>
            </a:extLst>
          </p:cNvPr>
          <p:cNvCxnSpPr/>
          <p:nvPr/>
        </p:nvCxnSpPr>
        <p:spPr>
          <a:xfrm>
            <a:off x="5449797" y="2959684"/>
            <a:ext cx="4732" cy="154586"/>
          </a:xfrm>
          <a:prstGeom prst="straightConnector1">
            <a:avLst/>
          </a:prstGeom>
          <a:ln w="254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xmlns="" id="{74A75F18-4285-5045-B836-D10ED7430FAD}"/>
              </a:ext>
            </a:extLst>
          </p:cNvPr>
          <p:cNvGrpSpPr/>
          <p:nvPr/>
        </p:nvGrpSpPr>
        <p:grpSpPr>
          <a:xfrm>
            <a:off x="3240270" y="2969209"/>
            <a:ext cx="1026041" cy="154586"/>
            <a:chOff x="3244499" y="4017364"/>
            <a:chExt cx="1026041" cy="206114"/>
          </a:xfrm>
        </p:grpSpPr>
        <p:cxnSp>
          <p:nvCxnSpPr>
            <p:cNvPr id="33" name="Straight Arrow Connector 32">
              <a:extLst>
                <a:ext uri="{FF2B5EF4-FFF2-40B4-BE49-F238E27FC236}">
                  <a16:creationId xmlns:a16="http://schemas.microsoft.com/office/drawing/2014/main" xmlns="" id="{6B85AFC0-CE83-1E48-B6A7-A0CBFF5066DE}"/>
                </a:ext>
              </a:extLst>
            </p:cNvPr>
            <p:cNvCxnSpPr/>
            <p:nvPr/>
          </p:nvCxnSpPr>
          <p:spPr>
            <a:xfrm>
              <a:off x="3244499" y="4017364"/>
              <a:ext cx="0" cy="20611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1A9133DF-6910-6F41-B781-51E621A9053F}"/>
                </a:ext>
              </a:extLst>
            </p:cNvPr>
            <p:cNvCxnSpPr/>
            <p:nvPr/>
          </p:nvCxnSpPr>
          <p:spPr>
            <a:xfrm>
              <a:off x="4270540" y="4017364"/>
              <a:ext cx="0" cy="20611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a:extLst>
              <a:ext uri="{FF2B5EF4-FFF2-40B4-BE49-F238E27FC236}">
                <a16:creationId xmlns:a16="http://schemas.microsoft.com/office/drawing/2014/main" xmlns="" id="{8412904C-C779-6A4B-B31E-0F0A539DC1D0}"/>
              </a:ext>
            </a:extLst>
          </p:cNvPr>
          <p:cNvCxnSpPr>
            <a:cxnSpLocks/>
          </p:cNvCxnSpPr>
          <p:nvPr/>
        </p:nvCxnSpPr>
        <p:spPr>
          <a:xfrm>
            <a:off x="2758191" y="3928022"/>
            <a:ext cx="291286"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8350B00B-F61F-2E44-843A-18E1CEAB3D1B}"/>
              </a:ext>
            </a:extLst>
          </p:cNvPr>
          <p:cNvCxnSpPr>
            <a:cxnSpLocks/>
          </p:cNvCxnSpPr>
          <p:nvPr/>
        </p:nvCxnSpPr>
        <p:spPr>
          <a:xfrm>
            <a:off x="4448786" y="3928022"/>
            <a:ext cx="299595"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26D20015-FCCC-5749-9E42-C0466F817C9C}"/>
              </a:ext>
            </a:extLst>
          </p:cNvPr>
          <p:cNvCxnSpPr>
            <a:cxnSpLocks/>
          </p:cNvCxnSpPr>
          <p:nvPr/>
        </p:nvCxnSpPr>
        <p:spPr>
          <a:xfrm>
            <a:off x="6149999" y="3928022"/>
            <a:ext cx="29727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A125EF8F-80C3-4640-810B-0DA69EB10030}"/>
              </a:ext>
            </a:extLst>
          </p:cNvPr>
          <p:cNvSpPr txBox="1"/>
          <p:nvPr/>
        </p:nvSpPr>
        <p:spPr>
          <a:xfrm>
            <a:off x="374963" y="2343554"/>
            <a:ext cx="924792" cy="467820"/>
          </a:xfrm>
          <a:prstGeom prst="rect">
            <a:avLst/>
          </a:prstGeom>
          <a:noFill/>
        </p:spPr>
        <p:txBody>
          <a:bodyPr wrap="square" lIns="0" tIns="0" rIns="0" bIns="0" rtlCol="0">
            <a:spAutoFit/>
          </a:bodyPr>
          <a:lstStyle/>
          <a:p>
            <a:pPr algn="ctr">
              <a:lnSpc>
                <a:spcPct val="95000"/>
              </a:lnSpc>
              <a:spcAft>
                <a:spcPts val="400"/>
              </a:spcAft>
            </a:pPr>
            <a:r>
              <a:rPr lang="en-GB" sz="800" b="1" dirty="0">
                <a:solidFill>
                  <a:srgbClr val="003893"/>
                </a:solidFill>
                <a:latin typeface="Arial" panose="020B0604020202020204" pitchFamily="34" charset="0"/>
                <a:cs typeface="Arial" panose="020B0604020202020204" pitchFamily="34" charset="0"/>
              </a:rPr>
              <a:t>LEADERSHIP, CO-PRODUCTION AND CHANGE ENABLER</a:t>
            </a:r>
            <a:endParaRPr lang="en-GB" sz="800" dirty="0">
              <a:solidFill>
                <a:srgbClr val="003893"/>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xmlns="" id="{4F180304-5786-6B4F-8933-2DEDB5FB81F6}"/>
              </a:ext>
            </a:extLst>
          </p:cNvPr>
          <p:cNvSpPr txBox="1"/>
          <p:nvPr/>
        </p:nvSpPr>
        <p:spPr>
          <a:xfrm>
            <a:off x="374963" y="4137449"/>
            <a:ext cx="924792" cy="233910"/>
          </a:xfrm>
          <a:prstGeom prst="rect">
            <a:avLst/>
          </a:prstGeom>
          <a:noFill/>
        </p:spPr>
        <p:txBody>
          <a:bodyPr wrap="square" lIns="0" tIns="0" rIns="0" bIns="0" rtlCol="0">
            <a:spAutoFit/>
          </a:bodyPr>
          <a:lstStyle/>
          <a:p>
            <a:pPr algn="ctr">
              <a:lnSpc>
                <a:spcPct val="95000"/>
              </a:lnSpc>
              <a:spcAft>
                <a:spcPts val="400"/>
              </a:spcAft>
            </a:pPr>
            <a:r>
              <a:rPr lang="en-GB" sz="800" b="1" dirty="0">
                <a:solidFill>
                  <a:srgbClr val="003893"/>
                </a:solidFill>
                <a:latin typeface="Arial" panose="020B0604020202020204" pitchFamily="34" charset="0"/>
                <a:cs typeface="Arial" panose="020B0604020202020204" pitchFamily="34" charset="0"/>
              </a:rPr>
              <a:t>WORKFORCE ENABLER</a:t>
            </a:r>
            <a:endParaRPr lang="en-GB" sz="800" dirty="0">
              <a:solidFill>
                <a:srgbClr val="003893"/>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xmlns="" id="{D92081A2-6461-4B49-8611-81B10307F2CD}"/>
              </a:ext>
            </a:extLst>
          </p:cNvPr>
          <p:cNvSpPr txBox="1"/>
          <p:nvPr/>
        </p:nvSpPr>
        <p:spPr>
          <a:xfrm>
            <a:off x="7879613" y="2343542"/>
            <a:ext cx="924792" cy="233910"/>
          </a:xfrm>
          <a:prstGeom prst="rect">
            <a:avLst/>
          </a:prstGeom>
          <a:noFill/>
        </p:spPr>
        <p:txBody>
          <a:bodyPr wrap="square" lIns="0" tIns="0" rIns="0" bIns="0" rtlCol="0">
            <a:spAutoFit/>
          </a:bodyPr>
          <a:lstStyle/>
          <a:p>
            <a:pPr algn="ctr">
              <a:lnSpc>
                <a:spcPct val="95000"/>
              </a:lnSpc>
              <a:spcAft>
                <a:spcPts val="400"/>
              </a:spcAft>
            </a:pPr>
            <a:r>
              <a:rPr lang="en-GB" sz="800" b="1" dirty="0">
                <a:solidFill>
                  <a:srgbClr val="003893"/>
                </a:solidFill>
                <a:latin typeface="Arial" panose="020B0604020202020204" pitchFamily="34" charset="0"/>
                <a:cs typeface="Arial" panose="020B0604020202020204" pitchFamily="34" charset="0"/>
              </a:rPr>
              <a:t>FINANCE ENABLER</a:t>
            </a:r>
            <a:endParaRPr lang="en-GB" sz="800" dirty="0">
              <a:solidFill>
                <a:srgbClr val="003893"/>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xmlns="" id="{F6E27606-CFE8-4A42-9045-6E68E873371B}"/>
              </a:ext>
            </a:extLst>
          </p:cNvPr>
          <p:cNvSpPr txBox="1"/>
          <p:nvPr/>
        </p:nvSpPr>
        <p:spPr>
          <a:xfrm>
            <a:off x="7879613" y="4137458"/>
            <a:ext cx="924792" cy="350865"/>
          </a:xfrm>
          <a:prstGeom prst="rect">
            <a:avLst/>
          </a:prstGeom>
          <a:noFill/>
        </p:spPr>
        <p:txBody>
          <a:bodyPr wrap="square" lIns="0" tIns="0" rIns="0" bIns="0" rtlCol="0">
            <a:spAutoFit/>
          </a:bodyPr>
          <a:lstStyle/>
          <a:p>
            <a:pPr algn="ctr">
              <a:lnSpc>
                <a:spcPct val="95000"/>
              </a:lnSpc>
              <a:spcAft>
                <a:spcPts val="400"/>
              </a:spcAft>
            </a:pPr>
            <a:r>
              <a:rPr lang="en-GB" sz="800" b="1" dirty="0">
                <a:solidFill>
                  <a:srgbClr val="003893"/>
                </a:solidFill>
                <a:latin typeface="Arial" panose="020B0604020202020204" pitchFamily="34" charset="0"/>
                <a:cs typeface="Arial" panose="020B0604020202020204" pitchFamily="34" charset="0"/>
              </a:rPr>
              <a:t>COMMISSIONINGAND PAYMENT ENABLER</a:t>
            </a:r>
            <a:endParaRPr lang="en-GB" sz="800" dirty="0">
              <a:solidFill>
                <a:srgbClr val="003893"/>
              </a:solidFill>
              <a:latin typeface="Arial" panose="020B0604020202020204" pitchFamily="34" charset="0"/>
              <a:cs typeface="Arial" panose="020B0604020202020204" pitchFamily="34" charset="0"/>
            </a:endParaRPr>
          </a:p>
        </p:txBody>
      </p:sp>
      <p:pic>
        <p:nvPicPr>
          <p:cNvPr id="97" name="Picture 96">
            <a:extLst>
              <a:ext uri="{FF2B5EF4-FFF2-40B4-BE49-F238E27FC236}">
                <a16:creationId xmlns:a16="http://schemas.microsoft.com/office/drawing/2014/main" xmlns="" id="{AB611847-88C1-0F4F-97EA-6BD9D7D0C30C}"/>
              </a:ext>
            </a:extLst>
          </p:cNvPr>
          <p:cNvPicPr>
            <a:picLocks noChangeAspect="1"/>
          </p:cNvPicPr>
          <p:nvPr/>
        </p:nvPicPr>
        <p:blipFill>
          <a:blip r:embed="rId2"/>
          <a:stretch>
            <a:fillRect/>
          </a:stretch>
        </p:blipFill>
        <p:spPr>
          <a:xfrm>
            <a:off x="8230861" y="269878"/>
            <a:ext cx="528325" cy="381000"/>
          </a:xfrm>
          <a:prstGeom prst="rect">
            <a:avLst/>
          </a:prstGeom>
        </p:spPr>
      </p:pic>
      <p:sp>
        <p:nvSpPr>
          <p:cNvPr id="4" name="Freeform 5"/>
          <p:cNvSpPr>
            <a:spLocks noEditPoints="1"/>
          </p:cNvSpPr>
          <p:nvPr/>
        </p:nvSpPr>
        <p:spPr bwMode="auto">
          <a:xfrm>
            <a:off x="8230866" y="2033589"/>
            <a:ext cx="253999" cy="266700"/>
          </a:xfrm>
          <a:custGeom>
            <a:avLst/>
            <a:gdLst>
              <a:gd name="T0" fmla="*/ 80 w 747"/>
              <a:gd name="T1" fmla="*/ 560 h 748"/>
              <a:gd name="T2" fmla="*/ 133 w 747"/>
              <a:gd name="T3" fmla="*/ 720 h 748"/>
              <a:gd name="T4" fmla="*/ 80 w 747"/>
              <a:gd name="T5" fmla="*/ 560 h 748"/>
              <a:gd name="T6" fmla="*/ 400 w 747"/>
              <a:gd name="T7" fmla="*/ 480 h 748"/>
              <a:gd name="T8" fmla="*/ 453 w 747"/>
              <a:gd name="T9" fmla="*/ 720 h 748"/>
              <a:gd name="T10" fmla="*/ 400 w 747"/>
              <a:gd name="T11" fmla="*/ 480 h 748"/>
              <a:gd name="T12" fmla="*/ 240 w 747"/>
              <a:gd name="T13" fmla="*/ 427 h 748"/>
              <a:gd name="T14" fmla="*/ 293 w 747"/>
              <a:gd name="T15" fmla="*/ 720 h 748"/>
              <a:gd name="T16" fmla="*/ 240 w 747"/>
              <a:gd name="T17" fmla="*/ 427 h 748"/>
              <a:gd name="T18" fmla="*/ 560 w 747"/>
              <a:gd name="T19" fmla="*/ 374 h 748"/>
              <a:gd name="T20" fmla="*/ 613 w 747"/>
              <a:gd name="T21" fmla="*/ 720 h 748"/>
              <a:gd name="T22" fmla="*/ 560 w 747"/>
              <a:gd name="T23" fmla="*/ 374 h 748"/>
              <a:gd name="T24" fmla="*/ 13 w 747"/>
              <a:gd name="T25" fmla="*/ 0 h 748"/>
              <a:gd name="T26" fmla="*/ 0 w 747"/>
              <a:gd name="T27" fmla="*/ 520 h 748"/>
              <a:gd name="T28" fmla="*/ 0 w 747"/>
              <a:gd name="T29" fmla="*/ 730 h 748"/>
              <a:gd name="T30" fmla="*/ 17 w 747"/>
              <a:gd name="T31" fmla="*/ 747 h 748"/>
              <a:gd name="T32" fmla="*/ 747 w 747"/>
              <a:gd name="T33" fmla="*/ 734 h 748"/>
              <a:gd name="T34" fmla="*/ 733 w 747"/>
              <a:gd name="T35" fmla="*/ 720 h 748"/>
              <a:gd name="T36" fmla="*/ 640 w 747"/>
              <a:gd name="T37" fmla="*/ 360 h 748"/>
              <a:gd name="T38" fmla="*/ 547 w 747"/>
              <a:gd name="T39" fmla="*/ 347 h 748"/>
              <a:gd name="T40" fmla="*/ 533 w 747"/>
              <a:gd name="T41" fmla="*/ 720 h 748"/>
              <a:gd name="T42" fmla="*/ 480 w 747"/>
              <a:gd name="T43" fmla="*/ 467 h 748"/>
              <a:gd name="T44" fmla="*/ 387 w 747"/>
              <a:gd name="T45" fmla="*/ 454 h 748"/>
              <a:gd name="T46" fmla="*/ 373 w 747"/>
              <a:gd name="T47" fmla="*/ 720 h 748"/>
              <a:gd name="T48" fmla="*/ 320 w 747"/>
              <a:gd name="T49" fmla="*/ 414 h 748"/>
              <a:gd name="T50" fmla="*/ 227 w 747"/>
              <a:gd name="T51" fmla="*/ 400 h 748"/>
              <a:gd name="T52" fmla="*/ 213 w 747"/>
              <a:gd name="T53" fmla="*/ 720 h 748"/>
              <a:gd name="T54" fmla="*/ 160 w 747"/>
              <a:gd name="T55" fmla="*/ 547 h 748"/>
              <a:gd name="T56" fmla="*/ 67 w 747"/>
              <a:gd name="T57" fmla="*/ 534 h 748"/>
              <a:gd name="T58" fmla="*/ 53 w 747"/>
              <a:gd name="T59" fmla="*/ 720 h 748"/>
              <a:gd name="T60" fmla="*/ 27 w 747"/>
              <a:gd name="T61" fmla="*/ 526 h 748"/>
              <a:gd name="T62" fmla="*/ 382 w 747"/>
              <a:gd name="T63" fmla="*/ 403 h 748"/>
              <a:gd name="T64" fmla="*/ 613 w 747"/>
              <a:gd name="T65" fmla="*/ 204 h 748"/>
              <a:gd name="T66" fmla="*/ 626 w 747"/>
              <a:gd name="T67" fmla="*/ 241 h 748"/>
              <a:gd name="T68" fmla="*/ 640 w 747"/>
              <a:gd name="T69" fmla="*/ 227 h 748"/>
              <a:gd name="T70" fmla="*/ 629 w 747"/>
              <a:gd name="T71" fmla="*/ 160 h 748"/>
              <a:gd name="T72" fmla="*/ 627 w 747"/>
              <a:gd name="T73" fmla="*/ 160 h 748"/>
              <a:gd name="T74" fmla="*/ 573 w 747"/>
              <a:gd name="T75" fmla="*/ 160 h 748"/>
              <a:gd name="T76" fmla="*/ 573 w 747"/>
              <a:gd name="T77" fmla="*/ 187 h 748"/>
              <a:gd name="T78" fmla="*/ 593 w 747"/>
              <a:gd name="T79" fmla="*/ 187 h 748"/>
              <a:gd name="T80" fmla="*/ 279 w 747"/>
              <a:gd name="T81" fmla="*/ 283 h 748"/>
              <a:gd name="T82" fmla="*/ 27 w 747"/>
              <a:gd name="T83" fmla="*/ 491 h 748"/>
              <a:gd name="T84" fmla="*/ 13 w 747"/>
              <a:gd name="T85"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7" h="748">
                <a:moveTo>
                  <a:pt x="80" y="560"/>
                </a:moveTo>
                <a:lnTo>
                  <a:pt x="80" y="560"/>
                </a:lnTo>
                <a:lnTo>
                  <a:pt x="133" y="560"/>
                </a:lnTo>
                <a:lnTo>
                  <a:pt x="133" y="720"/>
                </a:lnTo>
                <a:lnTo>
                  <a:pt x="80" y="720"/>
                </a:lnTo>
                <a:lnTo>
                  <a:pt x="80" y="560"/>
                </a:lnTo>
                <a:close/>
                <a:moveTo>
                  <a:pt x="400" y="480"/>
                </a:moveTo>
                <a:lnTo>
                  <a:pt x="400" y="480"/>
                </a:lnTo>
                <a:lnTo>
                  <a:pt x="453" y="480"/>
                </a:lnTo>
                <a:lnTo>
                  <a:pt x="453" y="720"/>
                </a:lnTo>
                <a:lnTo>
                  <a:pt x="400" y="720"/>
                </a:lnTo>
                <a:lnTo>
                  <a:pt x="400" y="480"/>
                </a:lnTo>
                <a:close/>
                <a:moveTo>
                  <a:pt x="240" y="427"/>
                </a:moveTo>
                <a:lnTo>
                  <a:pt x="240" y="427"/>
                </a:lnTo>
                <a:lnTo>
                  <a:pt x="293" y="427"/>
                </a:lnTo>
                <a:lnTo>
                  <a:pt x="293" y="720"/>
                </a:lnTo>
                <a:lnTo>
                  <a:pt x="240" y="720"/>
                </a:lnTo>
                <a:lnTo>
                  <a:pt x="240" y="427"/>
                </a:lnTo>
                <a:close/>
                <a:moveTo>
                  <a:pt x="560" y="374"/>
                </a:moveTo>
                <a:lnTo>
                  <a:pt x="560" y="374"/>
                </a:lnTo>
                <a:lnTo>
                  <a:pt x="613" y="374"/>
                </a:lnTo>
                <a:lnTo>
                  <a:pt x="613" y="720"/>
                </a:lnTo>
                <a:lnTo>
                  <a:pt x="560" y="720"/>
                </a:lnTo>
                <a:lnTo>
                  <a:pt x="560" y="374"/>
                </a:lnTo>
                <a:close/>
                <a:moveTo>
                  <a:pt x="13" y="0"/>
                </a:moveTo>
                <a:lnTo>
                  <a:pt x="13" y="0"/>
                </a:lnTo>
                <a:cubicBezTo>
                  <a:pt x="6" y="0"/>
                  <a:pt x="0" y="6"/>
                  <a:pt x="0" y="14"/>
                </a:cubicBezTo>
                <a:lnTo>
                  <a:pt x="0" y="520"/>
                </a:lnTo>
                <a:cubicBezTo>
                  <a:pt x="0" y="520"/>
                  <a:pt x="0" y="521"/>
                  <a:pt x="0" y="521"/>
                </a:cubicBezTo>
                <a:lnTo>
                  <a:pt x="0" y="730"/>
                </a:lnTo>
                <a:cubicBezTo>
                  <a:pt x="0" y="735"/>
                  <a:pt x="0" y="740"/>
                  <a:pt x="4" y="743"/>
                </a:cubicBezTo>
                <a:cubicBezTo>
                  <a:pt x="7" y="747"/>
                  <a:pt x="12" y="748"/>
                  <a:pt x="17" y="747"/>
                </a:cubicBezTo>
                <a:lnTo>
                  <a:pt x="733" y="747"/>
                </a:lnTo>
                <a:cubicBezTo>
                  <a:pt x="741" y="747"/>
                  <a:pt x="747" y="741"/>
                  <a:pt x="747" y="734"/>
                </a:cubicBezTo>
                <a:cubicBezTo>
                  <a:pt x="747" y="727"/>
                  <a:pt x="741" y="720"/>
                  <a:pt x="734" y="720"/>
                </a:cubicBezTo>
                <a:cubicBezTo>
                  <a:pt x="734" y="720"/>
                  <a:pt x="733" y="720"/>
                  <a:pt x="733" y="720"/>
                </a:cubicBezTo>
                <a:lnTo>
                  <a:pt x="640" y="720"/>
                </a:lnTo>
                <a:lnTo>
                  <a:pt x="640" y="360"/>
                </a:lnTo>
                <a:cubicBezTo>
                  <a:pt x="640" y="353"/>
                  <a:pt x="634" y="347"/>
                  <a:pt x="627" y="347"/>
                </a:cubicBezTo>
                <a:lnTo>
                  <a:pt x="547" y="347"/>
                </a:lnTo>
                <a:cubicBezTo>
                  <a:pt x="539" y="347"/>
                  <a:pt x="533" y="353"/>
                  <a:pt x="533" y="360"/>
                </a:cubicBezTo>
                <a:lnTo>
                  <a:pt x="533" y="720"/>
                </a:lnTo>
                <a:lnTo>
                  <a:pt x="480" y="720"/>
                </a:lnTo>
                <a:lnTo>
                  <a:pt x="480" y="467"/>
                </a:lnTo>
                <a:cubicBezTo>
                  <a:pt x="480" y="460"/>
                  <a:pt x="474" y="454"/>
                  <a:pt x="467" y="454"/>
                </a:cubicBezTo>
                <a:lnTo>
                  <a:pt x="387" y="454"/>
                </a:lnTo>
                <a:cubicBezTo>
                  <a:pt x="379" y="454"/>
                  <a:pt x="373" y="460"/>
                  <a:pt x="373" y="467"/>
                </a:cubicBezTo>
                <a:lnTo>
                  <a:pt x="373" y="720"/>
                </a:lnTo>
                <a:lnTo>
                  <a:pt x="320" y="720"/>
                </a:lnTo>
                <a:lnTo>
                  <a:pt x="320" y="414"/>
                </a:lnTo>
                <a:cubicBezTo>
                  <a:pt x="320" y="406"/>
                  <a:pt x="314" y="400"/>
                  <a:pt x="307" y="400"/>
                </a:cubicBezTo>
                <a:lnTo>
                  <a:pt x="227" y="400"/>
                </a:lnTo>
                <a:cubicBezTo>
                  <a:pt x="219" y="400"/>
                  <a:pt x="213" y="406"/>
                  <a:pt x="213" y="414"/>
                </a:cubicBezTo>
                <a:lnTo>
                  <a:pt x="213" y="720"/>
                </a:lnTo>
                <a:lnTo>
                  <a:pt x="160" y="720"/>
                </a:lnTo>
                <a:lnTo>
                  <a:pt x="160" y="547"/>
                </a:lnTo>
                <a:cubicBezTo>
                  <a:pt x="160" y="540"/>
                  <a:pt x="154" y="534"/>
                  <a:pt x="147" y="534"/>
                </a:cubicBezTo>
                <a:lnTo>
                  <a:pt x="67" y="534"/>
                </a:lnTo>
                <a:cubicBezTo>
                  <a:pt x="59" y="534"/>
                  <a:pt x="53" y="540"/>
                  <a:pt x="53" y="547"/>
                </a:cubicBezTo>
                <a:lnTo>
                  <a:pt x="53" y="720"/>
                </a:lnTo>
                <a:lnTo>
                  <a:pt x="27" y="720"/>
                </a:lnTo>
                <a:lnTo>
                  <a:pt x="27" y="526"/>
                </a:lnTo>
                <a:lnTo>
                  <a:pt x="271" y="311"/>
                </a:lnTo>
                <a:lnTo>
                  <a:pt x="382" y="403"/>
                </a:lnTo>
                <a:cubicBezTo>
                  <a:pt x="388" y="407"/>
                  <a:pt x="395" y="407"/>
                  <a:pt x="400" y="402"/>
                </a:cubicBezTo>
                <a:lnTo>
                  <a:pt x="613" y="204"/>
                </a:lnTo>
                <a:lnTo>
                  <a:pt x="613" y="227"/>
                </a:lnTo>
                <a:cubicBezTo>
                  <a:pt x="613" y="234"/>
                  <a:pt x="619" y="240"/>
                  <a:pt x="626" y="241"/>
                </a:cubicBezTo>
                <a:cubicBezTo>
                  <a:pt x="634" y="241"/>
                  <a:pt x="640" y="235"/>
                  <a:pt x="640" y="227"/>
                </a:cubicBezTo>
                <a:cubicBezTo>
                  <a:pt x="640" y="227"/>
                  <a:pt x="640" y="227"/>
                  <a:pt x="640" y="227"/>
                </a:cubicBezTo>
                <a:lnTo>
                  <a:pt x="640" y="175"/>
                </a:lnTo>
                <a:cubicBezTo>
                  <a:pt x="641" y="168"/>
                  <a:pt x="636" y="161"/>
                  <a:pt x="629" y="160"/>
                </a:cubicBezTo>
                <a:cubicBezTo>
                  <a:pt x="628" y="160"/>
                  <a:pt x="627" y="160"/>
                  <a:pt x="627" y="160"/>
                </a:cubicBezTo>
                <a:lnTo>
                  <a:pt x="627" y="160"/>
                </a:lnTo>
                <a:cubicBezTo>
                  <a:pt x="626" y="160"/>
                  <a:pt x="626" y="160"/>
                  <a:pt x="625" y="160"/>
                </a:cubicBezTo>
                <a:lnTo>
                  <a:pt x="573" y="160"/>
                </a:lnTo>
                <a:cubicBezTo>
                  <a:pt x="566" y="160"/>
                  <a:pt x="560" y="166"/>
                  <a:pt x="560" y="174"/>
                </a:cubicBezTo>
                <a:cubicBezTo>
                  <a:pt x="560" y="181"/>
                  <a:pt x="566" y="187"/>
                  <a:pt x="573" y="187"/>
                </a:cubicBezTo>
                <a:cubicBezTo>
                  <a:pt x="573" y="187"/>
                  <a:pt x="573" y="187"/>
                  <a:pt x="573" y="187"/>
                </a:cubicBezTo>
                <a:lnTo>
                  <a:pt x="593" y="187"/>
                </a:lnTo>
                <a:lnTo>
                  <a:pt x="390" y="375"/>
                </a:lnTo>
                <a:lnTo>
                  <a:pt x="279" y="283"/>
                </a:lnTo>
                <a:cubicBezTo>
                  <a:pt x="274" y="279"/>
                  <a:pt x="267" y="279"/>
                  <a:pt x="262" y="284"/>
                </a:cubicBezTo>
                <a:lnTo>
                  <a:pt x="27" y="491"/>
                </a:lnTo>
                <a:lnTo>
                  <a:pt x="27" y="14"/>
                </a:lnTo>
                <a:cubicBezTo>
                  <a:pt x="27" y="6"/>
                  <a:pt x="21" y="0"/>
                  <a:pt x="13" y="0"/>
                </a:cubicBezTo>
                <a:cubicBezTo>
                  <a:pt x="13" y="0"/>
                  <a:pt x="13" y="0"/>
                  <a:pt x="13" y="0"/>
                </a:cubicBezTo>
                <a:close/>
              </a:path>
            </a:pathLst>
          </a:custGeom>
          <a:solidFill>
            <a:schemeClr val="accent2"/>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GB">
              <a:solidFill>
                <a:srgbClr val="000000"/>
              </a:solidFill>
            </a:endParaRPr>
          </a:p>
        </p:txBody>
      </p:sp>
      <p:grpSp>
        <p:nvGrpSpPr>
          <p:cNvPr id="59" name="Group 58">
            <a:extLst>
              <a:ext uri="{FF2B5EF4-FFF2-40B4-BE49-F238E27FC236}">
                <a16:creationId xmlns:a16="http://schemas.microsoft.com/office/drawing/2014/main" xmlns="" id="{C50617AE-F747-4F4C-81ED-E9685EC79BBE}"/>
              </a:ext>
            </a:extLst>
          </p:cNvPr>
          <p:cNvGrpSpPr/>
          <p:nvPr/>
        </p:nvGrpSpPr>
        <p:grpSpPr>
          <a:xfrm>
            <a:off x="8222598" y="3868342"/>
            <a:ext cx="206375" cy="228600"/>
            <a:chOff x="8215313" y="5156201"/>
            <a:chExt cx="257175" cy="304800"/>
          </a:xfrm>
        </p:grpSpPr>
        <p:sp>
          <p:nvSpPr>
            <p:cNvPr id="27" name="Freeform 9"/>
            <p:cNvSpPr>
              <a:spLocks noEditPoints="1"/>
            </p:cNvSpPr>
            <p:nvPr/>
          </p:nvSpPr>
          <p:spPr bwMode="auto">
            <a:xfrm>
              <a:off x="8356601" y="5232401"/>
              <a:ext cx="65088" cy="76200"/>
            </a:xfrm>
            <a:custGeom>
              <a:avLst/>
              <a:gdLst>
                <a:gd name="T0" fmla="*/ 108 w 132"/>
                <a:gd name="T1" fmla="*/ 50 h 159"/>
                <a:gd name="T2" fmla="*/ 108 w 132"/>
                <a:gd name="T3" fmla="*/ 50 h 159"/>
                <a:gd name="T4" fmla="*/ 65 w 132"/>
                <a:gd name="T5" fmla="*/ 146 h 159"/>
                <a:gd name="T6" fmla="*/ 14 w 132"/>
                <a:gd name="T7" fmla="*/ 122 h 159"/>
                <a:gd name="T8" fmla="*/ 56 w 132"/>
                <a:gd name="T9" fmla="*/ 27 h 159"/>
                <a:gd name="T10" fmla="*/ 85 w 132"/>
                <a:gd name="T11" fmla="*/ 16 h 159"/>
                <a:gd name="T12" fmla="*/ 97 w 132"/>
                <a:gd name="T13" fmla="*/ 22 h 159"/>
                <a:gd name="T14" fmla="*/ 109 w 132"/>
                <a:gd name="T15" fmla="*/ 34 h 159"/>
                <a:gd name="T16" fmla="*/ 108 w 132"/>
                <a:gd name="T17" fmla="*/ 50 h 159"/>
                <a:gd name="T18" fmla="*/ 108 w 132"/>
                <a:gd name="T19" fmla="*/ 50 h 159"/>
                <a:gd name="T20" fmla="*/ 118 w 132"/>
                <a:gd name="T21" fmla="*/ 30 h 159"/>
                <a:gd name="T22" fmla="*/ 118 w 132"/>
                <a:gd name="T23" fmla="*/ 30 h 159"/>
                <a:gd name="T24" fmla="*/ 101 w 132"/>
                <a:gd name="T25" fmla="*/ 13 h 159"/>
                <a:gd name="T26" fmla="*/ 89 w 132"/>
                <a:gd name="T27" fmla="*/ 7 h 159"/>
                <a:gd name="T28" fmla="*/ 47 w 132"/>
                <a:gd name="T29" fmla="*/ 23 h 159"/>
                <a:gd name="T30" fmla="*/ 0 w 132"/>
                <a:gd name="T31" fmla="*/ 127 h 159"/>
                <a:gd name="T32" fmla="*/ 70 w 132"/>
                <a:gd name="T33" fmla="*/ 159 h 159"/>
                <a:gd name="T34" fmla="*/ 109 w 132"/>
                <a:gd name="T35" fmla="*/ 74 h 159"/>
                <a:gd name="T36" fmla="*/ 118 w 132"/>
                <a:gd name="T37" fmla="*/ 107 h 159"/>
                <a:gd name="T38" fmla="*/ 100 w 132"/>
                <a:gd name="T39" fmla="*/ 147 h 159"/>
                <a:gd name="T40" fmla="*/ 102 w 132"/>
                <a:gd name="T41" fmla="*/ 154 h 159"/>
                <a:gd name="T42" fmla="*/ 104 w 132"/>
                <a:gd name="T43" fmla="*/ 155 h 159"/>
                <a:gd name="T44" fmla="*/ 109 w 132"/>
                <a:gd name="T45" fmla="*/ 152 h 159"/>
                <a:gd name="T46" fmla="*/ 127 w 132"/>
                <a:gd name="T47" fmla="*/ 111 h 159"/>
                <a:gd name="T48" fmla="*/ 128 w 132"/>
                <a:gd name="T49" fmla="*/ 83 h 159"/>
                <a:gd name="T50" fmla="*/ 113 w 132"/>
                <a:gd name="T51" fmla="*/ 64 h 159"/>
                <a:gd name="T52" fmla="*/ 117 w 132"/>
                <a:gd name="T53" fmla="*/ 55 h 159"/>
                <a:gd name="T54" fmla="*/ 118 w 132"/>
                <a:gd name="T5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2" h="159">
                  <a:moveTo>
                    <a:pt x="108" y="50"/>
                  </a:moveTo>
                  <a:lnTo>
                    <a:pt x="108" y="50"/>
                  </a:lnTo>
                  <a:lnTo>
                    <a:pt x="65" y="146"/>
                  </a:lnTo>
                  <a:lnTo>
                    <a:pt x="14" y="122"/>
                  </a:lnTo>
                  <a:lnTo>
                    <a:pt x="56" y="27"/>
                  </a:lnTo>
                  <a:cubicBezTo>
                    <a:pt x="61" y="16"/>
                    <a:pt x="74" y="12"/>
                    <a:pt x="85" y="16"/>
                  </a:cubicBezTo>
                  <a:lnTo>
                    <a:pt x="97" y="22"/>
                  </a:lnTo>
                  <a:cubicBezTo>
                    <a:pt x="103" y="25"/>
                    <a:pt x="107" y="29"/>
                    <a:pt x="109" y="34"/>
                  </a:cubicBezTo>
                  <a:cubicBezTo>
                    <a:pt x="110" y="39"/>
                    <a:pt x="110" y="45"/>
                    <a:pt x="108" y="50"/>
                  </a:cubicBezTo>
                  <a:lnTo>
                    <a:pt x="108" y="50"/>
                  </a:lnTo>
                  <a:close/>
                  <a:moveTo>
                    <a:pt x="118" y="30"/>
                  </a:moveTo>
                  <a:lnTo>
                    <a:pt x="118" y="30"/>
                  </a:lnTo>
                  <a:cubicBezTo>
                    <a:pt x="115" y="22"/>
                    <a:pt x="109" y="16"/>
                    <a:pt x="101" y="13"/>
                  </a:cubicBezTo>
                  <a:lnTo>
                    <a:pt x="89" y="7"/>
                  </a:lnTo>
                  <a:cubicBezTo>
                    <a:pt x="73" y="0"/>
                    <a:pt x="54" y="7"/>
                    <a:pt x="47" y="23"/>
                  </a:cubicBezTo>
                  <a:lnTo>
                    <a:pt x="0" y="127"/>
                  </a:lnTo>
                  <a:lnTo>
                    <a:pt x="70" y="159"/>
                  </a:lnTo>
                  <a:lnTo>
                    <a:pt x="109" y="74"/>
                  </a:lnTo>
                  <a:cubicBezTo>
                    <a:pt x="119" y="81"/>
                    <a:pt x="123" y="95"/>
                    <a:pt x="118" y="107"/>
                  </a:cubicBezTo>
                  <a:lnTo>
                    <a:pt x="100" y="147"/>
                  </a:lnTo>
                  <a:cubicBezTo>
                    <a:pt x="98" y="150"/>
                    <a:pt x="100" y="153"/>
                    <a:pt x="102" y="154"/>
                  </a:cubicBezTo>
                  <a:cubicBezTo>
                    <a:pt x="103" y="154"/>
                    <a:pt x="104" y="155"/>
                    <a:pt x="104" y="155"/>
                  </a:cubicBezTo>
                  <a:cubicBezTo>
                    <a:pt x="106" y="155"/>
                    <a:pt x="108" y="154"/>
                    <a:pt x="109" y="152"/>
                  </a:cubicBezTo>
                  <a:lnTo>
                    <a:pt x="127" y="111"/>
                  </a:lnTo>
                  <a:cubicBezTo>
                    <a:pt x="131" y="102"/>
                    <a:pt x="132" y="92"/>
                    <a:pt x="128" y="83"/>
                  </a:cubicBezTo>
                  <a:cubicBezTo>
                    <a:pt x="125" y="75"/>
                    <a:pt x="120" y="69"/>
                    <a:pt x="113" y="64"/>
                  </a:cubicBezTo>
                  <a:lnTo>
                    <a:pt x="117" y="55"/>
                  </a:lnTo>
                  <a:cubicBezTo>
                    <a:pt x="121" y="47"/>
                    <a:pt x="121" y="38"/>
                    <a:pt x="118" y="3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Freeform 10"/>
            <p:cNvSpPr>
              <a:spLocks noEditPoints="1"/>
            </p:cNvSpPr>
            <p:nvPr/>
          </p:nvSpPr>
          <p:spPr bwMode="auto">
            <a:xfrm>
              <a:off x="8329613" y="5302251"/>
              <a:ext cx="55563" cy="88900"/>
            </a:xfrm>
            <a:custGeom>
              <a:avLst/>
              <a:gdLst>
                <a:gd name="T0" fmla="*/ 27 w 111"/>
                <a:gd name="T1" fmla="*/ 91 h 189"/>
                <a:gd name="T2" fmla="*/ 27 w 111"/>
                <a:gd name="T3" fmla="*/ 91 h 189"/>
                <a:gd name="T4" fmla="*/ 61 w 111"/>
                <a:gd name="T5" fmla="*/ 14 h 189"/>
                <a:gd name="T6" fmla="*/ 97 w 111"/>
                <a:gd name="T7" fmla="*/ 30 h 189"/>
                <a:gd name="T8" fmla="*/ 62 w 111"/>
                <a:gd name="T9" fmla="*/ 107 h 189"/>
                <a:gd name="T10" fmla="*/ 22 w 111"/>
                <a:gd name="T11" fmla="*/ 164 h 189"/>
                <a:gd name="T12" fmla="*/ 15 w 111"/>
                <a:gd name="T13" fmla="*/ 165 h 189"/>
                <a:gd name="T14" fmla="*/ 11 w 111"/>
                <a:gd name="T15" fmla="*/ 159 h 189"/>
                <a:gd name="T16" fmla="*/ 27 w 111"/>
                <a:gd name="T17" fmla="*/ 91 h 189"/>
                <a:gd name="T18" fmla="*/ 27 w 111"/>
                <a:gd name="T19" fmla="*/ 91 h 189"/>
                <a:gd name="T20" fmla="*/ 4 w 111"/>
                <a:gd name="T21" fmla="*/ 188 h 189"/>
                <a:gd name="T22" fmla="*/ 4 w 111"/>
                <a:gd name="T23" fmla="*/ 188 h 189"/>
                <a:gd name="T24" fmla="*/ 6 w 111"/>
                <a:gd name="T25" fmla="*/ 189 h 189"/>
                <a:gd name="T26" fmla="*/ 11 w 111"/>
                <a:gd name="T27" fmla="*/ 186 h 189"/>
                <a:gd name="T28" fmla="*/ 16 w 111"/>
                <a:gd name="T29" fmla="*/ 176 h 189"/>
                <a:gd name="T30" fmla="*/ 17 w 111"/>
                <a:gd name="T31" fmla="*/ 176 h 189"/>
                <a:gd name="T32" fmla="*/ 29 w 111"/>
                <a:gd name="T33" fmla="*/ 172 h 189"/>
                <a:gd name="T34" fmla="*/ 72 w 111"/>
                <a:gd name="T35" fmla="*/ 111 h 189"/>
                <a:gd name="T36" fmla="*/ 111 w 111"/>
                <a:gd name="T37" fmla="*/ 25 h 189"/>
                <a:gd name="T38" fmla="*/ 56 w 111"/>
                <a:gd name="T39" fmla="*/ 0 h 189"/>
                <a:gd name="T40" fmla="*/ 17 w 111"/>
                <a:gd name="T41" fmla="*/ 87 h 189"/>
                <a:gd name="T42" fmla="*/ 1 w 111"/>
                <a:gd name="T43" fmla="*/ 159 h 189"/>
                <a:gd name="T44" fmla="*/ 6 w 111"/>
                <a:gd name="T45" fmla="*/ 172 h 189"/>
                <a:gd name="T46" fmla="*/ 2 w 111"/>
                <a:gd name="T47" fmla="*/ 181 h 189"/>
                <a:gd name="T48" fmla="*/ 4 w 111"/>
                <a:gd name="T49" fmla="*/ 18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89">
                  <a:moveTo>
                    <a:pt x="27" y="91"/>
                  </a:moveTo>
                  <a:lnTo>
                    <a:pt x="27" y="91"/>
                  </a:lnTo>
                  <a:lnTo>
                    <a:pt x="61" y="14"/>
                  </a:lnTo>
                  <a:lnTo>
                    <a:pt x="97" y="30"/>
                  </a:lnTo>
                  <a:lnTo>
                    <a:pt x="62" y="107"/>
                  </a:lnTo>
                  <a:cubicBezTo>
                    <a:pt x="53" y="129"/>
                    <a:pt x="39" y="148"/>
                    <a:pt x="22" y="164"/>
                  </a:cubicBezTo>
                  <a:cubicBezTo>
                    <a:pt x="19" y="167"/>
                    <a:pt x="16" y="166"/>
                    <a:pt x="15" y="165"/>
                  </a:cubicBezTo>
                  <a:cubicBezTo>
                    <a:pt x="14" y="164"/>
                    <a:pt x="11" y="163"/>
                    <a:pt x="11" y="159"/>
                  </a:cubicBezTo>
                  <a:cubicBezTo>
                    <a:pt x="11" y="135"/>
                    <a:pt x="17" y="112"/>
                    <a:pt x="27" y="91"/>
                  </a:cubicBezTo>
                  <a:lnTo>
                    <a:pt x="27" y="91"/>
                  </a:lnTo>
                  <a:close/>
                  <a:moveTo>
                    <a:pt x="4" y="188"/>
                  </a:moveTo>
                  <a:lnTo>
                    <a:pt x="4" y="188"/>
                  </a:lnTo>
                  <a:cubicBezTo>
                    <a:pt x="5" y="188"/>
                    <a:pt x="6" y="189"/>
                    <a:pt x="6" y="189"/>
                  </a:cubicBezTo>
                  <a:cubicBezTo>
                    <a:pt x="8" y="189"/>
                    <a:pt x="10" y="188"/>
                    <a:pt x="11" y="186"/>
                  </a:cubicBezTo>
                  <a:lnTo>
                    <a:pt x="16" y="176"/>
                  </a:lnTo>
                  <a:cubicBezTo>
                    <a:pt x="16" y="176"/>
                    <a:pt x="17" y="176"/>
                    <a:pt x="17" y="176"/>
                  </a:cubicBezTo>
                  <a:cubicBezTo>
                    <a:pt x="22" y="176"/>
                    <a:pt x="26" y="175"/>
                    <a:pt x="29" y="172"/>
                  </a:cubicBezTo>
                  <a:cubicBezTo>
                    <a:pt x="47" y="155"/>
                    <a:pt x="62" y="134"/>
                    <a:pt x="72" y="111"/>
                  </a:cubicBezTo>
                  <a:lnTo>
                    <a:pt x="111" y="25"/>
                  </a:lnTo>
                  <a:lnTo>
                    <a:pt x="56" y="0"/>
                  </a:lnTo>
                  <a:lnTo>
                    <a:pt x="17" y="87"/>
                  </a:lnTo>
                  <a:cubicBezTo>
                    <a:pt x="7" y="109"/>
                    <a:pt x="1" y="134"/>
                    <a:pt x="1" y="159"/>
                  </a:cubicBezTo>
                  <a:cubicBezTo>
                    <a:pt x="0" y="164"/>
                    <a:pt x="2" y="169"/>
                    <a:pt x="6" y="172"/>
                  </a:cubicBezTo>
                  <a:lnTo>
                    <a:pt x="2" y="181"/>
                  </a:lnTo>
                  <a:cubicBezTo>
                    <a:pt x="1" y="184"/>
                    <a:pt x="2" y="187"/>
                    <a:pt x="4" y="18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Freeform 11"/>
            <p:cNvSpPr>
              <a:spLocks/>
            </p:cNvSpPr>
            <p:nvPr/>
          </p:nvSpPr>
          <p:spPr bwMode="auto">
            <a:xfrm>
              <a:off x="8266113" y="5392738"/>
              <a:ext cx="63500" cy="20638"/>
            </a:xfrm>
            <a:custGeom>
              <a:avLst/>
              <a:gdLst>
                <a:gd name="T0" fmla="*/ 35 w 130"/>
                <a:gd name="T1" fmla="*/ 2 h 45"/>
                <a:gd name="T2" fmla="*/ 35 w 130"/>
                <a:gd name="T3" fmla="*/ 2 h 45"/>
                <a:gd name="T4" fmla="*/ 22 w 130"/>
                <a:gd name="T5" fmla="*/ 8 h 45"/>
                <a:gd name="T6" fmla="*/ 2 w 130"/>
                <a:gd name="T7" fmla="*/ 29 h 45"/>
                <a:gd name="T8" fmla="*/ 3 w 130"/>
                <a:gd name="T9" fmla="*/ 36 h 45"/>
                <a:gd name="T10" fmla="*/ 10 w 130"/>
                <a:gd name="T11" fmla="*/ 35 h 45"/>
                <a:gd name="T12" fmla="*/ 27 w 130"/>
                <a:gd name="T13" fmla="*/ 17 h 45"/>
                <a:gd name="T14" fmla="*/ 37 w 130"/>
                <a:gd name="T15" fmla="*/ 13 h 45"/>
                <a:gd name="T16" fmla="*/ 63 w 130"/>
                <a:gd name="T17" fmla="*/ 22 h 45"/>
                <a:gd name="T18" fmla="*/ 70 w 130"/>
                <a:gd name="T19" fmla="*/ 28 h 45"/>
                <a:gd name="T20" fmla="*/ 91 w 130"/>
                <a:gd name="T21" fmla="*/ 42 h 45"/>
                <a:gd name="T22" fmla="*/ 104 w 130"/>
                <a:gd name="T23" fmla="*/ 45 h 45"/>
                <a:gd name="T24" fmla="*/ 114 w 130"/>
                <a:gd name="T25" fmla="*/ 43 h 45"/>
                <a:gd name="T26" fmla="*/ 130 w 130"/>
                <a:gd name="T27" fmla="*/ 18 h 45"/>
                <a:gd name="T28" fmla="*/ 126 w 130"/>
                <a:gd name="T29" fmla="*/ 12 h 45"/>
                <a:gd name="T30" fmla="*/ 120 w 130"/>
                <a:gd name="T31" fmla="*/ 15 h 45"/>
                <a:gd name="T32" fmla="*/ 109 w 130"/>
                <a:gd name="T33" fmla="*/ 33 h 45"/>
                <a:gd name="T34" fmla="*/ 95 w 130"/>
                <a:gd name="T35" fmla="*/ 33 h 45"/>
                <a:gd name="T36" fmla="*/ 77 w 130"/>
                <a:gd name="T37" fmla="*/ 20 h 45"/>
                <a:gd name="T38" fmla="*/ 70 w 130"/>
                <a:gd name="T39" fmla="*/ 14 h 45"/>
                <a:gd name="T40" fmla="*/ 35 w 130"/>
                <a:gd name="T4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45">
                  <a:moveTo>
                    <a:pt x="35" y="2"/>
                  </a:moveTo>
                  <a:lnTo>
                    <a:pt x="35" y="2"/>
                  </a:lnTo>
                  <a:cubicBezTo>
                    <a:pt x="30" y="3"/>
                    <a:pt x="26" y="5"/>
                    <a:pt x="22" y="8"/>
                  </a:cubicBezTo>
                  <a:cubicBezTo>
                    <a:pt x="14" y="14"/>
                    <a:pt x="7" y="21"/>
                    <a:pt x="2" y="29"/>
                  </a:cubicBezTo>
                  <a:cubicBezTo>
                    <a:pt x="0" y="32"/>
                    <a:pt x="1" y="35"/>
                    <a:pt x="3" y="36"/>
                  </a:cubicBezTo>
                  <a:cubicBezTo>
                    <a:pt x="6" y="38"/>
                    <a:pt x="9" y="37"/>
                    <a:pt x="10" y="35"/>
                  </a:cubicBezTo>
                  <a:cubicBezTo>
                    <a:pt x="15" y="28"/>
                    <a:pt x="21" y="22"/>
                    <a:pt x="27" y="17"/>
                  </a:cubicBezTo>
                  <a:cubicBezTo>
                    <a:pt x="31" y="15"/>
                    <a:pt x="34" y="13"/>
                    <a:pt x="37" y="13"/>
                  </a:cubicBezTo>
                  <a:cubicBezTo>
                    <a:pt x="44" y="11"/>
                    <a:pt x="53" y="14"/>
                    <a:pt x="63" y="22"/>
                  </a:cubicBezTo>
                  <a:cubicBezTo>
                    <a:pt x="65" y="24"/>
                    <a:pt x="67" y="26"/>
                    <a:pt x="70" y="28"/>
                  </a:cubicBezTo>
                  <a:cubicBezTo>
                    <a:pt x="76" y="33"/>
                    <a:pt x="83" y="39"/>
                    <a:pt x="91" y="42"/>
                  </a:cubicBezTo>
                  <a:cubicBezTo>
                    <a:pt x="95" y="44"/>
                    <a:pt x="100" y="45"/>
                    <a:pt x="104" y="45"/>
                  </a:cubicBezTo>
                  <a:cubicBezTo>
                    <a:pt x="108" y="45"/>
                    <a:pt x="111" y="44"/>
                    <a:pt x="114" y="43"/>
                  </a:cubicBezTo>
                  <a:cubicBezTo>
                    <a:pt x="123" y="38"/>
                    <a:pt x="127" y="28"/>
                    <a:pt x="130" y="18"/>
                  </a:cubicBezTo>
                  <a:cubicBezTo>
                    <a:pt x="130" y="16"/>
                    <a:pt x="129" y="13"/>
                    <a:pt x="126" y="12"/>
                  </a:cubicBezTo>
                  <a:cubicBezTo>
                    <a:pt x="123" y="11"/>
                    <a:pt x="120" y="13"/>
                    <a:pt x="120" y="15"/>
                  </a:cubicBezTo>
                  <a:cubicBezTo>
                    <a:pt x="117" y="23"/>
                    <a:pt x="115" y="31"/>
                    <a:pt x="109" y="33"/>
                  </a:cubicBezTo>
                  <a:cubicBezTo>
                    <a:pt x="106" y="35"/>
                    <a:pt x="100" y="35"/>
                    <a:pt x="95" y="33"/>
                  </a:cubicBezTo>
                  <a:cubicBezTo>
                    <a:pt x="88" y="30"/>
                    <a:pt x="83" y="25"/>
                    <a:pt x="77" y="20"/>
                  </a:cubicBezTo>
                  <a:cubicBezTo>
                    <a:pt x="74" y="18"/>
                    <a:pt x="72" y="16"/>
                    <a:pt x="70" y="14"/>
                  </a:cubicBezTo>
                  <a:cubicBezTo>
                    <a:pt x="57" y="4"/>
                    <a:pt x="45" y="0"/>
                    <a:pt x="35" y="2"/>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Freeform 12"/>
            <p:cNvSpPr>
              <a:spLocks noEditPoints="1"/>
            </p:cNvSpPr>
            <p:nvPr/>
          </p:nvSpPr>
          <p:spPr bwMode="auto">
            <a:xfrm>
              <a:off x="8296276" y="5156201"/>
              <a:ext cx="95250" cy="44450"/>
            </a:xfrm>
            <a:custGeom>
              <a:avLst/>
              <a:gdLst>
                <a:gd name="T0" fmla="*/ 44 w 193"/>
                <a:gd name="T1" fmla="*/ 67 h 93"/>
                <a:gd name="T2" fmla="*/ 44 w 193"/>
                <a:gd name="T3" fmla="*/ 67 h 93"/>
                <a:gd name="T4" fmla="*/ 96 w 193"/>
                <a:gd name="T5" fmla="*/ 26 h 93"/>
                <a:gd name="T6" fmla="*/ 148 w 193"/>
                <a:gd name="T7" fmla="*/ 67 h 93"/>
                <a:gd name="T8" fmla="*/ 44 w 193"/>
                <a:gd name="T9" fmla="*/ 67 h 93"/>
                <a:gd name="T10" fmla="*/ 44 w 193"/>
                <a:gd name="T11" fmla="*/ 67 h 93"/>
                <a:gd name="T12" fmla="*/ 180 w 193"/>
                <a:gd name="T13" fmla="*/ 67 h 93"/>
                <a:gd name="T14" fmla="*/ 180 w 193"/>
                <a:gd name="T15" fmla="*/ 67 h 93"/>
                <a:gd name="T16" fmla="*/ 174 w 193"/>
                <a:gd name="T17" fmla="*/ 67 h 93"/>
                <a:gd name="T18" fmla="*/ 96 w 193"/>
                <a:gd name="T19" fmla="*/ 0 h 93"/>
                <a:gd name="T20" fmla="*/ 18 w 193"/>
                <a:gd name="T21" fmla="*/ 67 h 93"/>
                <a:gd name="T22" fmla="*/ 13 w 193"/>
                <a:gd name="T23" fmla="*/ 67 h 93"/>
                <a:gd name="T24" fmla="*/ 0 w 193"/>
                <a:gd name="T25" fmla="*/ 80 h 93"/>
                <a:gd name="T26" fmla="*/ 13 w 193"/>
                <a:gd name="T27" fmla="*/ 93 h 93"/>
                <a:gd name="T28" fmla="*/ 180 w 193"/>
                <a:gd name="T29" fmla="*/ 93 h 93"/>
                <a:gd name="T30" fmla="*/ 193 w 193"/>
                <a:gd name="T31" fmla="*/ 80 h 93"/>
                <a:gd name="T32" fmla="*/ 180 w 193"/>
                <a:gd name="T33" fmla="*/ 6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93">
                  <a:moveTo>
                    <a:pt x="44" y="67"/>
                  </a:moveTo>
                  <a:lnTo>
                    <a:pt x="44" y="67"/>
                  </a:lnTo>
                  <a:cubicBezTo>
                    <a:pt x="50" y="44"/>
                    <a:pt x="71" y="26"/>
                    <a:pt x="96" y="26"/>
                  </a:cubicBezTo>
                  <a:cubicBezTo>
                    <a:pt x="121" y="26"/>
                    <a:pt x="142" y="44"/>
                    <a:pt x="148" y="67"/>
                  </a:cubicBezTo>
                  <a:lnTo>
                    <a:pt x="44" y="67"/>
                  </a:lnTo>
                  <a:lnTo>
                    <a:pt x="44" y="67"/>
                  </a:lnTo>
                  <a:close/>
                  <a:moveTo>
                    <a:pt x="180" y="67"/>
                  </a:moveTo>
                  <a:lnTo>
                    <a:pt x="180" y="67"/>
                  </a:lnTo>
                  <a:lnTo>
                    <a:pt x="174" y="67"/>
                  </a:lnTo>
                  <a:cubicBezTo>
                    <a:pt x="168" y="29"/>
                    <a:pt x="136" y="0"/>
                    <a:pt x="96" y="0"/>
                  </a:cubicBezTo>
                  <a:cubicBezTo>
                    <a:pt x="57" y="0"/>
                    <a:pt x="24" y="29"/>
                    <a:pt x="18" y="67"/>
                  </a:cubicBezTo>
                  <a:lnTo>
                    <a:pt x="13" y="67"/>
                  </a:lnTo>
                  <a:cubicBezTo>
                    <a:pt x="5" y="67"/>
                    <a:pt x="0" y="73"/>
                    <a:pt x="0" y="80"/>
                  </a:cubicBezTo>
                  <a:cubicBezTo>
                    <a:pt x="0" y="87"/>
                    <a:pt x="6" y="93"/>
                    <a:pt x="13" y="93"/>
                  </a:cubicBezTo>
                  <a:lnTo>
                    <a:pt x="180" y="93"/>
                  </a:lnTo>
                  <a:cubicBezTo>
                    <a:pt x="187" y="93"/>
                    <a:pt x="193" y="87"/>
                    <a:pt x="193" y="80"/>
                  </a:cubicBezTo>
                  <a:cubicBezTo>
                    <a:pt x="193" y="73"/>
                    <a:pt x="187" y="67"/>
                    <a:pt x="180" y="6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Freeform 13"/>
            <p:cNvSpPr>
              <a:spLocks/>
            </p:cNvSpPr>
            <p:nvPr/>
          </p:nvSpPr>
          <p:spPr bwMode="auto">
            <a:xfrm>
              <a:off x="8215313" y="5187951"/>
              <a:ext cx="257175" cy="273050"/>
            </a:xfrm>
            <a:custGeom>
              <a:avLst/>
              <a:gdLst>
                <a:gd name="T0" fmla="*/ 431 w 525"/>
                <a:gd name="T1" fmla="*/ 0 h 575"/>
                <a:gd name="T2" fmla="*/ 431 w 525"/>
                <a:gd name="T3" fmla="*/ 0 h 575"/>
                <a:gd name="T4" fmla="*/ 413 w 525"/>
                <a:gd name="T5" fmla="*/ 0 h 575"/>
                <a:gd name="T6" fmla="*/ 400 w 525"/>
                <a:gd name="T7" fmla="*/ 13 h 575"/>
                <a:gd name="T8" fmla="*/ 413 w 525"/>
                <a:gd name="T9" fmla="*/ 26 h 575"/>
                <a:gd name="T10" fmla="*/ 431 w 525"/>
                <a:gd name="T11" fmla="*/ 26 h 575"/>
                <a:gd name="T12" fmla="*/ 499 w 525"/>
                <a:gd name="T13" fmla="*/ 94 h 575"/>
                <a:gd name="T14" fmla="*/ 499 w 525"/>
                <a:gd name="T15" fmla="*/ 480 h 575"/>
                <a:gd name="T16" fmla="*/ 431 w 525"/>
                <a:gd name="T17" fmla="*/ 549 h 575"/>
                <a:gd name="T18" fmla="*/ 94 w 525"/>
                <a:gd name="T19" fmla="*/ 549 h 575"/>
                <a:gd name="T20" fmla="*/ 25 w 525"/>
                <a:gd name="T21" fmla="*/ 480 h 575"/>
                <a:gd name="T22" fmla="*/ 25 w 525"/>
                <a:gd name="T23" fmla="*/ 94 h 575"/>
                <a:gd name="T24" fmla="*/ 94 w 525"/>
                <a:gd name="T25" fmla="*/ 26 h 575"/>
                <a:gd name="T26" fmla="*/ 111 w 525"/>
                <a:gd name="T27" fmla="*/ 26 h 575"/>
                <a:gd name="T28" fmla="*/ 124 w 525"/>
                <a:gd name="T29" fmla="*/ 13 h 575"/>
                <a:gd name="T30" fmla="*/ 111 w 525"/>
                <a:gd name="T31" fmla="*/ 0 h 575"/>
                <a:gd name="T32" fmla="*/ 94 w 525"/>
                <a:gd name="T33" fmla="*/ 0 h 575"/>
                <a:gd name="T34" fmla="*/ 0 w 525"/>
                <a:gd name="T35" fmla="*/ 94 h 575"/>
                <a:gd name="T36" fmla="*/ 0 w 525"/>
                <a:gd name="T37" fmla="*/ 480 h 575"/>
                <a:gd name="T38" fmla="*/ 94 w 525"/>
                <a:gd name="T39" fmla="*/ 575 h 575"/>
                <a:gd name="T40" fmla="*/ 431 w 525"/>
                <a:gd name="T41" fmla="*/ 575 h 575"/>
                <a:gd name="T42" fmla="*/ 525 w 525"/>
                <a:gd name="T43" fmla="*/ 480 h 575"/>
                <a:gd name="T44" fmla="*/ 525 w 525"/>
                <a:gd name="T45" fmla="*/ 94 h 575"/>
                <a:gd name="T46" fmla="*/ 431 w 525"/>
                <a:gd name="T4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5" h="575">
                  <a:moveTo>
                    <a:pt x="431" y="0"/>
                  </a:moveTo>
                  <a:lnTo>
                    <a:pt x="431" y="0"/>
                  </a:lnTo>
                  <a:lnTo>
                    <a:pt x="413" y="0"/>
                  </a:lnTo>
                  <a:cubicBezTo>
                    <a:pt x="406" y="0"/>
                    <a:pt x="400" y="6"/>
                    <a:pt x="400" y="13"/>
                  </a:cubicBezTo>
                  <a:cubicBezTo>
                    <a:pt x="400" y="20"/>
                    <a:pt x="406" y="26"/>
                    <a:pt x="413" y="26"/>
                  </a:cubicBezTo>
                  <a:lnTo>
                    <a:pt x="431" y="26"/>
                  </a:lnTo>
                  <a:cubicBezTo>
                    <a:pt x="468" y="26"/>
                    <a:pt x="499" y="56"/>
                    <a:pt x="499" y="94"/>
                  </a:cubicBezTo>
                  <a:lnTo>
                    <a:pt x="499" y="480"/>
                  </a:lnTo>
                  <a:cubicBezTo>
                    <a:pt x="499" y="518"/>
                    <a:pt x="468" y="549"/>
                    <a:pt x="431" y="549"/>
                  </a:cubicBezTo>
                  <a:lnTo>
                    <a:pt x="94" y="549"/>
                  </a:lnTo>
                  <a:cubicBezTo>
                    <a:pt x="56" y="549"/>
                    <a:pt x="25" y="518"/>
                    <a:pt x="25" y="480"/>
                  </a:cubicBezTo>
                  <a:lnTo>
                    <a:pt x="25" y="94"/>
                  </a:lnTo>
                  <a:cubicBezTo>
                    <a:pt x="25" y="56"/>
                    <a:pt x="56" y="26"/>
                    <a:pt x="94" y="26"/>
                  </a:cubicBezTo>
                  <a:lnTo>
                    <a:pt x="111" y="26"/>
                  </a:lnTo>
                  <a:cubicBezTo>
                    <a:pt x="118" y="26"/>
                    <a:pt x="124" y="20"/>
                    <a:pt x="124" y="13"/>
                  </a:cubicBezTo>
                  <a:cubicBezTo>
                    <a:pt x="124" y="6"/>
                    <a:pt x="118" y="0"/>
                    <a:pt x="111" y="0"/>
                  </a:cubicBezTo>
                  <a:lnTo>
                    <a:pt x="94" y="0"/>
                  </a:lnTo>
                  <a:cubicBezTo>
                    <a:pt x="42" y="0"/>
                    <a:pt x="0" y="42"/>
                    <a:pt x="0" y="94"/>
                  </a:cubicBezTo>
                  <a:lnTo>
                    <a:pt x="0" y="480"/>
                  </a:lnTo>
                  <a:cubicBezTo>
                    <a:pt x="0" y="532"/>
                    <a:pt x="42" y="575"/>
                    <a:pt x="94" y="575"/>
                  </a:cubicBezTo>
                  <a:lnTo>
                    <a:pt x="431" y="575"/>
                  </a:lnTo>
                  <a:cubicBezTo>
                    <a:pt x="483" y="575"/>
                    <a:pt x="525" y="532"/>
                    <a:pt x="525" y="480"/>
                  </a:cubicBezTo>
                  <a:lnTo>
                    <a:pt x="525" y="94"/>
                  </a:lnTo>
                  <a:cubicBezTo>
                    <a:pt x="525" y="42"/>
                    <a:pt x="483" y="0"/>
                    <a:pt x="431" y="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38" name="Group 37">
            <a:extLst>
              <a:ext uri="{FF2B5EF4-FFF2-40B4-BE49-F238E27FC236}">
                <a16:creationId xmlns:a16="http://schemas.microsoft.com/office/drawing/2014/main" xmlns="" id="{21722546-43DA-414C-A191-4AE8AD1DED19}"/>
              </a:ext>
            </a:extLst>
          </p:cNvPr>
          <p:cNvGrpSpPr/>
          <p:nvPr/>
        </p:nvGrpSpPr>
        <p:grpSpPr>
          <a:xfrm>
            <a:off x="735934" y="3852884"/>
            <a:ext cx="262623" cy="241697"/>
            <a:chOff x="677863" y="5137150"/>
            <a:chExt cx="320675" cy="322263"/>
          </a:xfrm>
        </p:grpSpPr>
        <p:sp>
          <p:nvSpPr>
            <p:cNvPr id="43" name="Freeform 17"/>
            <p:cNvSpPr>
              <a:spLocks noEditPoints="1"/>
            </p:cNvSpPr>
            <p:nvPr/>
          </p:nvSpPr>
          <p:spPr bwMode="auto">
            <a:xfrm>
              <a:off x="749301" y="5181600"/>
              <a:ext cx="120650" cy="152400"/>
            </a:xfrm>
            <a:custGeom>
              <a:avLst/>
              <a:gdLst>
                <a:gd name="T0" fmla="*/ 27 w 254"/>
                <a:gd name="T1" fmla="*/ 160 h 312"/>
                <a:gd name="T2" fmla="*/ 45 w 254"/>
                <a:gd name="T3" fmla="*/ 147 h 312"/>
                <a:gd name="T4" fmla="*/ 42 w 254"/>
                <a:gd name="T5" fmla="*/ 127 h 312"/>
                <a:gd name="T6" fmla="*/ 40 w 254"/>
                <a:gd name="T7" fmla="*/ 116 h 312"/>
                <a:gd name="T8" fmla="*/ 45 w 254"/>
                <a:gd name="T9" fmla="*/ 66 h 312"/>
                <a:gd name="T10" fmla="*/ 63 w 254"/>
                <a:gd name="T11" fmla="*/ 53 h 312"/>
                <a:gd name="T12" fmla="*/ 71 w 254"/>
                <a:gd name="T13" fmla="*/ 43 h 312"/>
                <a:gd name="T14" fmla="*/ 82 w 254"/>
                <a:gd name="T15" fmla="*/ 33 h 312"/>
                <a:gd name="T16" fmla="*/ 127 w 254"/>
                <a:gd name="T17" fmla="*/ 26 h 312"/>
                <a:gd name="T18" fmla="*/ 183 w 254"/>
                <a:gd name="T19" fmla="*/ 38 h 312"/>
                <a:gd name="T20" fmla="*/ 214 w 254"/>
                <a:gd name="T21" fmla="*/ 120 h 312"/>
                <a:gd name="T22" fmla="*/ 211 w 254"/>
                <a:gd name="T23" fmla="*/ 146 h 312"/>
                <a:gd name="T24" fmla="*/ 227 w 254"/>
                <a:gd name="T25" fmla="*/ 159 h 312"/>
                <a:gd name="T26" fmla="*/ 227 w 254"/>
                <a:gd name="T27" fmla="*/ 167 h 312"/>
                <a:gd name="T28" fmla="*/ 225 w 254"/>
                <a:gd name="T29" fmla="*/ 182 h 312"/>
                <a:gd name="T30" fmla="*/ 213 w 254"/>
                <a:gd name="T31" fmla="*/ 203 h 312"/>
                <a:gd name="T32" fmla="*/ 201 w 254"/>
                <a:gd name="T33" fmla="*/ 223 h 312"/>
                <a:gd name="T34" fmla="*/ 191 w 254"/>
                <a:gd name="T35" fmla="*/ 245 h 312"/>
                <a:gd name="T36" fmla="*/ 159 w 254"/>
                <a:gd name="T37" fmla="*/ 275 h 312"/>
                <a:gd name="T38" fmla="*/ 145 w 254"/>
                <a:gd name="T39" fmla="*/ 281 h 312"/>
                <a:gd name="T40" fmla="*/ 128 w 254"/>
                <a:gd name="T41" fmla="*/ 285 h 312"/>
                <a:gd name="T42" fmla="*/ 118 w 254"/>
                <a:gd name="T43" fmla="*/ 284 h 312"/>
                <a:gd name="T44" fmla="*/ 107 w 254"/>
                <a:gd name="T45" fmla="*/ 280 h 312"/>
                <a:gd name="T46" fmla="*/ 87 w 254"/>
                <a:gd name="T47" fmla="*/ 271 h 312"/>
                <a:gd name="T48" fmla="*/ 45 w 254"/>
                <a:gd name="T49" fmla="*/ 208 h 312"/>
                <a:gd name="T50" fmla="*/ 29 w 254"/>
                <a:gd name="T51" fmla="*/ 182 h 312"/>
                <a:gd name="T52" fmla="*/ 27 w 254"/>
                <a:gd name="T53" fmla="*/ 168 h 312"/>
                <a:gd name="T54" fmla="*/ 27 w 254"/>
                <a:gd name="T55" fmla="*/ 160 h 312"/>
                <a:gd name="T56" fmla="*/ 27 w 254"/>
                <a:gd name="T57" fmla="*/ 160 h 312"/>
                <a:gd name="T58" fmla="*/ 0 w 254"/>
                <a:gd name="T59" fmla="*/ 160 h 312"/>
                <a:gd name="T60" fmla="*/ 2 w 254"/>
                <a:gd name="T61" fmla="*/ 181 h 312"/>
                <a:gd name="T62" fmla="*/ 25 w 254"/>
                <a:gd name="T63" fmla="*/ 227 h 312"/>
                <a:gd name="T64" fmla="*/ 82 w 254"/>
                <a:gd name="T65" fmla="*/ 300 h 312"/>
                <a:gd name="T66" fmla="*/ 113 w 254"/>
                <a:gd name="T67" fmla="*/ 311 h 312"/>
                <a:gd name="T68" fmla="*/ 141 w 254"/>
                <a:gd name="T69" fmla="*/ 311 h 312"/>
                <a:gd name="T70" fmla="*/ 172 w 254"/>
                <a:gd name="T71" fmla="*/ 299 h 312"/>
                <a:gd name="T72" fmla="*/ 214 w 254"/>
                <a:gd name="T73" fmla="*/ 260 h 312"/>
                <a:gd name="T74" fmla="*/ 227 w 254"/>
                <a:gd name="T75" fmla="*/ 230 h 312"/>
                <a:gd name="T76" fmla="*/ 231 w 254"/>
                <a:gd name="T77" fmla="*/ 224 h 312"/>
                <a:gd name="T78" fmla="*/ 251 w 254"/>
                <a:gd name="T79" fmla="*/ 186 h 312"/>
                <a:gd name="T80" fmla="*/ 253 w 254"/>
                <a:gd name="T81" fmla="*/ 170 h 312"/>
                <a:gd name="T82" fmla="*/ 240 w 254"/>
                <a:gd name="T83" fmla="*/ 130 h 312"/>
                <a:gd name="T84" fmla="*/ 245 w 254"/>
                <a:gd name="T85" fmla="*/ 96 h 312"/>
                <a:gd name="T86" fmla="*/ 184 w 254"/>
                <a:gd name="T87" fmla="*/ 10 h 312"/>
                <a:gd name="T88" fmla="*/ 114 w 254"/>
                <a:gd name="T89" fmla="*/ 0 h 312"/>
                <a:gd name="T90" fmla="*/ 65 w 254"/>
                <a:gd name="T91" fmla="*/ 12 h 312"/>
                <a:gd name="T92" fmla="*/ 47 w 254"/>
                <a:gd name="T93" fmla="*/ 32 h 312"/>
                <a:gd name="T94" fmla="*/ 41 w 254"/>
                <a:gd name="T95" fmla="*/ 37 h 312"/>
                <a:gd name="T96" fmla="*/ 13 w 254"/>
                <a:gd name="T97" fmla="*/ 87 h 312"/>
                <a:gd name="T98" fmla="*/ 16 w 254"/>
                <a:gd name="T99" fmla="*/ 13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4" h="312">
                  <a:moveTo>
                    <a:pt x="27" y="160"/>
                  </a:moveTo>
                  <a:lnTo>
                    <a:pt x="27" y="160"/>
                  </a:lnTo>
                  <a:cubicBezTo>
                    <a:pt x="27" y="156"/>
                    <a:pt x="29" y="150"/>
                    <a:pt x="32" y="150"/>
                  </a:cubicBezTo>
                  <a:lnTo>
                    <a:pt x="45" y="147"/>
                  </a:lnTo>
                  <a:lnTo>
                    <a:pt x="43" y="135"/>
                  </a:lnTo>
                  <a:cubicBezTo>
                    <a:pt x="43" y="132"/>
                    <a:pt x="43" y="130"/>
                    <a:pt x="42" y="127"/>
                  </a:cubicBezTo>
                  <a:lnTo>
                    <a:pt x="42" y="125"/>
                  </a:lnTo>
                  <a:cubicBezTo>
                    <a:pt x="41" y="122"/>
                    <a:pt x="40" y="119"/>
                    <a:pt x="40" y="116"/>
                  </a:cubicBezTo>
                  <a:cubicBezTo>
                    <a:pt x="40" y="108"/>
                    <a:pt x="39" y="98"/>
                    <a:pt x="40" y="87"/>
                  </a:cubicBezTo>
                  <a:cubicBezTo>
                    <a:pt x="40" y="78"/>
                    <a:pt x="42" y="72"/>
                    <a:pt x="45" y="66"/>
                  </a:cubicBezTo>
                  <a:cubicBezTo>
                    <a:pt x="46" y="64"/>
                    <a:pt x="48" y="62"/>
                    <a:pt x="51" y="61"/>
                  </a:cubicBezTo>
                  <a:cubicBezTo>
                    <a:pt x="55" y="59"/>
                    <a:pt x="58" y="57"/>
                    <a:pt x="63" y="53"/>
                  </a:cubicBezTo>
                  <a:cubicBezTo>
                    <a:pt x="66" y="50"/>
                    <a:pt x="68" y="48"/>
                    <a:pt x="69" y="45"/>
                  </a:cubicBezTo>
                  <a:lnTo>
                    <a:pt x="71" y="43"/>
                  </a:lnTo>
                  <a:cubicBezTo>
                    <a:pt x="73" y="39"/>
                    <a:pt x="76" y="36"/>
                    <a:pt x="80" y="34"/>
                  </a:cubicBezTo>
                  <a:cubicBezTo>
                    <a:pt x="80" y="34"/>
                    <a:pt x="81" y="33"/>
                    <a:pt x="82" y="33"/>
                  </a:cubicBezTo>
                  <a:cubicBezTo>
                    <a:pt x="93" y="28"/>
                    <a:pt x="106" y="27"/>
                    <a:pt x="116" y="26"/>
                  </a:cubicBezTo>
                  <a:cubicBezTo>
                    <a:pt x="120" y="26"/>
                    <a:pt x="123" y="26"/>
                    <a:pt x="127" y="26"/>
                  </a:cubicBezTo>
                  <a:cubicBezTo>
                    <a:pt x="144" y="26"/>
                    <a:pt x="160" y="29"/>
                    <a:pt x="175" y="35"/>
                  </a:cubicBezTo>
                  <a:cubicBezTo>
                    <a:pt x="178" y="36"/>
                    <a:pt x="180" y="37"/>
                    <a:pt x="183" y="38"/>
                  </a:cubicBezTo>
                  <a:cubicBezTo>
                    <a:pt x="206" y="48"/>
                    <a:pt x="219" y="69"/>
                    <a:pt x="218" y="95"/>
                  </a:cubicBezTo>
                  <a:cubicBezTo>
                    <a:pt x="218" y="103"/>
                    <a:pt x="217" y="111"/>
                    <a:pt x="214" y="120"/>
                  </a:cubicBezTo>
                  <a:cubicBezTo>
                    <a:pt x="213" y="123"/>
                    <a:pt x="213" y="127"/>
                    <a:pt x="213" y="131"/>
                  </a:cubicBezTo>
                  <a:lnTo>
                    <a:pt x="211" y="146"/>
                  </a:lnTo>
                  <a:lnTo>
                    <a:pt x="222" y="149"/>
                  </a:lnTo>
                  <a:cubicBezTo>
                    <a:pt x="225" y="150"/>
                    <a:pt x="227" y="155"/>
                    <a:pt x="227" y="159"/>
                  </a:cubicBezTo>
                  <a:lnTo>
                    <a:pt x="227" y="161"/>
                  </a:lnTo>
                  <a:cubicBezTo>
                    <a:pt x="227" y="164"/>
                    <a:pt x="227" y="166"/>
                    <a:pt x="227" y="167"/>
                  </a:cubicBezTo>
                  <a:cubicBezTo>
                    <a:pt x="227" y="171"/>
                    <a:pt x="226" y="174"/>
                    <a:pt x="226" y="177"/>
                  </a:cubicBezTo>
                  <a:cubicBezTo>
                    <a:pt x="225" y="179"/>
                    <a:pt x="225" y="180"/>
                    <a:pt x="225" y="182"/>
                  </a:cubicBezTo>
                  <a:cubicBezTo>
                    <a:pt x="224" y="189"/>
                    <a:pt x="223" y="195"/>
                    <a:pt x="217" y="201"/>
                  </a:cubicBezTo>
                  <a:lnTo>
                    <a:pt x="213" y="203"/>
                  </a:lnTo>
                  <a:cubicBezTo>
                    <a:pt x="211" y="205"/>
                    <a:pt x="208" y="208"/>
                    <a:pt x="206" y="211"/>
                  </a:cubicBezTo>
                  <a:cubicBezTo>
                    <a:pt x="203" y="214"/>
                    <a:pt x="202" y="219"/>
                    <a:pt x="201" y="223"/>
                  </a:cubicBezTo>
                  <a:cubicBezTo>
                    <a:pt x="200" y="225"/>
                    <a:pt x="200" y="227"/>
                    <a:pt x="199" y="229"/>
                  </a:cubicBezTo>
                  <a:cubicBezTo>
                    <a:pt x="196" y="235"/>
                    <a:pt x="194" y="240"/>
                    <a:pt x="191" y="245"/>
                  </a:cubicBezTo>
                  <a:cubicBezTo>
                    <a:pt x="184" y="255"/>
                    <a:pt x="176" y="264"/>
                    <a:pt x="166" y="271"/>
                  </a:cubicBezTo>
                  <a:cubicBezTo>
                    <a:pt x="164" y="273"/>
                    <a:pt x="161" y="274"/>
                    <a:pt x="159" y="275"/>
                  </a:cubicBezTo>
                  <a:cubicBezTo>
                    <a:pt x="155" y="277"/>
                    <a:pt x="151" y="279"/>
                    <a:pt x="146" y="281"/>
                  </a:cubicBezTo>
                  <a:lnTo>
                    <a:pt x="145" y="281"/>
                  </a:lnTo>
                  <a:cubicBezTo>
                    <a:pt x="142" y="283"/>
                    <a:pt x="139" y="284"/>
                    <a:pt x="135" y="284"/>
                  </a:cubicBezTo>
                  <a:cubicBezTo>
                    <a:pt x="133" y="285"/>
                    <a:pt x="130" y="285"/>
                    <a:pt x="128" y="285"/>
                  </a:cubicBezTo>
                  <a:lnTo>
                    <a:pt x="127" y="285"/>
                  </a:lnTo>
                  <a:cubicBezTo>
                    <a:pt x="124" y="285"/>
                    <a:pt x="121" y="285"/>
                    <a:pt x="118" y="284"/>
                  </a:cubicBezTo>
                  <a:cubicBezTo>
                    <a:pt x="115" y="284"/>
                    <a:pt x="112" y="282"/>
                    <a:pt x="109" y="282"/>
                  </a:cubicBezTo>
                  <a:lnTo>
                    <a:pt x="107" y="280"/>
                  </a:lnTo>
                  <a:cubicBezTo>
                    <a:pt x="102" y="279"/>
                    <a:pt x="98" y="277"/>
                    <a:pt x="95" y="275"/>
                  </a:cubicBezTo>
                  <a:cubicBezTo>
                    <a:pt x="92" y="274"/>
                    <a:pt x="90" y="272"/>
                    <a:pt x="87" y="271"/>
                  </a:cubicBezTo>
                  <a:cubicBezTo>
                    <a:pt x="69" y="258"/>
                    <a:pt x="56" y="240"/>
                    <a:pt x="50" y="215"/>
                  </a:cubicBezTo>
                  <a:cubicBezTo>
                    <a:pt x="50" y="214"/>
                    <a:pt x="49" y="211"/>
                    <a:pt x="45" y="208"/>
                  </a:cubicBezTo>
                  <a:lnTo>
                    <a:pt x="43" y="206"/>
                  </a:lnTo>
                  <a:cubicBezTo>
                    <a:pt x="33" y="201"/>
                    <a:pt x="29" y="190"/>
                    <a:pt x="29" y="182"/>
                  </a:cubicBezTo>
                  <a:lnTo>
                    <a:pt x="28" y="177"/>
                  </a:lnTo>
                  <a:cubicBezTo>
                    <a:pt x="27" y="174"/>
                    <a:pt x="27" y="171"/>
                    <a:pt x="27" y="168"/>
                  </a:cubicBezTo>
                  <a:cubicBezTo>
                    <a:pt x="27" y="166"/>
                    <a:pt x="26" y="164"/>
                    <a:pt x="27" y="162"/>
                  </a:cubicBezTo>
                  <a:lnTo>
                    <a:pt x="27" y="160"/>
                  </a:lnTo>
                  <a:lnTo>
                    <a:pt x="27" y="160"/>
                  </a:lnTo>
                  <a:lnTo>
                    <a:pt x="27" y="160"/>
                  </a:lnTo>
                  <a:close/>
                  <a:moveTo>
                    <a:pt x="0" y="160"/>
                  </a:moveTo>
                  <a:lnTo>
                    <a:pt x="0" y="160"/>
                  </a:lnTo>
                  <a:cubicBezTo>
                    <a:pt x="0" y="164"/>
                    <a:pt x="0" y="167"/>
                    <a:pt x="0" y="169"/>
                  </a:cubicBezTo>
                  <a:cubicBezTo>
                    <a:pt x="0" y="173"/>
                    <a:pt x="1" y="177"/>
                    <a:pt x="2" y="181"/>
                  </a:cubicBezTo>
                  <a:lnTo>
                    <a:pt x="2" y="186"/>
                  </a:lnTo>
                  <a:cubicBezTo>
                    <a:pt x="4" y="203"/>
                    <a:pt x="12" y="218"/>
                    <a:pt x="25" y="227"/>
                  </a:cubicBezTo>
                  <a:cubicBezTo>
                    <a:pt x="34" y="256"/>
                    <a:pt x="49" y="278"/>
                    <a:pt x="72" y="294"/>
                  </a:cubicBezTo>
                  <a:cubicBezTo>
                    <a:pt x="75" y="295"/>
                    <a:pt x="78" y="298"/>
                    <a:pt x="82" y="300"/>
                  </a:cubicBezTo>
                  <a:cubicBezTo>
                    <a:pt x="87" y="302"/>
                    <a:pt x="92" y="304"/>
                    <a:pt x="98" y="306"/>
                  </a:cubicBezTo>
                  <a:cubicBezTo>
                    <a:pt x="103" y="308"/>
                    <a:pt x="108" y="310"/>
                    <a:pt x="113" y="311"/>
                  </a:cubicBezTo>
                  <a:cubicBezTo>
                    <a:pt x="117" y="312"/>
                    <a:pt x="122" y="312"/>
                    <a:pt x="127" y="312"/>
                  </a:cubicBezTo>
                  <a:cubicBezTo>
                    <a:pt x="132" y="312"/>
                    <a:pt x="136" y="312"/>
                    <a:pt x="141" y="311"/>
                  </a:cubicBezTo>
                  <a:cubicBezTo>
                    <a:pt x="146" y="310"/>
                    <a:pt x="151" y="309"/>
                    <a:pt x="155" y="307"/>
                  </a:cubicBezTo>
                  <a:cubicBezTo>
                    <a:pt x="161" y="304"/>
                    <a:pt x="167" y="302"/>
                    <a:pt x="172" y="299"/>
                  </a:cubicBezTo>
                  <a:cubicBezTo>
                    <a:pt x="175" y="297"/>
                    <a:pt x="178" y="295"/>
                    <a:pt x="181" y="294"/>
                  </a:cubicBezTo>
                  <a:cubicBezTo>
                    <a:pt x="194" y="285"/>
                    <a:pt x="205" y="273"/>
                    <a:pt x="214" y="260"/>
                  </a:cubicBezTo>
                  <a:cubicBezTo>
                    <a:pt x="217" y="254"/>
                    <a:pt x="221" y="247"/>
                    <a:pt x="224" y="239"/>
                  </a:cubicBezTo>
                  <a:cubicBezTo>
                    <a:pt x="225" y="236"/>
                    <a:pt x="226" y="233"/>
                    <a:pt x="227" y="230"/>
                  </a:cubicBezTo>
                  <a:cubicBezTo>
                    <a:pt x="227" y="229"/>
                    <a:pt x="227" y="228"/>
                    <a:pt x="227" y="227"/>
                  </a:cubicBezTo>
                  <a:cubicBezTo>
                    <a:pt x="228" y="226"/>
                    <a:pt x="230" y="225"/>
                    <a:pt x="231" y="224"/>
                  </a:cubicBezTo>
                  <a:lnTo>
                    <a:pt x="235" y="221"/>
                  </a:lnTo>
                  <a:cubicBezTo>
                    <a:pt x="247" y="210"/>
                    <a:pt x="250" y="196"/>
                    <a:pt x="251" y="186"/>
                  </a:cubicBezTo>
                  <a:cubicBezTo>
                    <a:pt x="252" y="184"/>
                    <a:pt x="252" y="183"/>
                    <a:pt x="252" y="181"/>
                  </a:cubicBezTo>
                  <a:cubicBezTo>
                    <a:pt x="252" y="178"/>
                    <a:pt x="253" y="174"/>
                    <a:pt x="253" y="170"/>
                  </a:cubicBezTo>
                  <a:cubicBezTo>
                    <a:pt x="254" y="167"/>
                    <a:pt x="254" y="164"/>
                    <a:pt x="254" y="161"/>
                  </a:cubicBezTo>
                  <a:cubicBezTo>
                    <a:pt x="254" y="150"/>
                    <a:pt x="249" y="137"/>
                    <a:pt x="240" y="130"/>
                  </a:cubicBezTo>
                  <a:cubicBezTo>
                    <a:pt x="240" y="129"/>
                    <a:pt x="240" y="128"/>
                    <a:pt x="240" y="127"/>
                  </a:cubicBezTo>
                  <a:cubicBezTo>
                    <a:pt x="243" y="116"/>
                    <a:pt x="245" y="106"/>
                    <a:pt x="245" y="96"/>
                  </a:cubicBezTo>
                  <a:cubicBezTo>
                    <a:pt x="246" y="59"/>
                    <a:pt x="227" y="29"/>
                    <a:pt x="194" y="14"/>
                  </a:cubicBezTo>
                  <a:cubicBezTo>
                    <a:pt x="191" y="13"/>
                    <a:pt x="188" y="11"/>
                    <a:pt x="184" y="10"/>
                  </a:cubicBezTo>
                  <a:cubicBezTo>
                    <a:pt x="166" y="3"/>
                    <a:pt x="147" y="0"/>
                    <a:pt x="127" y="0"/>
                  </a:cubicBezTo>
                  <a:cubicBezTo>
                    <a:pt x="123" y="0"/>
                    <a:pt x="119" y="0"/>
                    <a:pt x="114" y="0"/>
                  </a:cubicBezTo>
                  <a:cubicBezTo>
                    <a:pt x="102" y="1"/>
                    <a:pt x="86" y="2"/>
                    <a:pt x="71" y="9"/>
                  </a:cubicBezTo>
                  <a:cubicBezTo>
                    <a:pt x="69" y="10"/>
                    <a:pt x="67" y="11"/>
                    <a:pt x="65" y="12"/>
                  </a:cubicBezTo>
                  <a:cubicBezTo>
                    <a:pt x="59" y="17"/>
                    <a:pt x="53" y="22"/>
                    <a:pt x="49" y="29"/>
                  </a:cubicBezTo>
                  <a:lnTo>
                    <a:pt x="47" y="32"/>
                  </a:lnTo>
                  <a:cubicBezTo>
                    <a:pt x="47" y="32"/>
                    <a:pt x="46" y="33"/>
                    <a:pt x="46" y="33"/>
                  </a:cubicBezTo>
                  <a:cubicBezTo>
                    <a:pt x="44" y="35"/>
                    <a:pt x="42" y="36"/>
                    <a:pt x="41" y="37"/>
                  </a:cubicBezTo>
                  <a:cubicBezTo>
                    <a:pt x="32" y="41"/>
                    <a:pt x="26" y="47"/>
                    <a:pt x="22" y="54"/>
                  </a:cubicBezTo>
                  <a:cubicBezTo>
                    <a:pt x="17" y="63"/>
                    <a:pt x="14" y="74"/>
                    <a:pt x="13" y="87"/>
                  </a:cubicBezTo>
                  <a:cubicBezTo>
                    <a:pt x="13" y="99"/>
                    <a:pt x="14" y="110"/>
                    <a:pt x="14" y="118"/>
                  </a:cubicBezTo>
                  <a:cubicBezTo>
                    <a:pt x="14" y="123"/>
                    <a:pt x="15" y="126"/>
                    <a:pt x="16" y="130"/>
                  </a:cubicBezTo>
                  <a:cubicBezTo>
                    <a:pt x="5" y="136"/>
                    <a:pt x="0" y="149"/>
                    <a:pt x="0" y="16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Freeform 18"/>
            <p:cNvSpPr>
              <a:spLocks noEditPoints="1"/>
            </p:cNvSpPr>
            <p:nvPr/>
          </p:nvSpPr>
          <p:spPr bwMode="auto">
            <a:xfrm>
              <a:off x="677863" y="5341938"/>
              <a:ext cx="263525" cy="117475"/>
            </a:xfrm>
            <a:custGeom>
              <a:avLst/>
              <a:gdLst>
                <a:gd name="T0" fmla="*/ 68 w 556"/>
                <a:gd name="T1" fmla="*/ 69 h 240"/>
                <a:gd name="T2" fmla="*/ 68 w 556"/>
                <a:gd name="T3" fmla="*/ 69 h 240"/>
                <a:gd name="T4" fmla="*/ 184 w 556"/>
                <a:gd name="T5" fmla="*/ 31 h 240"/>
                <a:gd name="T6" fmla="*/ 278 w 556"/>
                <a:gd name="T7" fmla="*/ 125 h 240"/>
                <a:gd name="T8" fmla="*/ 372 w 556"/>
                <a:gd name="T9" fmla="*/ 31 h 240"/>
                <a:gd name="T10" fmla="*/ 487 w 556"/>
                <a:gd name="T11" fmla="*/ 69 h 240"/>
                <a:gd name="T12" fmla="*/ 529 w 556"/>
                <a:gd name="T13" fmla="*/ 110 h 240"/>
                <a:gd name="T14" fmla="*/ 529 w 556"/>
                <a:gd name="T15" fmla="*/ 182 h 240"/>
                <a:gd name="T16" fmla="*/ 504 w 556"/>
                <a:gd name="T17" fmla="*/ 213 h 240"/>
                <a:gd name="T18" fmla="*/ 51 w 556"/>
                <a:gd name="T19" fmla="*/ 213 h 240"/>
                <a:gd name="T20" fmla="*/ 26 w 556"/>
                <a:gd name="T21" fmla="*/ 182 h 240"/>
                <a:gd name="T22" fmla="*/ 26 w 556"/>
                <a:gd name="T23" fmla="*/ 110 h 240"/>
                <a:gd name="T24" fmla="*/ 68 w 556"/>
                <a:gd name="T25" fmla="*/ 69 h 240"/>
                <a:gd name="T26" fmla="*/ 68 w 556"/>
                <a:gd name="T27" fmla="*/ 69 h 240"/>
                <a:gd name="T28" fmla="*/ 0 w 556"/>
                <a:gd name="T29" fmla="*/ 185 h 240"/>
                <a:gd name="T30" fmla="*/ 0 w 556"/>
                <a:gd name="T31" fmla="*/ 185 h 240"/>
                <a:gd name="T32" fmla="*/ 51 w 556"/>
                <a:gd name="T33" fmla="*/ 239 h 240"/>
                <a:gd name="T34" fmla="*/ 52 w 556"/>
                <a:gd name="T35" fmla="*/ 239 h 240"/>
                <a:gd name="T36" fmla="*/ 504 w 556"/>
                <a:gd name="T37" fmla="*/ 239 h 240"/>
                <a:gd name="T38" fmla="*/ 556 w 556"/>
                <a:gd name="T39" fmla="*/ 185 h 240"/>
                <a:gd name="T40" fmla="*/ 556 w 556"/>
                <a:gd name="T41" fmla="*/ 111 h 240"/>
                <a:gd name="T42" fmla="*/ 496 w 556"/>
                <a:gd name="T43" fmla="*/ 44 h 240"/>
                <a:gd name="T44" fmla="*/ 372 w 556"/>
                <a:gd name="T45" fmla="*/ 3 h 240"/>
                <a:gd name="T46" fmla="*/ 364 w 556"/>
                <a:gd name="T47" fmla="*/ 0 h 240"/>
                <a:gd name="T48" fmla="*/ 278 w 556"/>
                <a:gd name="T49" fmla="*/ 87 h 240"/>
                <a:gd name="T50" fmla="*/ 191 w 556"/>
                <a:gd name="T51" fmla="*/ 0 h 240"/>
                <a:gd name="T52" fmla="*/ 184 w 556"/>
                <a:gd name="T53" fmla="*/ 3 h 240"/>
                <a:gd name="T54" fmla="*/ 60 w 556"/>
                <a:gd name="T55" fmla="*/ 44 h 240"/>
                <a:gd name="T56" fmla="*/ 0 w 556"/>
                <a:gd name="T57" fmla="*/ 111 h 240"/>
                <a:gd name="T58" fmla="*/ 0 w 556"/>
                <a:gd name="T59" fmla="*/ 18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6" h="240">
                  <a:moveTo>
                    <a:pt x="68" y="69"/>
                  </a:moveTo>
                  <a:lnTo>
                    <a:pt x="68" y="69"/>
                  </a:lnTo>
                  <a:cubicBezTo>
                    <a:pt x="69" y="69"/>
                    <a:pt x="151" y="41"/>
                    <a:pt x="184" y="31"/>
                  </a:cubicBezTo>
                  <a:lnTo>
                    <a:pt x="278" y="125"/>
                  </a:lnTo>
                  <a:lnTo>
                    <a:pt x="372" y="31"/>
                  </a:lnTo>
                  <a:cubicBezTo>
                    <a:pt x="404" y="41"/>
                    <a:pt x="486" y="69"/>
                    <a:pt x="487" y="69"/>
                  </a:cubicBezTo>
                  <a:cubicBezTo>
                    <a:pt x="529" y="84"/>
                    <a:pt x="529" y="108"/>
                    <a:pt x="529" y="110"/>
                  </a:cubicBezTo>
                  <a:lnTo>
                    <a:pt x="529" y="182"/>
                  </a:lnTo>
                  <a:cubicBezTo>
                    <a:pt x="526" y="211"/>
                    <a:pt x="508" y="213"/>
                    <a:pt x="504" y="213"/>
                  </a:cubicBezTo>
                  <a:lnTo>
                    <a:pt x="51" y="213"/>
                  </a:lnTo>
                  <a:cubicBezTo>
                    <a:pt x="50" y="213"/>
                    <a:pt x="30" y="213"/>
                    <a:pt x="26" y="182"/>
                  </a:cubicBezTo>
                  <a:lnTo>
                    <a:pt x="26" y="110"/>
                  </a:lnTo>
                  <a:cubicBezTo>
                    <a:pt x="26" y="109"/>
                    <a:pt x="25" y="84"/>
                    <a:pt x="68" y="69"/>
                  </a:cubicBezTo>
                  <a:lnTo>
                    <a:pt x="68" y="69"/>
                  </a:lnTo>
                  <a:close/>
                  <a:moveTo>
                    <a:pt x="0" y="185"/>
                  </a:moveTo>
                  <a:lnTo>
                    <a:pt x="0" y="185"/>
                  </a:lnTo>
                  <a:cubicBezTo>
                    <a:pt x="5" y="228"/>
                    <a:pt x="35" y="239"/>
                    <a:pt x="51" y="239"/>
                  </a:cubicBezTo>
                  <a:cubicBezTo>
                    <a:pt x="51" y="239"/>
                    <a:pt x="51" y="239"/>
                    <a:pt x="52" y="239"/>
                  </a:cubicBezTo>
                  <a:lnTo>
                    <a:pt x="504" y="239"/>
                  </a:lnTo>
                  <a:cubicBezTo>
                    <a:pt x="520" y="240"/>
                    <a:pt x="551" y="229"/>
                    <a:pt x="556" y="185"/>
                  </a:cubicBezTo>
                  <a:lnTo>
                    <a:pt x="556" y="111"/>
                  </a:lnTo>
                  <a:cubicBezTo>
                    <a:pt x="556" y="105"/>
                    <a:pt x="555" y="64"/>
                    <a:pt x="496" y="44"/>
                  </a:cubicBezTo>
                  <a:cubicBezTo>
                    <a:pt x="492" y="42"/>
                    <a:pt x="396" y="10"/>
                    <a:pt x="372" y="3"/>
                  </a:cubicBezTo>
                  <a:lnTo>
                    <a:pt x="364" y="0"/>
                  </a:lnTo>
                  <a:lnTo>
                    <a:pt x="278" y="87"/>
                  </a:lnTo>
                  <a:lnTo>
                    <a:pt x="191" y="0"/>
                  </a:lnTo>
                  <a:lnTo>
                    <a:pt x="184" y="3"/>
                  </a:lnTo>
                  <a:cubicBezTo>
                    <a:pt x="160" y="10"/>
                    <a:pt x="64" y="42"/>
                    <a:pt x="60" y="44"/>
                  </a:cubicBezTo>
                  <a:cubicBezTo>
                    <a:pt x="0" y="64"/>
                    <a:pt x="0" y="105"/>
                    <a:pt x="0" y="111"/>
                  </a:cubicBezTo>
                  <a:lnTo>
                    <a:pt x="0" y="185"/>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5" name="Freeform 19"/>
            <p:cNvSpPr>
              <a:spLocks/>
            </p:cNvSpPr>
            <p:nvPr/>
          </p:nvSpPr>
          <p:spPr bwMode="auto">
            <a:xfrm>
              <a:off x="858838" y="5137150"/>
              <a:ext cx="139700" cy="157163"/>
            </a:xfrm>
            <a:custGeom>
              <a:avLst/>
              <a:gdLst>
                <a:gd name="T0" fmla="*/ 268 w 294"/>
                <a:gd name="T1" fmla="*/ 201 h 322"/>
                <a:gd name="T2" fmla="*/ 268 w 294"/>
                <a:gd name="T3" fmla="*/ 201 h 322"/>
                <a:gd name="T4" fmla="*/ 276 w 294"/>
                <a:gd name="T5" fmla="*/ 197 h 322"/>
                <a:gd name="T6" fmla="*/ 292 w 294"/>
                <a:gd name="T7" fmla="*/ 183 h 322"/>
                <a:gd name="T8" fmla="*/ 293 w 294"/>
                <a:gd name="T9" fmla="*/ 174 h 322"/>
                <a:gd name="T10" fmla="*/ 293 w 294"/>
                <a:gd name="T11" fmla="*/ 139 h 322"/>
                <a:gd name="T12" fmla="*/ 277 w 294"/>
                <a:gd name="T13" fmla="*/ 118 h 322"/>
                <a:gd name="T14" fmla="*/ 241 w 294"/>
                <a:gd name="T15" fmla="*/ 88 h 322"/>
                <a:gd name="T16" fmla="*/ 231 w 294"/>
                <a:gd name="T17" fmla="*/ 45 h 322"/>
                <a:gd name="T18" fmla="*/ 220 w 294"/>
                <a:gd name="T19" fmla="*/ 20 h 322"/>
                <a:gd name="T20" fmla="*/ 212 w 294"/>
                <a:gd name="T21" fmla="*/ 16 h 322"/>
                <a:gd name="T22" fmla="*/ 207 w 294"/>
                <a:gd name="T23" fmla="*/ 13 h 322"/>
                <a:gd name="T24" fmla="*/ 190 w 294"/>
                <a:gd name="T25" fmla="*/ 4 h 322"/>
                <a:gd name="T26" fmla="*/ 167 w 294"/>
                <a:gd name="T27" fmla="*/ 4 h 322"/>
                <a:gd name="T28" fmla="*/ 165 w 294"/>
                <a:gd name="T29" fmla="*/ 5 h 322"/>
                <a:gd name="T30" fmla="*/ 162 w 294"/>
                <a:gd name="T31" fmla="*/ 7 h 322"/>
                <a:gd name="T32" fmla="*/ 160 w 294"/>
                <a:gd name="T33" fmla="*/ 8 h 322"/>
                <a:gd name="T34" fmla="*/ 152 w 294"/>
                <a:gd name="T35" fmla="*/ 15 h 322"/>
                <a:gd name="T36" fmla="*/ 149 w 294"/>
                <a:gd name="T37" fmla="*/ 16 h 322"/>
                <a:gd name="T38" fmla="*/ 114 w 294"/>
                <a:gd name="T39" fmla="*/ 24 h 322"/>
                <a:gd name="T40" fmla="*/ 76 w 294"/>
                <a:gd name="T41" fmla="*/ 9 h 322"/>
                <a:gd name="T42" fmla="*/ 49 w 294"/>
                <a:gd name="T43" fmla="*/ 8 h 322"/>
                <a:gd name="T44" fmla="*/ 20 w 294"/>
                <a:gd name="T45" fmla="*/ 25 h 322"/>
                <a:gd name="T46" fmla="*/ 9 w 294"/>
                <a:gd name="T47" fmla="*/ 50 h 322"/>
                <a:gd name="T48" fmla="*/ 3 w 294"/>
                <a:gd name="T49" fmla="*/ 94 h 322"/>
                <a:gd name="T50" fmla="*/ 8 w 294"/>
                <a:gd name="T51" fmla="*/ 112 h 322"/>
                <a:gd name="T52" fmla="*/ 27 w 294"/>
                <a:gd name="T53" fmla="*/ 107 h 322"/>
                <a:gd name="T54" fmla="*/ 36 w 294"/>
                <a:gd name="T55" fmla="*/ 47 h 322"/>
                <a:gd name="T56" fmla="*/ 61 w 294"/>
                <a:gd name="T57" fmla="*/ 32 h 322"/>
                <a:gd name="T58" fmla="*/ 114 w 294"/>
                <a:gd name="T59" fmla="*/ 51 h 322"/>
                <a:gd name="T60" fmla="*/ 159 w 294"/>
                <a:gd name="T61" fmla="*/ 41 h 322"/>
                <a:gd name="T62" fmla="*/ 166 w 294"/>
                <a:gd name="T63" fmla="*/ 38 h 322"/>
                <a:gd name="T64" fmla="*/ 178 w 294"/>
                <a:gd name="T65" fmla="*/ 29 h 322"/>
                <a:gd name="T66" fmla="*/ 193 w 294"/>
                <a:gd name="T67" fmla="*/ 37 h 322"/>
                <a:gd name="T68" fmla="*/ 199 w 294"/>
                <a:gd name="T69" fmla="*/ 40 h 322"/>
                <a:gd name="T70" fmla="*/ 204 w 294"/>
                <a:gd name="T71" fmla="*/ 42 h 322"/>
                <a:gd name="T72" fmla="*/ 217 w 294"/>
                <a:gd name="T73" fmla="*/ 102 h 322"/>
                <a:gd name="T74" fmla="*/ 265 w 294"/>
                <a:gd name="T75" fmla="*/ 143 h 322"/>
                <a:gd name="T76" fmla="*/ 266 w 294"/>
                <a:gd name="T77" fmla="*/ 172 h 322"/>
                <a:gd name="T78" fmla="*/ 253 w 294"/>
                <a:gd name="T79" fmla="*/ 178 h 322"/>
                <a:gd name="T80" fmla="*/ 216 w 294"/>
                <a:gd name="T81" fmla="*/ 222 h 322"/>
                <a:gd name="T82" fmla="*/ 210 w 294"/>
                <a:gd name="T83" fmla="*/ 276 h 322"/>
                <a:gd name="T84" fmla="*/ 185 w 294"/>
                <a:gd name="T85" fmla="*/ 291 h 322"/>
                <a:gd name="T86" fmla="*/ 134 w 294"/>
                <a:gd name="T87" fmla="*/ 272 h 322"/>
                <a:gd name="T88" fmla="*/ 79 w 294"/>
                <a:gd name="T89" fmla="*/ 285 h 322"/>
                <a:gd name="T90" fmla="*/ 67 w 294"/>
                <a:gd name="T91" fmla="*/ 294 h 322"/>
                <a:gd name="T92" fmla="*/ 56 w 294"/>
                <a:gd name="T93" fmla="*/ 288 h 322"/>
                <a:gd name="T94" fmla="*/ 38 w 294"/>
                <a:gd name="T95" fmla="*/ 293 h 322"/>
                <a:gd name="T96" fmla="*/ 43 w 294"/>
                <a:gd name="T97" fmla="*/ 311 h 322"/>
                <a:gd name="T98" fmla="*/ 57 w 294"/>
                <a:gd name="T99" fmla="*/ 319 h 322"/>
                <a:gd name="T100" fmla="*/ 68 w 294"/>
                <a:gd name="T101" fmla="*/ 322 h 322"/>
                <a:gd name="T102" fmla="*/ 78 w 294"/>
                <a:gd name="T103" fmla="*/ 319 h 322"/>
                <a:gd name="T104" fmla="*/ 80 w 294"/>
                <a:gd name="T105" fmla="*/ 318 h 322"/>
                <a:gd name="T106" fmla="*/ 85 w 294"/>
                <a:gd name="T107" fmla="*/ 314 h 322"/>
                <a:gd name="T108" fmla="*/ 92 w 294"/>
                <a:gd name="T109" fmla="*/ 308 h 322"/>
                <a:gd name="T110" fmla="*/ 133 w 294"/>
                <a:gd name="T111" fmla="*/ 299 h 322"/>
                <a:gd name="T112" fmla="*/ 168 w 294"/>
                <a:gd name="T113" fmla="*/ 312 h 322"/>
                <a:gd name="T114" fmla="*/ 184 w 294"/>
                <a:gd name="T115" fmla="*/ 319 h 322"/>
                <a:gd name="T116" fmla="*/ 198 w 294"/>
                <a:gd name="T117" fmla="*/ 315 h 322"/>
                <a:gd name="T118" fmla="*/ 225 w 294"/>
                <a:gd name="T119" fmla="*/ 298 h 322"/>
                <a:gd name="T120" fmla="*/ 236 w 294"/>
                <a:gd name="T121" fmla="*/ 270 h 322"/>
                <a:gd name="T122" fmla="*/ 241 w 294"/>
                <a:gd name="T123" fmla="*/ 233 h 322"/>
                <a:gd name="T124" fmla="*/ 268 w 294"/>
                <a:gd name="T125" fmla="*/ 20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 h="322">
                  <a:moveTo>
                    <a:pt x="268" y="201"/>
                  </a:moveTo>
                  <a:lnTo>
                    <a:pt x="268" y="201"/>
                  </a:lnTo>
                  <a:cubicBezTo>
                    <a:pt x="271" y="199"/>
                    <a:pt x="274" y="197"/>
                    <a:pt x="276" y="197"/>
                  </a:cubicBezTo>
                  <a:cubicBezTo>
                    <a:pt x="284" y="195"/>
                    <a:pt x="289" y="191"/>
                    <a:pt x="292" y="183"/>
                  </a:cubicBezTo>
                  <a:cubicBezTo>
                    <a:pt x="293" y="180"/>
                    <a:pt x="294" y="177"/>
                    <a:pt x="293" y="174"/>
                  </a:cubicBezTo>
                  <a:cubicBezTo>
                    <a:pt x="293" y="162"/>
                    <a:pt x="293" y="150"/>
                    <a:pt x="293" y="139"/>
                  </a:cubicBezTo>
                  <a:cubicBezTo>
                    <a:pt x="292" y="129"/>
                    <a:pt x="287" y="121"/>
                    <a:pt x="277" y="118"/>
                  </a:cubicBezTo>
                  <a:cubicBezTo>
                    <a:pt x="261" y="113"/>
                    <a:pt x="249" y="104"/>
                    <a:pt x="241" y="88"/>
                  </a:cubicBezTo>
                  <a:cubicBezTo>
                    <a:pt x="231" y="73"/>
                    <a:pt x="229" y="59"/>
                    <a:pt x="231" y="45"/>
                  </a:cubicBezTo>
                  <a:cubicBezTo>
                    <a:pt x="233" y="34"/>
                    <a:pt x="229" y="25"/>
                    <a:pt x="220" y="20"/>
                  </a:cubicBezTo>
                  <a:cubicBezTo>
                    <a:pt x="217" y="19"/>
                    <a:pt x="215" y="18"/>
                    <a:pt x="212" y="16"/>
                  </a:cubicBezTo>
                  <a:lnTo>
                    <a:pt x="207" y="13"/>
                  </a:lnTo>
                  <a:cubicBezTo>
                    <a:pt x="201" y="10"/>
                    <a:pt x="195" y="7"/>
                    <a:pt x="190" y="4"/>
                  </a:cubicBezTo>
                  <a:cubicBezTo>
                    <a:pt x="183" y="0"/>
                    <a:pt x="174" y="0"/>
                    <a:pt x="167" y="4"/>
                  </a:cubicBezTo>
                  <a:lnTo>
                    <a:pt x="165" y="5"/>
                  </a:lnTo>
                  <a:cubicBezTo>
                    <a:pt x="164" y="6"/>
                    <a:pt x="162" y="7"/>
                    <a:pt x="162" y="7"/>
                  </a:cubicBezTo>
                  <a:lnTo>
                    <a:pt x="160" y="8"/>
                  </a:lnTo>
                  <a:cubicBezTo>
                    <a:pt x="158" y="11"/>
                    <a:pt x="155" y="13"/>
                    <a:pt x="152" y="15"/>
                  </a:cubicBezTo>
                  <a:cubicBezTo>
                    <a:pt x="151" y="15"/>
                    <a:pt x="150" y="16"/>
                    <a:pt x="149" y="16"/>
                  </a:cubicBezTo>
                  <a:cubicBezTo>
                    <a:pt x="136" y="21"/>
                    <a:pt x="124" y="24"/>
                    <a:pt x="114" y="24"/>
                  </a:cubicBezTo>
                  <a:cubicBezTo>
                    <a:pt x="100" y="24"/>
                    <a:pt x="88" y="19"/>
                    <a:pt x="76" y="9"/>
                  </a:cubicBezTo>
                  <a:cubicBezTo>
                    <a:pt x="68" y="3"/>
                    <a:pt x="58" y="2"/>
                    <a:pt x="49" y="8"/>
                  </a:cubicBezTo>
                  <a:cubicBezTo>
                    <a:pt x="39" y="13"/>
                    <a:pt x="30" y="19"/>
                    <a:pt x="20" y="25"/>
                  </a:cubicBezTo>
                  <a:cubicBezTo>
                    <a:pt x="11" y="31"/>
                    <a:pt x="7" y="40"/>
                    <a:pt x="9" y="50"/>
                  </a:cubicBezTo>
                  <a:cubicBezTo>
                    <a:pt x="13" y="66"/>
                    <a:pt x="11" y="81"/>
                    <a:pt x="3" y="94"/>
                  </a:cubicBezTo>
                  <a:cubicBezTo>
                    <a:pt x="0" y="100"/>
                    <a:pt x="2" y="109"/>
                    <a:pt x="8" y="112"/>
                  </a:cubicBezTo>
                  <a:cubicBezTo>
                    <a:pt x="15" y="116"/>
                    <a:pt x="23" y="114"/>
                    <a:pt x="27" y="107"/>
                  </a:cubicBezTo>
                  <a:cubicBezTo>
                    <a:pt x="37" y="89"/>
                    <a:pt x="40" y="69"/>
                    <a:pt x="36" y="47"/>
                  </a:cubicBezTo>
                  <a:cubicBezTo>
                    <a:pt x="45" y="42"/>
                    <a:pt x="53" y="37"/>
                    <a:pt x="61" y="32"/>
                  </a:cubicBezTo>
                  <a:cubicBezTo>
                    <a:pt x="77" y="44"/>
                    <a:pt x="94" y="50"/>
                    <a:pt x="114" y="51"/>
                  </a:cubicBezTo>
                  <a:cubicBezTo>
                    <a:pt x="128" y="51"/>
                    <a:pt x="143" y="48"/>
                    <a:pt x="159" y="41"/>
                  </a:cubicBezTo>
                  <a:cubicBezTo>
                    <a:pt x="161" y="40"/>
                    <a:pt x="163" y="39"/>
                    <a:pt x="166" y="38"/>
                  </a:cubicBezTo>
                  <a:cubicBezTo>
                    <a:pt x="170" y="35"/>
                    <a:pt x="174" y="32"/>
                    <a:pt x="178" y="29"/>
                  </a:cubicBezTo>
                  <a:cubicBezTo>
                    <a:pt x="184" y="32"/>
                    <a:pt x="189" y="34"/>
                    <a:pt x="193" y="37"/>
                  </a:cubicBezTo>
                  <a:lnTo>
                    <a:pt x="199" y="40"/>
                  </a:lnTo>
                  <a:cubicBezTo>
                    <a:pt x="201" y="41"/>
                    <a:pt x="202" y="42"/>
                    <a:pt x="204" y="42"/>
                  </a:cubicBezTo>
                  <a:cubicBezTo>
                    <a:pt x="201" y="62"/>
                    <a:pt x="205" y="82"/>
                    <a:pt x="217" y="102"/>
                  </a:cubicBezTo>
                  <a:cubicBezTo>
                    <a:pt x="229" y="122"/>
                    <a:pt x="244" y="136"/>
                    <a:pt x="265" y="143"/>
                  </a:cubicBezTo>
                  <a:cubicBezTo>
                    <a:pt x="266" y="152"/>
                    <a:pt x="266" y="162"/>
                    <a:pt x="266" y="172"/>
                  </a:cubicBezTo>
                  <a:cubicBezTo>
                    <a:pt x="262" y="173"/>
                    <a:pt x="257" y="175"/>
                    <a:pt x="253" y="178"/>
                  </a:cubicBezTo>
                  <a:cubicBezTo>
                    <a:pt x="238" y="187"/>
                    <a:pt x="224" y="203"/>
                    <a:pt x="216" y="222"/>
                  </a:cubicBezTo>
                  <a:cubicBezTo>
                    <a:pt x="208" y="241"/>
                    <a:pt x="206" y="260"/>
                    <a:pt x="210" y="276"/>
                  </a:cubicBezTo>
                  <a:lnTo>
                    <a:pt x="185" y="291"/>
                  </a:lnTo>
                  <a:cubicBezTo>
                    <a:pt x="173" y="280"/>
                    <a:pt x="155" y="273"/>
                    <a:pt x="134" y="272"/>
                  </a:cubicBezTo>
                  <a:cubicBezTo>
                    <a:pt x="114" y="271"/>
                    <a:pt x="94" y="276"/>
                    <a:pt x="79" y="285"/>
                  </a:cubicBezTo>
                  <a:cubicBezTo>
                    <a:pt x="74" y="288"/>
                    <a:pt x="70" y="291"/>
                    <a:pt x="67" y="294"/>
                  </a:cubicBezTo>
                  <a:lnTo>
                    <a:pt x="56" y="288"/>
                  </a:lnTo>
                  <a:cubicBezTo>
                    <a:pt x="49" y="284"/>
                    <a:pt x="41" y="287"/>
                    <a:pt x="38" y="293"/>
                  </a:cubicBezTo>
                  <a:cubicBezTo>
                    <a:pt x="34" y="299"/>
                    <a:pt x="37" y="308"/>
                    <a:pt x="43" y="311"/>
                  </a:cubicBezTo>
                  <a:lnTo>
                    <a:pt x="57" y="319"/>
                  </a:lnTo>
                  <a:cubicBezTo>
                    <a:pt x="59" y="320"/>
                    <a:pt x="63" y="322"/>
                    <a:pt x="68" y="322"/>
                  </a:cubicBezTo>
                  <a:cubicBezTo>
                    <a:pt x="72" y="322"/>
                    <a:pt x="75" y="321"/>
                    <a:pt x="78" y="319"/>
                  </a:cubicBezTo>
                  <a:lnTo>
                    <a:pt x="80" y="318"/>
                  </a:lnTo>
                  <a:cubicBezTo>
                    <a:pt x="81" y="317"/>
                    <a:pt x="83" y="316"/>
                    <a:pt x="85" y="314"/>
                  </a:cubicBezTo>
                  <a:cubicBezTo>
                    <a:pt x="87" y="312"/>
                    <a:pt x="89" y="310"/>
                    <a:pt x="92" y="308"/>
                  </a:cubicBezTo>
                  <a:cubicBezTo>
                    <a:pt x="103" y="301"/>
                    <a:pt x="118" y="298"/>
                    <a:pt x="133" y="299"/>
                  </a:cubicBezTo>
                  <a:cubicBezTo>
                    <a:pt x="147" y="300"/>
                    <a:pt x="160" y="305"/>
                    <a:pt x="168" y="312"/>
                  </a:cubicBezTo>
                  <a:cubicBezTo>
                    <a:pt x="172" y="316"/>
                    <a:pt x="178" y="319"/>
                    <a:pt x="184" y="319"/>
                  </a:cubicBezTo>
                  <a:cubicBezTo>
                    <a:pt x="190" y="319"/>
                    <a:pt x="195" y="317"/>
                    <a:pt x="198" y="315"/>
                  </a:cubicBezTo>
                  <a:lnTo>
                    <a:pt x="225" y="298"/>
                  </a:lnTo>
                  <a:cubicBezTo>
                    <a:pt x="236" y="292"/>
                    <a:pt x="239" y="282"/>
                    <a:pt x="236" y="270"/>
                  </a:cubicBezTo>
                  <a:cubicBezTo>
                    <a:pt x="233" y="261"/>
                    <a:pt x="235" y="247"/>
                    <a:pt x="241" y="233"/>
                  </a:cubicBezTo>
                  <a:cubicBezTo>
                    <a:pt x="248" y="219"/>
                    <a:pt x="257" y="207"/>
                    <a:pt x="268" y="20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20"/>
            <p:cNvSpPr>
              <a:spLocks noEditPoints="1"/>
            </p:cNvSpPr>
            <p:nvPr/>
          </p:nvSpPr>
          <p:spPr bwMode="auto">
            <a:xfrm>
              <a:off x="881063" y="5180013"/>
              <a:ext cx="76200" cy="71438"/>
            </a:xfrm>
            <a:custGeom>
              <a:avLst/>
              <a:gdLst>
                <a:gd name="T0" fmla="*/ 15 w 160"/>
                <a:gd name="T1" fmla="*/ 60 h 147"/>
                <a:gd name="T2" fmla="*/ 15 w 160"/>
                <a:gd name="T3" fmla="*/ 60 h 147"/>
                <a:gd name="T4" fmla="*/ 44 w 160"/>
                <a:gd name="T5" fmla="*/ 21 h 147"/>
                <a:gd name="T6" fmla="*/ 76 w 160"/>
                <a:gd name="T7" fmla="*/ 11 h 147"/>
                <a:gd name="T8" fmla="*/ 77 w 160"/>
                <a:gd name="T9" fmla="*/ 11 h 147"/>
                <a:gd name="T10" fmla="*/ 92 w 160"/>
                <a:gd name="T11" fmla="*/ 13 h 147"/>
                <a:gd name="T12" fmla="*/ 131 w 160"/>
                <a:gd name="T13" fmla="*/ 43 h 147"/>
                <a:gd name="T14" fmla="*/ 109 w 160"/>
                <a:gd name="T15" fmla="*/ 127 h 147"/>
                <a:gd name="T16" fmla="*/ 75 w 160"/>
                <a:gd name="T17" fmla="*/ 137 h 147"/>
                <a:gd name="T18" fmla="*/ 24 w 160"/>
                <a:gd name="T19" fmla="*/ 109 h 147"/>
                <a:gd name="T20" fmla="*/ 15 w 160"/>
                <a:gd name="T21" fmla="*/ 60 h 147"/>
                <a:gd name="T22" fmla="*/ 15 w 160"/>
                <a:gd name="T23" fmla="*/ 60 h 147"/>
                <a:gd name="T24" fmla="*/ 75 w 160"/>
                <a:gd name="T25" fmla="*/ 147 h 147"/>
                <a:gd name="T26" fmla="*/ 75 w 160"/>
                <a:gd name="T27" fmla="*/ 147 h 147"/>
                <a:gd name="T28" fmla="*/ 76 w 160"/>
                <a:gd name="T29" fmla="*/ 147 h 147"/>
                <a:gd name="T30" fmla="*/ 115 w 160"/>
                <a:gd name="T31" fmla="*/ 136 h 147"/>
                <a:gd name="T32" fmla="*/ 140 w 160"/>
                <a:gd name="T33" fmla="*/ 38 h 147"/>
                <a:gd name="T34" fmla="*/ 94 w 160"/>
                <a:gd name="T35" fmla="*/ 3 h 147"/>
                <a:gd name="T36" fmla="*/ 78 w 160"/>
                <a:gd name="T37" fmla="*/ 1 h 147"/>
                <a:gd name="T38" fmla="*/ 38 w 160"/>
                <a:gd name="T39" fmla="*/ 11 h 147"/>
                <a:gd name="T40" fmla="*/ 5 w 160"/>
                <a:gd name="T41" fmla="*/ 58 h 147"/>
                <a:gd name="T42" fmla="*/ 15 w 160"/>
                <a:gd name="T43" fmla="*/ 115 h 147"/>
                <a:gd name="T44" fmla="*/ 75 w 160"/>
                <a:gd name="T4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 h="147">
                  <a:moveTo>
                    <a:pt x="15" y="60"/>
                  </a:moveTo>
                  <a:lnTo>
                    <a:pt x="15" y="60"/>
                  </a:lnTo>
                  <a:cubicBezTo>
                    <a:pt x="19" y="44"/>
                    <a:pt x="29" y="29"/>
                    <a:pt x="44" y="21"/>
                  </a:cubicBezTo>
                  <a:cubicBezTo>
                    <a:pt x="54" y="14"/>
                    <a:pt x="65" y="11"/>
                    <a:pt x="76" y="11"/>
                  </a:cubicBezTo>
                  <a:cubicBezTo>
                    <a:pt x="77" y="11"/>
                    <a:pt x="77" y="11"/>
                    <a:pt x="77" y="11"/>
                  </a:cubicBezTo>
                  <a:cubicBezTo>
                    <a:pt x="82" y="11"/>
                    <a:pt x="87" y="12"/>
                    <a:pt x="92" y="13"/>
                  </a:cubicBezTo>
                  <a:cubicBezTo>
                    <a:pt x="108" y="18"/>
                    <a:pt x="122" y="28"/>
                    <a:pt x="131" y="43"/>
                  </a:cubicBezTo>
                  <a:cubicBezTo>
                    <a:pt x="147" y="72"/>
                    <a:pt x="138" y="109"/>
                    <a:pt x="109" y="127"/>
                  </a:cubicBezTo>
                  <a:cubicBezTo>
                    <a:pt x="99" y="134"/>
                    <a:pt x="87" y="137"/>
                    <a:pt x="75" y="137"/>
                  </a:cubicBezTo>
                  <a:cubicBezTo>
                    <a:pt x="54" y="136"/>
                    <a:pt x="35" y="126"/>
                    <a:pt x="24" y="109"/>
                  </a:cubicBezTo>
                  <a:cubicBezTo>
                    <a:pt x="15" y="94"/>
                    <a:pt x="12" y="77"/>
                    <a:pt x="15" y="60"/>
                  </a:cubicBezTo>
                  <a:lnTo>
                    <a:pt x="15" y="60"/>
                  </a:lnTo>
                  <a:close/>
                  <a:moveTo>
                    <a:pt x="75" y="147"/>
                  </a:moveTo>
                  <a:lnTo>
                    <a:pt x="75" y="147"/>
                  </a:lnTo>
                  <a:cubicBezTo>
                    <a:pt x="75" y="147"/>
                    <a:pt x="76" y="147"/>
                    <a:pt x="76" y="147"/>
                  </a:cubicBezTo>
                  <a:cubicBezTo>
                    <a:pt x="89" y="147"/>
                    <a:pt x="103" y="144"/>
                    <a:pt x="115" y="136"/>
                  </a:cubicBezTo>
                  <a:cubicBezTo>
                    <a:pt x="148" y="115"/>
                    <a:pt x="160" y="72"/>
                    <a:pt x="140" y="38"/>
                  </a:cubicBezTo>
                  <a:cubicBezTo>
                    <a:pt x="130" y="20"/>
                    <a:pt x="114" y="7"/>
                    <a:pt x="94" y="3"/>
                  </a:cubicBezTo>
                  <a:cubicBezTo>
                    <a:pt x="89" y="1"/>
                    <a:pt x="83" y="1"/>
                    <a:pt x="78" y="1"/>
                  </a:cubicBezTo>
                  <a:cubicBezTo>
                    <a:pt x="64" y="0"/>
                    <a:pt x="50" y="4"/>
                    <a:pt x="38" y="11"/>
                  </a:cubicBezTo>
                  <a:cubicBezTo>
                    <a:pt x="21" y="22"/>
                    <a:pt x="9" y="38"/>
                    <a:pt x="5" y="58"/>
                  </a:cubicBezTo>
                  <a:cubicBezTo>
                    <a:pt x="0" y="77"/>
                    <a:pt x="4" y="97"/>
                    <a:pt x="15" y="115"/>
                  </a:cubicBezTo>
                  <a:cubicBezTo>
                    <a:pt x="29" y="135"/>
                    <a:pt x="51" y="147"/>
                    <a:pt x="75" y="14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2" name="Group 1">
            <a:extLst>
              <a:ext uri="{FF2B5EF4-FFF2-40B4-BE49-F238E27FC236}">
                <a16:creationId xmlns:a16="http://schemas.microsoft.com/office/drawing/2014/main" xmlns="" id="{0AD4BB88-180F-CE45-8036-75449D0D1E5C}"/>
              </a:ext>
            </a:extLst>
          </p:cNvPr>
          <p:cNvGrpSpPr/>
          <p:nvPr/>
        </p:nvGrpSpPr>
        <p:grpSpPr>
          <a:xfrm>
            <a:off x="721535" y="2082425"/>
            <a:ext cx="294481" cy="241697"/>
            <a:chOff x="658813" y="2776538"/>
            <a:chExt cx="357188" cy="322263"/>
          </a:xfrm>
          <a:solidFill>
            <a:schemeClr val="accent2"/>
          </a:solidFill>
        </p:grpSpPr>
        <p:sp>
          <p:nvSpPr>
            <p:cNvPr id="53" name="Freeform 24"/>
            <p:cNvSpPr>
              <a:spLocks noEditPoints="1"/>
            </p:cNvSpPr>
            <p:nvPr/>
          </p:nvSpPr>
          <p:spPr bwMode="auto">
            <a:xfrm>
              <a:off x="908051" y="2786063"/>
              <a:ext cx="90488" cy="92075"/>
            </a:xfrm>
            <a:custGeom>
              <a:avLst/>
              <a:gdLst>
                <a:gd name="T0" fmla="*/ 177 w 191"/>
                <a:gd name="T1" fmla="*/ 94 h 189"/>
                <a:gd name="T2" fmla="*/ 177 w 191"/>
                <a:gd name="T3" fmla="*/ 94 h 189"/>
                <a:gd name="T4" fmla="*/ 95 w 191"/>
                <a:gd name="T5" fmla="*/ 177 h 189"/>
                <a:gd name="T6" fmla="*/ 38 w 191"/>
                <a:gd name="T7" fmla="*/ 153 h 189"/>
                <a:gd name="T8" fmla="*/ 12 w 191"/>
                <a:gd name="T9" fmla="*/ 95 h 189"/>
                <a:gd name="T10" fmla="*/ 36 w 191"/>
                <a:gd name="T11" fmla="*/ 37 h 189"/>
                <a:gd name="T12" fmla="*/ 94 w 191"/>
                <a:gd name="T13" fmla="*/ 12 h 189"/>
                <a:gd name="T14" fmla="*/ 95 w 191"/>
                <a:gd name="T15" fmla="*/ 12 h 189"/>
                <a:gd name="T16" fmla="*/ 177 w 191"/>
                <a:gd name="T17" fmla="*/ 94 h 189"/>
                <a:gd name="T18" fmla="*/ 177 w 191"/>
                <a:gd name="T19" fmla="*/ 94 h 189"/>
                <a:gd name="T20" fmla="*/ 94 w 191"/>
                <a:gd name="T21" fmla="*/ 0 h 189"/>
                <a:gd name="T22" fmla="*/ 94 w 191"/>
                <a:gd name="T23" fmla="*/ 0 h 189"/>
                <a:gd name="T24" fmla="*/ 27 w 191"/>
                <a:gd name="T25" fmla="*/ 29 h 189"/>
                <a:gd name="T26" fmla="*/ 0 w 191"/>
                <a:gd name="T27" fmla="*/ 95 h 189"/>
                <a:gd name="T28" fmla="*/ 30 w 191"/>
                <a:gd name="T29" fmla="*/ 162 h 189"/>
                <a:gd name="T30" fmla="*/ 94 w 191"/>
                <a:gd name="T31" fmla="*/ 189 h 189"/>
                <a:gd name="T32" fmla="*/ 96 w 191"/>
                <a:gd name="T33" fmla="*/ 189 h 189"/>
                <a:gd name="T34" fmla="*/ 190 w 191"/>
                <a:gd name="T35" fmla="*/ 93 h 189"/>
                <a:gd name="T36" fmla="*/ 94 w 191"/>
                <a:gd name="T37" fmla="*/ 0 h 189"/>
                <a:gd name="T38" fmla="*/ 94 w 191"/>
                <a:gd name="T3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189">
                  <a:moveTo>
                    <a:pt x="177" y="94"/>
                  </a:moveTo>
                  <a:lnTo>
                    <a:pt x="177" y="94"/>
                  </a:lnTo>
                  <a:cubicBezTo>
                    <a:pt x="178" y="137"/>
                    <a:pt x="139" y="176"/>
                    <a:pt x="95" y="177"/>
                  </a:cubicBezTo>
                  <a:cubicBezTo>
                    <a:pt x="75" y="178"/>
                    <a:pt x="54" y="169"/>
                    <a:pt x="38" y="153"/>
                  </a:cubicBezTo>
                  <a:cubicBezTo>
                    <a:pt x="22" y="138"/>
                    <a:pt x="12" y="116"/>
                    <a:pt x="12" y="95"/>
                  </a:cubicBezTo>
                  <a:cubicBezTo>
                    <a:pt x="12" y="74"/>
                    <a:pt x="20" y="53"/>
                    <a:pt x="36" y="37"/>
                  </a:cubicBezTo>
                  <a:cubicBezTo>
                    <a:pt x="52" y="21"/>
                    <a:pt x="73" y="12"/>
                    <a:pt x="94" y="12"/>
                  </a:cubicBezTo>
                  <a:cubicBezTo>
                    <a:pt x="94" y="12"/>
                    <a:pt x="94" y="12"/>
                    <a:pt x="95" y="12"/>
                  </a:cubicBezTo>
                  <a:cubicBezTo>
                    <a:pt x="139" y="12"/>
                    <a:pt x="177" y="49"/>
                    <a:pt x="177" y="94"/>
                  </a:cubicBezTo>
                  <a:lnTo>
                    <a:pt x="177" y="94"/>
                  </a:lnTo>
                  <a:close/>
                  <a:moveTo>
                    <a:pt x="94" y="0"/>
                  </a:moveTo>
                  <a:lnTo>
                    <a:pt x="94" y="0"/>
                  </a:lnTo>
                  <a:cubicBezTo>
                    <a:pt x="69" y="0"/>
                    <a:pt x="45" y="11"/>
                    <a:pt x="27" y="29"/>
                  </a:cubicBezTo>
                  <a:cubicBezTo>
                    <a:pt x="9" y="47"/>
                    <a:pt x="0" y="70"/>
                    <a:pt x="0" y="95"/>
                  </a:cubicBezTo>
                  <a:cubicBezTo>
                    <a:pt x="0" y="119"/>
                    <a:pt x="11" y="144"/>
                    <a:pt x="30" y="162"/>
                  </a:cubicBezTo>
                  <a:cubicBezTo>
                    <a:pt x="48" y="179"/>
                    <a:pt x="71" y="189"/>
                    <a:pt x="94" y="189"/>
                  </a:cubicBezTo>
                  <a:cubicBezTo>
                    <a:pt x="95" y="189"/>
                    <a:pt x="95" y="189"/>
                    <a:pt x="96" y="189"/>
                  </a:cubicBezTo>
                  <a:cubicBezTo>
                    <a:pt x="146" y="188"/>
                    <a:pt x="191" y="143"/>
                    <a:pt x="190" y="93"/>
                  </a:cubicBezTo>
                  <a:cubicBezTo>
                    <a:pt x="189" y="42"/>
                    <a:pt x="146" y="0"/>
                    <a:pt x="94" y="0"/>
                  </a:cubicBezTo>
                  <a:cubicBezTo>
                    <a:pt x="94" y="0"/>
                    <a:pt x="94" y="0"/>
                    <a:pt x="9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Freeform 25"/>
            <p:cNvSpPr>
              <a:spLocks noEditPoints="1"/>
            </p:cNvSpPr>
            <p:nvPr/>
          </p:nvSpPr>
          <p:spPr bwMode="auto">
            <a:xfrm>
              <a:off x="790576" y="2776538"/>
              <a:ext cx="95250" cy="95250"/>
            </a:xfrm>
            <a:custGeom>
              <a:avLst/>
              <a:gdLst>
                <a:gd name="T0" fmla="*/ 167 w 199"/>
                <a:gd name="T1" fmla="*/ 96 h 196"/>
                <a:gd name="T2" fmla="*/ 167 w 199"/>
                <a:gd name="T3" fmla="*/ 96 h 196"/>
                <a:gd name="T4" fmla="*/ 99 w 199"/>
                <a:gd name="T5" fmla="*/ 166 h 196"/>
                <a:gd name="T6" fmla="*/ 52 w 199"/>
                <a:gd name="T7" fmla="*/ 146 h 196"/>
                <a:gd name="T8" fmla="*/ 30 w 199"/>
                <a:gd name="T9" fmla="*/ 98 h 196"/>
                <a:gd name="T10" fmla="*/ 50 w 199"/>
                <a:gd name="T11" fmla="*/ 50 h 196"/>
                <a:gd name="T12" fmla="*/ 98 w 199"/>
                <a:gd name="T13" fmla="*/ 29 h 196"/>
                <a:gd name="T14" fmla="*/ 98 w 199"/>
                <a:gd name="T15" fmla="*/ 29 h 196"/>
                <a:gd name="T16" fmla="*/ 167 w 199"/>
                <a:gd name="T17" fmla="*/ 96 h 196"/>
                <a:gd name="T18" fmla="*/ 167 w 199"/>
                <a:gd name="T19" fmla="*/ 96 h 196"/>
                <a:gd name="T20" fmla="*/ 98 w 199"/>
                <a:gd name="T21" fmla="*/ 0 h 196"/>
                <a:gd name="T22" fmla="*/ 98 w 199"/>
                <a:gd name="T23" fmla="*/ 0 h 196"/>
                <a:gd name="T24" fmla="*/ 29 w 199"/>
                <a:gd name="T25" fmla="*/ 29 h 196"/>
                <a:gd name="T26" fmla="*/ 0 w 199"/>
                <a:gd name="T27" fmla="*/ 98 h 196"/>
                <a:gd name="T28" fmla="*/ 31 w 199"/>
                <a:gd name="T29" fmla="*/ 168 h 196"/>
                <a:gd name="T30" fmla="*/ 99 w 199"/>
                <a:gd name="T31" fmla="*/ 196 h 196"/>
                <a:gd name="T32" fmla="*/ 100 w 199"/>
                <a:gd name="T33" fmla="*/ 196 h 196"/>
                <a:gd name="T34" fmla="*/ 198 w 199"/>
                <a:gd name="T35" fmla="*/ 96 h 196"/>
                <a:gd name="T36" fmla="*/ 99 w 199"/>
                <a:gd name="T37" fmla="*/ 0 h 196"/>
                <a:gd name="T38" fmla="*/ 98 w 199"/>
                <a:gd name="T3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9" h="196">
                  <a:moveTo>
                    <a:pt x="167" y="96"/>
                  </a:moveTo>
                  <a:lnTo>
                    <a:pt x="167" y="96"/>
                  </a:lnTo>
                  <a:cubicBezTo>
                    <a:pt x="168" y="132"/>
                    <a:pt x="135" y="165"/>
                    <a:pt x="99" y="166"/>
                  </a:cubicBezTo>
                  <a:cubicBezTo>
                    <a:pt x="83" y="166"/>
                    <a:pt x="66" y="159"/>
                    <a:pt x="52" y="146"/>
                  </a:cubicBezTo>
                  <a:cubicBezTo>
                    <a:pt x="38" y="133"/>
                    <a:pt x="31" y="115"/>
                    <a:pt x="30" y="98"/>
                  </a:cubicBezTo>
                  <a:cubicBezTo>
                    <a:pt x="30" y="80"/>
                    <a:pt x="37" y="63"/>
                    <a:pt x="50" y="50"/>
                  </a:cubicBezTo>
                  <a:cubicBezTo>
                    <a:pt x="63" y="37"/>
                    <a:pt x="80" y="29"/>
                    <a:pt x="98" y="29"/>
                  </a:cubicBezTo>
                  <a:lnTo>
                    <a:pt x="98" y="29"/>
                  </a:lnTo>
                  <a:cubicBezTo>
                    <a:pt x="135" y="29"/>
                    <a:pt x="167" y="60"/>
                    <a:pt x="167" y="96"/>
                  </a:cubicBezTo>
                  <a:lnTo>
                    <a:pt x="167" y="96"/>
                  </a:lnTo>
                  <a:close/>
                  <a:moveTo>
                    <a:pt x="98" y="0"/>
                  </a:moveTo>
                  <a:lnTo>
                    <a:pt x="98" y="0"/>
                  </a:lnTo>
                  <a:cubicBezTo>
                    <a:pt x="72" y="0"/>
                    <a:pt x="47" y="10"/>
                    <a:pt x="29" y="29"/>
                  </a:cubicBezTo>
                  <a:cubicBezTo>
                    <a:pt x="10" y="47"/>
                    <a:pt x="0" y="72"/>
                    <a:pt x="0" y="98"/>
                  </a:cubicBezTo>
                  <a:cubicBezTo>
                    <a:pt x="0" y="123"/>
                    <a:pt x="12" y="149"/>
                    <a:pt x="31" y="168"/>
                  </a:cubicBezTo>
                  <a:cubicBezTo>
                    <a:pt x="50" y="186"/>
                    <a:pt x="74" y="196"/>
                    <a:pt x="99" y="196"/>
                  </a:cubicBezTo>
                  <a:cubicBezTo>
                    <a:pt x="99" y="196"/>
                    <a:pt x="100" y="196"/>
                    <a:pt x="100" y="196"/>
                  </a:cubicBezTo>
                  <a:cubicBezTo>
                    <a:pt x="154" y="195"/>
                    <a:pt x="199" y="148"/>
                    <a:pt x="198" y="96"/>
                  </a:cubicBezTo>
                  <a:cubicBezTo>
                    <a:pt x="197" y="42"/>
                    <a:pt x="153" y="0"/>
                    <a:pt x="99" y="0"/>
                  </a:cubicBezTo>
                  <a:cubicBezTo>
                    <a:pt x="98" y="0"/>
                    <a:pt x="98" y="0"/>
                    <a:pt x="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Freeform 26"/>
            <p:cNvSpPr>
              <a:spLocks/>
            </p:cNvSpPr>
            <p:nvPr/>
          </p:nvSpPr>
          <p:spPr bwMode="auto">
            <a:xfrm>
              <a:off x="904876" y="2889251"/>
              <a:ext cx="111125" cy="204788"/>
            </a:xfrm>
            <a:custGeom>
              <a:avLst/>
              <a:gdLst>
                <a:gd name="T0" fmla="*/ 208 w 232"/>
                <a:gd name="T1" fmla="*/ 19 h 421"/>
                <a:gd name="T2" fmla="*/ 173 w 232"/>
                <a:gd name="T3" fmla="*/ 7 h 421"/>
                <a:gd name="T4" fmla="*/ 164 w 232"/>
                <a:gd name="T5" fmla="*/ 4 h 421"/>
                <a:gd name="T6" fmla="*/ 151 w 232"/>
                <a:gd name="T7" fmla="*/ 0 h 421"/>
                <a:gd name="T8" fmla="*/ 146 w 232"/>
                <a:gd name="T9" fmla="*/ 0 h 421"/>
                <a:gd name="T10" fmla="*/ 138 w 232"/>
                <a:gd name="T11" fmla="*/ 6 h 421"/>
                <a:gd name="T12" fmla="*/ 90 w 232"/>
                <a:gd name="T13" fmla="*/ 67 h 421"/>
                <a:gd name="T14" fmla="*/ 42 w 232"/>
                <a:gd name="T15" fmla="*/ 6 h 421"/>
                <a:gd name="T16" fmla="*/ 32 w 232"/>
                <a:gd name="T17" fmla="*/ 4 h 421"/>
                <a:gd name="T18" fmla="*/ 34 w 232"/>
                <a:gd name="T19" fmla="*/ 14 h 421"/>
                <a:gd name="T20" fmla="*/ 90 w 232"/>
                <a:gd name="T21" fmla="*/ 79 h 421"/>
                <a:gd name="T22" fmla="*/ 146 w 232"/>
                <a:gd name="T23" fmla="*/ 15 h 421"/>
                <a:gd name="T24" fmla="*/ 149 w 232"/>
                <a:gd name="T25" fmla="*/ 12 h 421"/>
                <a:gd name="T26" fmla="*/ 159 w 232"/>
                <a:gd name="T27" fmla="*/ 16 h 421"/>
                <a:gd name="T28" fmla="*/ 169 w 232"/>
                <a:gd name="T29" fmla="*/ 19 h 421"/>
                <a:gd name="T30" fmla="*/ 205 w 232"/>
                <a:gd name="T31" fmla="*/ 31 h 421"/>
                <a:gd name="T32" fmla="*/ 217 w 232"/>
                <a:gd name="T33" fmla="*/ 53 h 421"/>
                <a:gd name="T34" fmla="*/ 219 w 232"/>
                <a:gd name="T35" fmla="*/ 75 h 421"/>
                <a:gd name="T36" fmla="*/ 219 w 232"/>
                <a:gd name="T37" fmla="*/ 213 h 421"/>
                <a:gd name="T38" fmla="*/ 213 w 232"/>
                <a:gd name="T39" fmla="*/ 241 h 421"/>
                <a:gd name="T40" fmla="*/ 196 w 232"/>
                <a:gd name="T41" fmla="*/ 269 h 421"/>
                <a:gd name="T42" fmla="*/ 190 w 232"/>
                <a:gd name="T43" fmla="*/ 290 h 421"/>
                <a:gd name="T44" fmla="*/ 188 w 232"/>
                <a:gd name="T45" fmla="*/ 361 h 421"/>
                <a:gd name="T46" fmla="*/ 53 w 232"/>
                <a:gd name="T47" fmla="*/ 408 h 421"/>
                <a:gd name="T48" fmla="*/ 3 w 232"/>
                <a:gd name="T49" fmla="*/ 394 h 421"/>
                <a:gd name="T50" fmla="*/ 53 w 232"/>
                <a:gd name="T51" fmla="*/ 421 h 421"/>
                <a:gd name="T52" fmla="*/ 200 w 232"/>
                <a:gd name="T53" fmla="*/ 362 h 421"/>
                <a:gd name="T54" fmla="*/ 203 w 232"/>
                <a:gd name="T55" fmla="*/ 290 h 421"/>
                <a:gd name="T56" fmla="*/ 206 w 232"/>
                <a:gd name="T57" fmla="*/ 276 h 421"/>
                <a:gd name="T58" fmla="*/ 225 w 232"/>
                <a:gd name="T59" fmla="*/ 246 h 421"/>
                <a:gd name="T60" fmla="*/ 232 w 232"/>
                <a:gd name="T61" fmla="*/ 214 h 421"/>
                <a:gd name="T62" fmla="*/ 232 w 232"/>
                <a:gd name="T63" fmla="*/ 75 h 421"/>
                <a:gd name="T64" fmla="*/ 229 w 232"/>
                <a:gd name="T65" fmla="*/ 52 h 421"/>
                <a:gd name="T66" fmla="*/ 208 w 232"/>
                <a:gd name="T67" fmla="*/ 1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421">
                  <a:moveTo>
                    <a:pt x="208" y="19"/>
                  </a:moveTo>
                  <a:lnTo>
                    <a:pt x="208" y="19"/>
                  </a:lnTo>
                  <a:lnTo>
                    <a:pt x="207" y="18"/>
                  </a:lnTo>
                  <a:cubicBezTo>
                    <a:pt x="196" y="15"/>
                    <a:pt x="184" y="11"/>
                    <a:pt x="173" y="7"/>
                  </a:cubicBezTo>
                  <a:cubicBezTo>
                    <a:pt x="172" y="7"/>
                    <a:pt x="171" y="6"/>
                    <a:pt x="169" y="6"/>
                  </a:cubicBezTo>
                  <a:cubicBezTo>
                    <a:pt x="168" y="5"/>
                    <a:pt x="166" y="5"/>
                    <a:pt x="164" y="4"/>
                  </a:cubicBezTo>
                  <a:cubicBezTo>
                    <a:pt x="160" y="3"/>
                    <a:pt x="156" y="1"/>
                    <a:pt x="153" y="0"/>
                  </a:cubicBezTo>
                  <a:cubicBezTo>
                    <a:pt x="152" y="0"/>
                    <a:pt x="152" y="0"/>
                    <a:pt x="151" y="0"/>
                  </a:cubicBezTo>
                  <a:lnTo>
                    <a:pt x="149" y="0"/>
                  </a:lnTo>
                  <a:lnTo>
                    <a:pt x="146" y="0"/>
                  </a:lnTo>
                  <a:cubicBezTo>
                    <a:pt x="144" y="1"/>
                    <a:pt x="142" y="2"/>
                    <a:pt x="140" y="4"/>
                  </a:cubicBezTo>
                  <a:cubicBezTo>
                    <a:pt x="139" y="5"/>
                    <a:pt x="139" y="5"/>
                    <a:pt x="138" y="6"/>
                  </a:cubicBezTo>
                  <a:cubicBezTo>
                    <a:pt x="135" y="9"/>
                    <a:pt x="127" y="19"/>
                    <a:pt x="92" y="66"/>
                  </a:cubicBezTo>
                  <a:cubicBezTo>
                    <a:pt x="92" y="67"/>
                    <a:pt x="91" y="67"/>
                    <a:pt x="90" y="67"/>
                  </a:cubicBezTo>
                  <a:cubicBezTo>
                    <a:pt x="89" y="67"/>
                    <a:pt x="89" y="66"/>
                    <a:pt x="88" y="66"/>
                  </a:cubicBezTo>
                  <a:cubicBezTo>
                    <a:pt x="54" y="19"/>
                    <a:pt x="45" y="9"/>
                    <a:pt x="42" y="6"/>
                  </a:cubicBezTo>
                  <a:cubicBezTo>
                    <a:pt x="42" y="5"/>
                    <a:pt x="42" y="5"/>
                    <a:pt x="41" y="4"/>
                  </a:cubicBezTo>
                  <a:cubicBezTo>
                    <a:pt x="38" y="2"/>
                    <a:pt x="35" y="2"/>
                    <a:pt x="32" y="4"/>
                  </a:cubicBezTo>
                  <a:cubicBezTo>
                    <a:pt x="30" y="7"/>
                    <a:pt x="30" y="11"/>
                    <a:pt x="33" y="13"/>
                  </a:cubicBezTo>
                  <a:lnTo>
                    <a:pt x="34" y="14"/>
                  </a:lnTo>
                  <a:cubicBezTo>
                    <a:pt x="36" y="16"/>
                    <a:pt x="43" y="25"/>
                    <a:pt x="79" y="73"/>
                  </a:cubicBezTo>
                  <a:cubicBezTo>
                    <a:pt x="81" y="77"/>
                    <a:pt x="86" y="79"/>
                    <a:pt x="90" y="79"/>
                  </a:cubicBezTo>
                  <a:cubicBezTo>
                    <a:pt x="95" y="79"/>
                    <a:pt x="99" y="77"/>
                    <a:pt x="102" y="73"/>
                  </a:cubicBezTo>
                  <a:cubicBezTo>
                    <a:pt x="138" y="25"/>
                    <a:pt x="145" y="16"/>
                    <a:pt x="146" y="15"/>
                  </a:cubicBezTo>
                  <a:lnTo>
                    <a:pt x="148" y="13"/>
                  </a:lnTo>
                  <a:cubicBezTo>
                    <a:pt x="148" y="12"/>
                    <a:pt x="148" y="12"/>
                    <a:pt x="149" y="12"/>
                  </a:cubicBezTo>
                  <a:cubicBezTo>
                    <a:pt x="149" y="12"/>
                    <a:pt x="149" y="12"/>
                    <a:pt x="150" y="12"/>
                  </a:cubicBezTo>
                  <a:cubicBezTo>
                    <a:pt x="153" y="13"/>
                    <a:pt x="156" y="14"/>
                    <a:pt x="159" y="16"/>
                  </a:cubicBezTo>
                  <a:cubicBezTo>
                    <a:pt x="162" y="17"/>
                    <a:pt x="164" y="17"/>
                    <a:pt x="165" y="17"/>
                  </a:cubicBezTo>
                  <a:cubicBezTo>
                    <a:pt x="166" y="18"/>
                    <a:pt x="168" y="19"/>
                    <a:pt x="169" y="19"/>
                  </a:cubicBezTo>
                  <a:cubicBezTo>
                    <a:pt x="179" y="23"/>
                    <a:pt x="191" y="27"/>
                    <a:pt x="204" y="30"/>
                  </a:cubicBezTo>
                  <a:lnTo>
                    <a:pt x="205" y="31"/>
                  </a:lnTo>
                  <a:cubicBezTo>
                    <a:pt x="212" y="33"/>
                    <a:pt x="215" y="37"/>
                    <a:pt x="216" y="43"/>
                  </a:cubicBezTo>
                  <a:cubicBezTo>
                    <a:pt x="216" y="45"/>
                    <a:pt x="216" y="49"/>
                    <a:pt x="217" y="53"/>
                  </a:cubicBezTo>
                  <a:lnTo>
                    <a:pt x="218" y="62"/>
                  </a:lnTo>
                  <a:cubicBezTo>
                    <a:pt x="218" y="67"/>
                    <a:pt x="219" y="73"/>
                    <a:pt x="219" y="75"/>
                  </a:cubicBezTo>
                  <a:cubicBezTo>
                    <a:pt x="220" y="109"/>
                    <a:pt x="220" y="142"/>
                    <a:pt x="219" y="177"/>
                  </a:cubicBezTo>
                  <a:cubicBezTo>
                    <a:pt x="219" y="189"/>
                    <a:pt x="219" y="201"/>
                    <a:pt x="219" y="213"/>
                  </a:cubicBezTo>
                  <a:lnTo>
                    <a:pt x="219" y="215"/>
                  </a:lnTo>
                  <a:cubicBezTo>
                    <a:pt x="219" y="224"/>
                    <a:pt x="217" y="233"/>
                    <a:pt x="213" y="241"/>
                  </a:cubicBezTo>
                  <a:cubicBezTo>
                    <a:pt x="210" y="250"/>
                    <a:pt x="204" y="259"/>
                    <a:pt x="197" y="268"/>
                  </a:cubicBezTo>
                  <a:cubicBezTo>
                    <a:pt x="196" y="268"/>
                    <a:pt x="196" y="269"/>
                    <a:pt x="196" y="269"/>
                  </a:cubicBezTo>
                  <a:cubicBezTo>
                    <a:pt x="194" y="271"/>
                    <a:pt x="193" y="273"/>
                    <a:pt x="192" y="275"/>
                  </a:cubicBezTo>
                  <a:lnTo>
                    <a:pt x="190" y="290"/>
                  </a:lnTo>
                  <a:cubicBezTo>
                    <a:pt x="190" y="291"/>
                    <a:pt x="190" y="292"/>
                    <a:pt x="190" y="293"/>
                  </a:cubicBezTo>
                  <a:cubicBezTo>
                    <a:pt x="190" y="315"/>
                    <a:pt x="188" y="339"/>
                    <a:pt x="188" y="361"/>
                  </a:cubicBezTo>
                  <a:cubicBezTo>
                    <a:pt x="181" y="392"/>
                    <a:pt x="160" y="408"/>
                    <a:pt x="128" y="408"/>
                  </a:cubicBezTo>
                  <a:lnTo>
                    <a:pt x="53" y="408"/>
                  </a:lnTo>
                  <a:cubicBezTo>
                    <a:pt x="36" y="408"/>
                    <a:pt x="22" y="403"/>
                    <a:pt x="11" y="394"/>
                  </a:cubicBezTo>
                  <a:cubicBezTo>
                    <a:pt x="9" y="392"/>
                    <a:pt x="5" y="392"/>
                    <a:pt x="3" y="394"/>
                  </a:cubicBezTo>
                  <a:cubicBezTo>
                    <a:pt x="0" y="397"/>
                    <a:pt x="0" y="401"/>
                    <a:pt x="3" y="403"/>
                  </a:cubicBezTo>
                  <a:cubicBezTo>
                    <a:pt x="16" y="414"/>
                    <a:pt x="32" y="420"/>
                    <a:pt x="53" y="421"/>
                  </a:cubicBezTo>
                  <a:lnTo>
                    <a:pt x="128" y="421"/>
                  </a:lnTo>
                  <a:cubicBezTo>
                    <a:pt x="166" y="420"/>
                    <a:pt x="191" y="400"/>
                    <a:pt x="200" y="362"/>
                  </a:cubicBezTo>
                  <a:cubicBezTo>
                    <a:pt x="201" y="339"/>
                    <a:pt x="202" y="316"/>
                    <a:pt x="202" y="294"/>
                  </a:cubicBezTo>
                  <a:cubicBezTo>
                    <a:pt x="203" y="293"/>
                    <a:pt x="203" y="291"/>
                    <a:pt x="203" y="290"/>
                  </a:cubicBezTo>
                  <a:lnTo>
                    <a:pt x="203" y="280"/>
                  </a:lnTo>
                  <a:cubicBezTo>
                    <a:pt x="204" y="279"/>
                    <a:pt x="205" y="278"/>
                    <a:pt x="206" y="276"/>
                  </a:cubicBezTo>
                  <a:lnTo>
                    <a:pt x="206" y="276"/>
                  </a:lnTo>
                  <a:cubicBezTo>
                    <a:pt x="215" y="266"/>
                    <a:pt x="221" y="256"/>
                    <a:pt x="225" y="246"/>
                  </a:cubicBezTo>
                  <a:cubicBezTo>
                    <a:pt x="229" y="236"/>
                    <a:pt x="231" y="225"/>
                    <a:pt x="232" y="215"/>
                  </a:cubicBezTo>
                  <a:lnTo>
                    <a:pt x="232" y="214"/>
                  </a:lnTo>
                  <a:cubicBezTo>
                    <a:pt x="232" y="201"/>
                    <a:pt x="232" y="189"/>
                    <a:pt x="232" y="177"/>
                  </a:cubicBezTo>
                  <a:cubicBezTo>
                    <a:pt x="232" y="142"/>
                    <a:pt x="232" y="109"/>
                    <a:pt x="232" y="75"/>
                  </a:cubicBezTo>
                  <a:cubicBezTo>
                    <a:pt x="232" y="72"/>
                    <a:pt x="231" y="66"/>
                    <a:pt x="230" y="60"/>
                  </a:cubicBezTo>
                  <a:lnTo>
                    <a:pt x="229" y="52"/>
                  </a:lnTo>
                  <a:cubicBezTo>
                    <a:pt x="229" y="48"/>
                    <a:pt x="229" y="45"/>
                    <a:pt x="229" y="43"/>
                  </a:cubicBezTo>
                  <a:cubicBezTo>
                    <a:pt x="228" y="36"/>
                    <a:pt x="225" y="24"/>
                    <a:pt x="208" y="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Freeform 27"/>
            <p:cNvSpPr>
              <a:spLocks noEditPoints="1"/>
            </p:cNvSpPr>
            <p:nvPr/>
          </p:nvSpPr>
          <p:spPr bwMode="auto">
            <a:xfrm>
              <a:off x="676276" y="2786063"/>
              <a:ext cx="90488" cy="92075"/>
            </a:xfrm>
            <a:custGeom>
              <a:avLst/>
              <a:gdLst>
                <a:gd name="T0" fmla="*/ 96 w 191"/>
                <a:gd name="T1" fmla="*/ 12 h 189"/>
                <a:gd name="T2" fmla="*/ 96 w 191"/>
                <a:gd name="T3" fmla="*/ 12 h 189"/>
                <a:gd name="T4" fmla="*/ 96 w 191"/>
                <a:gd name="T5" fmla="*/ 12 h 189"/>
                <a:gd name="T6" fmla="*/ 154 w 191"/>
                <a:gd name="T7" fmla="*/ 37 h 189"/>
                <a:gd name="T8" fmla="*/ 178 w 191"/>
                <a:gd name="T9" fmla="*/ 95 h 189"/>
                <a:gd name="T10" fmla="*/ 152 w 191"/>
                <a:gd name="T11" fmla="*/ 153 h 189"/>
                <a:gd name="T12" fmla="*/ 96 w 191"/>
                <a:gd name="T13" fmla="*/ 177 h 189"/>
                <a:gd name="T14" fmla="*/ 95 w 191"/>
                <a:gd name="T15" fmla="*/ 177 h 189"/>
                <a:gd name="T16" fmla="*/ 13 w 191"/>
                <a:gd name="T17" fmla="*/ 94 h 189"/>
                <a:gd name="T18" fmla="*/ 96 w 191"/>
                <a:gd name="T19" fmla="*/ 12 h 189"/>
                <a:gd name="T20" fmla="*/ 96 w 191"/>
                <a:gd name="T21" fmla="*/ 12 h 189"/>
                <a:gd name="T22" fmla="*/ 94 w 191"/>
                <a:gd name="T23" fmla="*/ 189 h 189"/>
                <a:gd name="T24" fmla="*/ 94 w 191"/>
                <a:gd name="T25" fmla="*/ 189 h 189"/>
                <a:gd name="T26" fmla="*/ 96 w 191"/>
                <a:gd name="T27" fmla="*/ 189 h 189"/>
                <a:gd name="T28" fmla="*/ 161 w 191"/>
                <a:gd name="T29" fmla="*/ 162 h 189"/>
                <a:gd name="T30" fmla="*/ 190 w 191"/>
                <a:gd name="T31" fmla="*/ 95 h 189"/>
                <a:gd name="T32" fmla="*/ 163 w 191"/>
                <a:gd name="T33" fmla="*/ 29 h 189"/>
                <a:gd name="T34" fmla="*/ 96 w 191"/>
                <a:gd name="T35" fmla="*/ 0 h 189"/>
                <a:gd name="T36" fmla="*/ 96 w 191"/>
                <a:gd name="T37" fmla="*/ 0 h 189"/>
                <a:gd name="T38" fmla="*/ 1 w 191"/>
                <a:gd name="T39" fmla="*/ 93 h 189"/>
                <a:gd name="T40" fmla="*/ 94 w 191"/>
                <a:gd name="T4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 h="189">
                  <a:moveTo>
                    <a:pt x="96" y="12"/>
                  </a:moveTo>
                  <a:lnTo>
                    <a:pt x="96" y="12"/>
                  </a:lnTo>
                  <a:cubicBezTo>
                    <a:pt x="96" y="12"/>
                    <a:pt x="96" y="12"/>
                    <a:pt x="96" y="12"/>
                  </a:cubicBezTo>
                  <a:cubicBezTo>
                    <a:pt x="118" y="12"/>
                    <a:pt x="139" y="21"/>
                    <a:pt x="154" y="37"/>
                  </a:cubicBezTo>
                  <a:cubicBezTo>
                    <a:pt x="170" y="53"/>
                    <a:pt x="178" y="74"/>
                    <a:pt x="178" y="95"/>
                  </a:cubicBezTo>
                  <a:cubicBezTo>
                    <a:pt x="178" y="116"/>
                    <a:pt x="168" y="137"/>
                    <a:pt x="152" y="153"/>
                  </a:cubicBezTo>
                  <a:cubicBezTo>
                    <a:pt x="136" y="169"/>
                    <a:pt x="116" y="177"/>
                    <a:pt x="96" y="177"/>
                  </a:cubicBezTo>
                  <a:cubicBezTo>
                    <a:pt x="96" y="177"/>
                    <a:pt x="95" y="177"/>
                    <a:pt x="95" y="177"/>
                  </a:cubicBezTo>
                  <a:cubicBezTo>
                    <a:pt x="51" y="176"/>
                    <a:pt x="12" y="137"/>
                    <a:pt x="13" y="94"/>
                  </a:cubicBezTo>
                  <a:cubicBezTo>
                    <a:pt x="13" y="49"/>
                    <a:pt x="51" y="12"/>
                    <a:pt x="96" y="12"/>
                  </a:cubicBezTo>
                  <a:lnTo>
                    <a:pt x="96" y="12"/>
                  </a:lnTo>
                  <a:close/>
                  <a:moveTo>
                    <a:pt x="94" y="189"/>
                  </a:moveTo>
                  <a:lnTo>
                    <a:pt x="94" y="189"/>
                  </a:lnTo>
                  <a:cubicBezTo>
                    <a:pt x="95" y="189"/>
                    <a:pt x="95" y="189"/>
                    <a:pt x="96" y="189"/>
                  </a:cubicBezTo>
                  <a:cubicBezTo>
                    <a:pt x="119" y="189"/>
                    <a:pt x="142" y="180"/>
                    <a:pt x="161" y="162"/>
                  </a:cubicBezTo>
                  <a:cubicBezTo>
                    <a:pt x="179" y="144"/>
                    <a:pt x="190" y="119"/>
                    <a:pt x="190" y="95"/>
                  </a:cubicBezTo>
                  <a:cubicBezTo>
                    <a:pt x="191" y="70"/>
                    <a:pt x="181" y="47"/>
                    <a:pt x="163" y="29"/>
                  </a:cubicBezTo>
                  <a:cubicBezTo>
                    <a:pt x="145" y="11"/>
                    <a:pt x="121" y="0"/>
                    <a:pt x="96" y="0"/>
                  </a:cubicBezTo>
                  <a:cubicBezTo>
                    <a:pt x="96" y="0"/>
                    <a:pt x="96" y="0"/>
                    <a:pt x="96" y="0"/>
                  </a:cubicBezTo>
                  <a:cubicBezTo>
                    <a:pt x="44" y="0"/>
                    <a:pt x="1" y="42"/>
                    <a:pt x="1" y="93"/>
                  </a:cubicBezTo>
                  <a:cubicBezTo>
                    <a:pt x="0" y="143"/>
                    <a:pt x="44" y="188"/>
                    <a:pt x="94" y="1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7" name="Freeform 28"/>
            <p:cNvSpPr>
              <a:spLocks/>
            </p:cNvSpPr>
            <p:nvPr/>
          </p:nvSpPr>
          <p:spPr bwMode="auto">
            <a:xfrm>
              <a:off x="658813" y="2889251"/>
              <a:ext cx="109538" cy="204788"/>
            </a:xfrm>
            <a:custGeom>
              <a:avLst/>
              <a:gdLst>
                <a:gd name="T0" fmla="*/ 0 w 231"/>
                <a:gd name="T1" fmla="*/ 214 h 422"/>
                <a:gd name="T2" fmla="*/ 6 w 231"/>
                <a:gd name="T3" fmla="*/ 246 h 422"/>
                <a:gd name="T4" fmla="*/ 25 w 231"/>
                <a:gd name="T5" fmla="*/ 277 h 422"/>
                <a:gd name="T6" fmla="*/ 28 w 231"/>
                <a:gd name="T7" fmla="*/ 280 h 422"/>
                <a:gd name="T8" fmla="*/ 29 w 231"/>
                <a:gd name="T9" fmla="*/ 295 h 422"/>
                <a:gd name="T10" fmla="*/ 103 w 231"/>
                <a:gd name="T11" fmla="*/ 422 h 422"/>
                <a:gd name="T12" fmla="*/ 228 w 231"/>
                <a:gd name="T13" fmla="*/ 404 h 422"/>
                <a:gd name="T14" fmla="*/ 220 w 231"/>
                <a:gd name="T15" fmla="*/ 395 h 422"/>
                <a:gd name="T16" fmla="*/ 103 w 231"/>
                <a:gd name="T17" fmla="*/ 409 h 422"/>
                <a:gd name="T18" fmla="*/ 41 w 231"/>
                <a:gd name="T19" fmla="*/ 293 h 422"/>
                <a:gd name="T20" fmla="*/ 40 w 231"/>
                <a:gd name="T21" fmla="*/ 278 h 422"/>
                <a:gd name="T22" fmla="*/ 36 w 231"/>
                <a:gd name="T23" fmla="*/ 271 h 422"/>
                <a:gd name="T24" fmla="*/ 18 w 231"/>
                <a:gd name="T25" fmla="*/ 242 h 422"/>
                <a:gd name="T26" fmla="*/ 12 w 231"/>
                <a:gd name="T27" fmla="*/ 214 h 422"/>
                <a:gd name="T28" fmla="*/ 12 w 231"/>
                <a:gd name="T29" fmla="*/ 76 h 422"/>
                <a:gd name="T30" fmla="*/ 14 w 231"/>
                <a:gd name="T31" fmla="*/ 54 h 422"/>
                <a:gd name="T32" fmla="*/ 26 w 231"/>
                <a:gd name="T33" fmla="*/ 31 h 422"/>
                <a:gd name="T34" fmla="*/ 62 w 231"/>
                <a:gd name="T35" fmla="*/ 20 h 422"/>
                <a:gd name="T36" fmla="*/ 72 w 231"/>
                <a:gd name="T37" fmla="*/ 16 h 422"/>
                <a:gd name="T38" fmla="*/ 82 w 231"/>
                <a:gd name="T39" fmla="*/ 12 h 422"/>
                <a:gd name="T40" fmla="*/ 85 w 231"/>
                <a:gd name="T41" fmla="*/ 15 h 422"/>
                <a:gd name="T42" fmla="*/ 141 w 231"/>
                <a:gd name="T43" fmla="*/ 79 h 422"/>
                <a:gd name="T44" fmla="*/ 196 w 231"/>
                <a:gd name="T45" fmla="*/ 16 h 422"/>
                <a:gd name="T46" fmla="*/ 199 w 231"/>
                <a:gd name="T47" fmla="*/ 5 h 422"/>
                <a:gd name="T48" fmla="*/ 189 w 231"/>
                <a:gd name="T49" fmla="*/ 6 h 422"/>
                <a:gd name="T50" fmla="*/ 141 w 231"/>
                <a:gd name="T51" fmla="*/ 67 h 422"/>
                <a:gd name="T52" fmla="*/ 93 w 231"/>
                <a:gd name="T53" fmla="*/ 6 h 422"/>
                <a:gd name="T54" fmla="*/ 85 w 231"/>
                <a:gd name="T55" fmla="*/ 1 h 422"/>
                <a:gd name="T56" fmla="*/ 80 w 231"/>
                <a:gd name="T57" fmla="*/ 1 h 422"/>
                <a:gd name="T58" fmla="*/ 67 w 231"/>
                <a:gd name="T59" fmla="*/ 5 h 422"/>
                <a:gd name="T60" fmla="*/ 58 w 231"/>
                <a:gd name="T61" fmla="*/ 8 h 422"/>
                <a:gd name="T62" fmla="*/ 22 w 231"/>
                <a:gd name="T63" fmla="*/ 20 h 422"/>
                <a:gd name="T64" fmla="*/ 2 w 231"/>
                <a:gd name="T65" fmla="*/ 53 h 422"/>
                <a:gd name="T66" fmla="*/ 0 w 231"/>
                <a:gd name="T67" fmla="*/ 76 h 422"/>
                <a:gd name="T68" fmla="*/ 0 w 231"/>
                <a:gd name="T69" fmla="*/ 21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422">
                  <a:moveTo>
                    <a:pt x="0" y="214"/>
                  </a:moveTo>
                  <a:lnTo>
                    <a:pt x="0" y="214"/>
                  </a:lnTo>
                  <a:lnTo>
                    <a:pt x="0" y="215"/>
                  </a:lnTo>
                  <a:cubicBezTo>
                    <a:pt x="0" y="226"/>
                    <a:pt x="2" y="237"/>
                    <a:pt x="6" y="246"/>
                  </a:cubicBezTo>
                  <a:cubicBezTo>
                    <a:pt x="11" y="257"/>
                    <a:pt x="17" y="266"/>
                    <a:pt x="25" y="277"/>
                  </a:cubicBezTo>
                  <a:lnTo>
                    <a:pt x="25" y="277"/>
                  </a:lnTo>
                  <a:cubicBezTo>
                    <a:pt x="25" y="277"/>
                    <a:pt x="25" y="277"/>
                    <a:pt x="26" y="277"/>
                  </a:cubicBezTo>
                  <a:cubicBezTo>
                    <a:pt x="26" y="278"/>
                    <a:pt x="27" y="279"/>
                    <a:pt x="28" y="280"/>
                  </a:cubicBezTo>
                  <a:lnTo>
                    <a:pt x="29" y="291"/>
                  </a:lnTo>
                  <a:cubicBezTo>
                    <a:pt x="29" y="292"/>
                    <a:pt x="29" y="294"/>
                    <a:pt x="29" y="295"/>
                  </a:cubicBezTo>
                  <a:cubicBezTo>
                    <a:pt x="30" y="317"/>
                    <a:pt x="31" y="340"/>
                    <a:pt x="32" y="364"/>
                  </a:cubicBezTo>
                  <a:cubicBezTo>
                    <a:pt x="40" y="401"/>
                    <a:pt x="66" y="421"/>
                    <a:pt x="103" y="422"/>
                  </a:cubicBezTo>
                  <a:lnTo>
                    <a:pt x="178" y="422"/>
                  </a:lnTo>
                  <a:cubicBezTo>
                    <a:pt x="199" y="422"/>
                    <a:pt x="215" y="416"/>
                    <a:pt x="228" y="404"/>
                  </a:cubicBezTo>
                  <a:cubicBezTo>
                    <a:pt x="231" y="402"/>
                    <a:pt x="231" y="398"/>
                    <a:pt x="228" y="395"/>
                  </a:cubicBezTo>
                  <a:cubicBezTo>
                    <a:pt x="226" y="393"/>
                    <a:pt x="222" y="393"/>
                    <a:pt x="220" y="395"/>
                  </a:cubicBezTo>
                  <a:cubicBezTo>
                    <a:pt x="209" y="405"/>
                    <a:pt x="196" y="409"/>
                    <a:pt x="178" y="409"/>
                  </a:cubicBezTo>
                  <a:lnTo>
                    <a:pt x="103" y="409"/>
                  </a:lnTo>
                  <a:cubicBezTo>
                    <a:pt x="71" y="409"/>
                    <a:pt x="50" y="393"/>
                    <a:pt x="44" y="363"/>
                  </a:cubicBezTo>
                  <a:cubicBezTo>
                    <a:pt x="43" y="340"/>
                    <a:pt x="42" y="316"/>
                    <a:pt x="41" y="293"/>
                  </a:cubicBezTo>
                  <a:cubicBezTo>
                    <a:pt x="41" y="292"/>
                    <a:pt x="41" y="291"/>
                    <a:pt x="41" y="290"/>
                  </a:cubicBezTo>
                  <a:lnTo>
                    <a:pt x="40" y="278"/>
                  </a:lnTo>
                  <a:lnTo>
                    <a:pt x="39" y="276"/>
                  </a:lnTo>
                  <a:cubicBezTo>
                    <a:pt x="38" y="274"/>
                    <a:pt x="37" y="272"/>
                    <a:pt x="36" y="271"/>
                  </a:cubicBezTo>
                  <a:cubicBezTo>
                    <a:pt x="36" y="270"/>
                    <a:pt x="35" y="269"/>
                    <a:pt x="34" y="269"/>
                  </a:cubicBezTo>
                  <a:cubicBezTo>
                    <a:pt x="27" y="260"/>
                    <a:pt x="21" y="251"/>
                    <a:pt x="18" y="242"/>
                  </a:cubicBezTo>
                  <a:cubicBezTo>
                    <a:pt x="14" y="234"/>
                    <a:pt x="12" y="225"/>
                    <a:pt x="12" y="215"/>
                  </a:cubicBezTo>
                  <a:lnTo>
                    <a:pt x="12" y="214"/>
                  </a:lnTo>
                  <a:cubicBezTo>
                    <a:pt x="12" y="202"/>
                    <a:pt x="12" y="190"/>
                    <a:pt x="12" y="178"/>
                  </a:cubicBezTo>
                  <a:cubicBezTo>
                    <a:pt x="12" y="143"/>
                    <a:pt x="12" y="110"/>
                    <a:pt x="12" y="76"/>
                  </a:cubicBezTo>
                  <a:cubicBezTo>
                    <a:pt x="12" y="74"/>
                    <a:pt x="13" y="68"/>
                    <a:pt x="13" y="62"/>
                  </a:cubicBezTo>
                  <a:lnTo>
                    <a:pt x="14" y="54"/>
                  </a:lnTo>
                  <a:cubicBezTo>
                    <a:pt x="15" y="49"/>
                    <a:pt x="15" y="46"/>
                    <a:pt x="15" y="44"/>
                  </a:cubicBezTo>
                  <a:cubicBezTo>
                    <a:pt x="16" y="38"/>
                    <a:pt x="19" y="34"/>
                    <a:pt x="26" y="31"/>
                  </a:cubicBezTo>
                  <a:lnTo>
                    <a:pt x="28" y="31"/>
                  </a:lnTo>
                  <a:cubicBezTo>
                    <a:pt x="40" y="27"/>
                    <a:pt x="52" y="23"/>
                    <a:pt x="62" y="20"/>
                  </a:cubicBezTo>
                  <a:cubicBezTo>
                    <a:pt x="63" y="19"/>
                    <a:pt x="65" y="19"/>
                    <a:pt x="66" y="18"/>
                  </a:cubicBezTo>
                  <a:cubicBezTo>
                    <a:pt x="68" y="18"/>
                    <a:pt x="69" y="17"/>
                    <a:pt x="72" y="16"/>
                  </a:cubicBezTo>
                  <a:cubicBezTo>
                    <a:pt x="75" y="15"/>
                    <a:pt x="79" y="14"/>
                    <a:pt x="81" y="13"/>
                  </a:cubicBezTo>
                  <a:cubicBezTo>
                    <a:pt x="82" y="13"/>
                    <a:pt x="82" y="12"/>
                    <a:pt x="82" y="12"/>
                  </a:cubicBezTo>
                  <a:cubicBezTo>
                    <a:pt x="83" y="13"/>
                    <a:pt x="83" y="13"/>
                    <a:pt x="83" y="13"/>
                  </a:cubicBezTo>
                  <a:lnTo>
                    <a:pt x="85" y="15"/>
                  </a:lnTo>
                  <a:cubicBezTo>
                    <a:pt x="86" y="16"/>
                    <a:pt x="94" y="26"/>
                    <a:pt x="129" y="73"/>
                  </a:cubicBezTo>
                  <a:cubicBezTo>
                    <a:pt x="132" y="77"/>
                    <a:pt x="136" y="79"/>
                    <a:pt x="141" y="79"/>
                  </a:cubicBezTo>
                  <a:cubicBezTo>
                    <a:pt x="145" y="79"/>
                    <a:pt x="150" y="77"/>
                    <a:pt x="153" y="73"/>
                  </a:cubicBezTo>
                  <a:cubicBezTo>
                    <a:pt x="188" y="26"/>
                    <a:pt x="196" y="17"/>
                    <a:pt x="196" y="16"/>
                  </a:cubicBezTo>
                  <a:lnTo>
                    <a:pt x="199" y="13"/>
                  </a:lnTo>
                  <a:cubicBezTo>
                    <a:pt x="201" y="11"/>
                    <a:pt x="201" y="7"/>
                    <a:pt x="199" y="5"/>
                  </a:cubicBezTo>
                  <a:cubicBezTo>
                    <a:pt x="196" y="2"/>
                    <a:pt x="192" y="2"/>
                    <a:pt x="190" y="5"/>
                  </a:cubicBezTo>
                  <a:cubicBezTo>
                    <a:pt x="190" y="5"/>
                    <a:pt x="189" y="6"/>
                    <a:pt x="189" y="6"/>
                  </a:cubicBezTo>
                  <a:cubicBezTo>
                    <a:pt x="186" y="9"/>
                    <a:pt x="177" y="20"/>
                    <a:pt x="143" y="67"/>
                  </a:cubicBezTo>
                  <a:cubicBezTo>
                    <a:pt x="142" y="67"/>
                    <a:pt x="141" y="67"/>
                    <a:pt x="141" y="67"/>
                  </a:cubicBezTo>
                  <a:cubicBezTo>
                    <a:pt x="140" y="67"/>
                    <a:pt x="139" y="67"/>
                    <a:pt x="139" y="67"/>
                  </a:cubicBezTo>
                  <a:cubicBezTo>
                    <a:pt x="104" y="20"/>
                    <a:pt x="96" y="10"/>
                    <a:pt x="93" y="6"/>
                  </a:cubicBezTo>
                  <a:cubicBezTo>
                    <a:pt x="92" y="6"/>
                    <a:pt x="92" y="5"/>
                    <a:pt x="91" y="4"/>
                  </a:cubicBezTo>
                  <a:cubicBezTo>
                    <a:pt x="89" y="3"/>
                    <a:pt x="87" y="1"/>
                    <a:pt x="85" y="1"/>
                  </a:cubicBezTo>
                  <a:lnTo>
                    <a:pt x="83" y="0"/>
                  </a:lnTo>
                  <a:lnTo>
                    <a:pt x="80" y="1"/>
                  </a:lnTo>
                  <a:cubicBezTo>
                    <a:pt x="80" y="1"/>
                    <a:pt x="79" y="1"/>
                    <a:pt x="78" y="1"/>
                  </a:cubicBezTo>
                  <a:cubicBezTo>
                    <a:pt x="75" y="2"/>
                    <a:pt x="71" y="4"/>
                    <a:pt x="67" y="5"/>
                  </a:cubicBezTo>
                  <a:cubicBezTo>
                    <a:pt x="65" y="6"/>
                    <a:pt x="63" y="6"/>
                    <a:pt x="61" y="7"/>
                  </a:cubicBezTo>
                  <a:cubicBezTo>
                    <a:pt x="60" y="7"/>
                    <a:pt x="59" y="8"/>
                    <a:pt x="58" y="8"/>
                  </a:cubicBezTo>
                  <a:cubicBezTo>
                    <a:pt x="47" y="12"/>
                    <a:pt x="35" y="16"/>
                    <a:pt x="25" y="19"/>
                  </a:cubicBezTo>
                  <a:lnTo>
                    <a:pt x="22" y="20"/>
                  </a:lnTo>
                  <a:cubicBezTo>
                    <a:pt x="6" y="25"/>
                    <a:pt x="3" y="37"/>
                    <a:pt x="3" y="44"/>
                  </a:cubicBezTo>
                  <a:cubicBezTo>
                    <a:pt x="3" y="46"/>
                    <a:pt x="3" y="49"/>
                    <a:pt x="2" y="53"/>
                  </a:cubicBezTo>
                  <a:lnTo>
                    <a:pt x="1" y="61"/>
                  </a:lnTo>
                  <a:cubicBezTo>
                    <a:pt x="1" y="67"/>
                    <a:pt x="0" y="73"/>
                    <a:pt x="0" y="76"/>
                  </a:cubicBezTo>
                  <a:cubicBezTo>
                    <a:pt x="0" y="110"/>
                    <a:pt x="0" y="143"/>
                    <a:pt x="0" y="178"/>
                  </a:cubicBezTo>
                  <a:cubicBezTo>
                    <a:pt x="0" y="190"/>
                    <a:pt x="0" y="202"/>
                    <a:pt x="0" y="2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8" name="Freeform 29"/>
            <p:cNvSpPr>
              <a:spLocks noEditPoints="1"/>
            </p:cNvSpPr>
            <p:nvPr/>
          </p:nvSpPr>
          <p:spPr bwMode="auto">
            <a:xfrm>
              <a:off x="766763" y="2884488"/>
              <a:ext cx="142875" cy="214313"/>
            </a:xfrm>
            <a:custGeom>
              <a:avLst/>
              <a:gdLst>
                <a:gd name="T0" fmla="*/ 31 w 301"/>
                <a:gd name="T1" fmla="*/ 86 h 440"/>
                <a:gd name="T2" fmla="*/ 33 w 301"/>
                <a:gd name="T3" fmla="*/ 64 h 440"/>
                <a:gd name="T4" fmla="*/ 37 w 301"/>
                <a:gd name="T5" fmla="*/ 50 h 440"/>
                <a:gd name="T6" fmla="*/ 73 w 301"/>
                <a:gd name="T7" fmla="*/ 38 h 440"/>
                <a:gd name="T8" fmla="*/ 83 w 301"/>
                <a:gd name="T9" fmla="*/ 34 h 440"/>
                <a:gd name="T10" fmla="*/ 131 w 301"/>
                <a:gd name="T11" fmla="*/ 89 h 440"/>
                <a:gd name="T12" fmla="*/ 169 w 301"/>
                <a:gd name="T13" fmla="*/ 89 h 440"/>
                <a:gd name="T14" fmla="*/ 216 w 301"/>
                <a:gd name="T15" fmla="*/ 34 h 440"/>
                <a:gd name="T16" fmla="*/ 226 w 301"/>
                <a:gd name="T17" fmla="*/ 38 h 440"/>
                <a:gd name="T18" fmla="*/ 262 w 301"/>
                <a:gd name="T19" fmla="*/ 50 h 440"/>
                <a:gd name="T20" fmla="*/ 267 w 301"/>
                <a:gd name="T21" fmla="*/ 64 h 440"/>
                <a:gd name="T22" fmla="*/ 269 w 301"/>
                <a:gd name="T23" fmla="*/ 86 h 440"/>
                <a:gd name="T24" fmla="*/ 269 w 301"/>
                <a:gd name="T25" fmla="*/ 223 h 440"/>
                <a:gd name="T26" fmla="*/ 264 w 301"/>
                <a:gd name="T27" fmla="*/ 248 h 440"/>
                <a:gd name="T28" fmla="*/ 247 w 301"/>
                <a:gd name="T29" fmla="*/ 275 h 440"/>
                <a:gd name="T30" fmla="*/ 242 w 301"/>
                <a:gd name="T31" fmla="*/ 284 h 440"/>
                <a:gd name="T32" fmla="*/ 241 w 301"/>
                <a:gd name="T33" fmla="*/ 303 h 440"/>
                <a:gd name="T34" fmla="*/ 187 w 301"/>
                <a:gd name="T35" fmla="*/ 410 h 440"/>
                <a:gd name="T36" fmla="*/ 62 w 301"/>
                <a:gd name="T37" fmla="*/ 371 h 440"/>
                <a:gd name="T38" fmla="*/ 59 w 301"/>
                <a:gd name="T39" fmla="*/ 300 h 440"/>
                <a:gd name="T40" fmla="*/ 57 w 301"/>
                <a:gd name="T41" fmla="*/ 281 h 440"/>
                <a:gd name="T42" fmla="*/ 50 w 301"/>
                <a:gd name="T43" fmla="*/ 272 h 440"/>
                <a:gd name="T44" fmla="*/ 31 w 301"/>
                <a:gd name="T45" fmla="*/ 225 h 440"/>
                <a:gd name="T46" fmla="*/ 30 w 301"/>
                <a:gd name="T47" fmla="*/ 187 h 440"/>
                <a:gd name="T48" fmla="*/ 31 w 301"/>
                <a:gd name="T49" fmla="*/ 86 h 440"/>
                <a:gd name="T50" fmla="*/ 211 w 301"/>
                <a:gd name="T51" fmla="*/ 32 h 440"/>
                <a:gd name="T52" fmla="*/ 211 w 301"/>
                <a:gd name="T53" fmla="*/ 33 h 440"/>
                <a:gd name="T54" fmla="*/ 211 w 301"/>
                <a:gd name="T55" fmla="*/ 32 h 440"/>
                <a:gd name="T56" fmla="*/ 0 w 301"/>
                <a:gd name="T57" fmla="*/ 224 h 440"/>
                <a:gd name="T58" fmla="*/ 8 w 301"/>
                <a:gd name="T59" fmla="*/ 259 h 440"/>
                <a:gd name="T60" fmla="*/ 28 w 301"/>
                <a:gd name="T61" fmla="*/ 292 h 440"/>
                <a:gd name="T62" fmla="*/ 29 w 301"/>
                <a:gd name="T63" fmla="*/ 299 h 440"/>
                <a:gd name="T64" fmla="*/ 32 w 301"/>
                <a:gd name="T65" fmla="*/ 372 h 440"/>
                <a:gd name="T66" fmla="*/ 113 w 301"/>
                <a:gd name="T67" fmla="*/ 440 h 440"/>
                <a:gd name="T68" fmla="*/ 268 w 301"/>
                <a:gd name="T69" fmla="*/ 375 h 440"/>
                <a:gd name="T70" fmla="*/ 271 w 301"/>
                <a:gd name="T71" fmla="*/ 305 h 440"/>
                <a:gd name="T72" fmla="*/ 272 w 301"/>
                <a:gd name="T73" fmla="*/ 292 h 440"/>
                <a:gd name="T74" fmla="*/ 272 w 301"/>
                <a:gd name="T75" fmla="*/ 291 h 440"/>
                <a:gd name="T76" fmla="*/ 300 w 301"/>
                <a:gd name="T77" fmla="*/ 224 h 440"/>
                <a:gd name="T78" fmla="*/ 300 w 301"/>
                <a:gd name="T79" fmla="*/ 187 h 440"/>
                <a:gd name="T80" fmla="*/ 300 w 301"/>
                <a:gd name="T81" fmla="*/ 84 h 440"/>
                <a:gd name="T82" fmla="*/ 298 w 301"/>
                <a:gd name="T83" fmla="*/ 60 h 440"/>
                <a:gd name="T84" fmla="*/ 270 w 301"/>
                <a:gd name="T85" fmla="*/ 19 h 440"/>
                <a:gd name="T86" fmla="*/ 236 w 301"/>
                <a:gd name="T87" fmla="*/ 8 h 440"/>
                <a:gd name="T88" fmla="*/ 232 w 301"/>
                <a:gd name="T89" fmla="*/ 7 h 440"/>
                <a:gd name="T90" fmla="*/ 216 w 301"/>
                <a:gd name="T91" fmla="*/ 1 h 440"/>
                <a:gd name="T92" fmla="*/ 205 w 301"/>
                <a:gd name="T93" fmla="*/ 0 h 440"/>
                <a:gd name="T94" fmla="*/ 194 w 301"/>
                <a:gd name="T95" fmla="*/ 6 h 440"/>
                <a:gd name="T96" fmla="*/ 191 w 301"/>
                <a:gd name="T97" fmla="*/ 9 h 440"/>
                <a:gd name="T98" fmla="*/ 109 w 301"/>
                <a:gd name="T99" fmla="*/ 10 h 440"/>
                <a:gd name="T100" fmla="*/ 106 w 301"/>
                <a:gd name="T101" fmla="*/ 6 h 440"/>
                <a:gd name="T102" fmla="*/ 94 w 301"/>
                <a:gd name="T103" fmla="*/ 0 h 440"/>
                <a:gd name="T104" fmla="*/ 73 w 301"/>
                <a:gd name="T105" fmla="*/ 5 h 440"/>
                <a:gd name="T106" fmla="*/ 67 w 301"/>
                <a:gd name="T107" fmla="*/ 8 h 440"/>
                <a:gd name="T108" fmla="*/ 31 w 301"/>
                <a:gd name="T109" fmla="*/ 20 h 440"/>
                <a:gd name="T110" fmla="*/ 4 w 301"/>
                <a:gd name="T111" fmla="*/ 53 h 440"/>
                <a:gd name="T112" fmla="*/ 2 w 301"/>
                <a:gd name="T113" fmla="*/ 69 h 440"/>
                <a:gd name="T114" fmla="*/ 0 w 301"/>
                <a:gd name="T115" fmla="*/ 18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 h="440">
                  <a:moveTo>
                    <a:pt x="31" y="86"/>
                  </a:moveTo>
                  <a:lnTo>
                    <a:pt x="31" y="86"/>
                  </a:lnTo>
                  <a:cubicBezTo>
                    <a:pt x="31" y="83"/>
                    <a:pt x="31" y="78"/>
                    <a:pt x="32" y="72"/>
                  </a:cubicBezTo>
                  <a:lnTo>
                    <a:pt x="33" y="64"/>
                  </a:lnTo>
                  <a:cubicBezTo>
                    <a:pt x="33" y="59"/>
                    <a:pt x="34" y="55"/>
                    <a:pt x="34" y="54"/>
                  </a:cubicBezTo>
                  <a:cubicBezTo>
                    <a:pt x="34" y="52"/>
                    <a:pt x="34" y="51"/>
                    <a:pt x="37" y="50"/>
                  </a:cubicBezTo>
                  <a:lnTo>
                    <a:pt x="40" y="49"/>
                  </a:lnTo>
                  <a:cubicBezTo>
                    <a:pt x="51" y="45"/>
                    <a:pt x="63" y="41"/>
                    <a:pt x="73" y="38"/>
                  </a:cubicBezTo>
                  <a:cubicBezTo>
                    <a:pt x="74" y="38"/>
                    <a:pt x="76" y="37"/>
                    <a:pt x="78" y="36"/>
                  </a:cubicBezTo>
                  <a:cubicBezTo>
                    <a:pt x="80" y="35"/>
                    <a:pt x="82" y="35"/>
                    <a:pt x="83" y="34"/>
                  </a:cubicBezTo>
                  <a:cubicBezTo>
                    <a:pt x="85" y="33"/>
                    <a:pt x="87" y="33"/>
                    <a:pt x="88" y="33"/>
                  </a:cubicBezTo>
                  <a:cubicBezTo>
                    <a:pt x="92" y="37"/>
                    <a:pt x="101" y="49"/>
                    <a:pt x="131" y="89"/>
                  </a:cubicBezTo>
                  <a:cubicBezTo>
                    <a:pt x="135" y="95"/>
                    <a:pt x="142" y="99"/>
                    <a:pt x="149" y="98"/>
                  </a:cubicBezTo>
                  <a:cubicBezTo>
                    <a:pt x="157" y="99"/>
                    <a:pt x="165" y="95"/>
                    <a:pt x="169" y="89"/>
                  </a:cubicBezTo>
                  <a:cubicBezTo>
                    <a:pt x="198" y="49"/>
                    <a:pt x="208" y="37"/>
                    <a:pt x="211" y="33"/>
                  </a:cubicBezTo>
                  <a:cubicBezTo>
                    <a:pt x="213" y="33"/>
                    <a:pt x="215" y="33"/>
                    <a:pt x="216" y="34"/>
                  </a:cubicBezTo>
                  <a:cubicBezTo>
                    <a:pt x="218" y="35"/>
                    <a:pt x="220" y="36"/>
                    <a:pt x="222" y="36"/>
                  </a:cubicBezTo>
                  <a:cubicBezTo>
                    <a:pt x="223" y="37"/>
                    <a:pt x="225" y="38"/>
                    <a:pt x="226" y="38"/>
                  </a:cubicBezTo>
                  <a:cubicBezTo>
                    <a:pt x="236" y="42"/>
                    <a:pt x="248" y="46"/>
                    <a:pt x="260" y="49"/>
                  </a:cubicBezTo>
                  <a:lnTo>
                    <a:pt x="262" y="50"/>
                  </a:lnTo>
                  <a:cubicBezTo>
                    <a:pt x="266" y="51"/>
                    <a:pt x="266" y="52"/>
                    <a:pt x="266" y="53"/>
                  </a:cubicBezTo>
                  <a:cubicBezTo>
                    <a:pt x="266" y="55"/>
                    <a:pt x="266" y="59"/>
                    <a:pt x="267" y="64"/>
                  </a:cubicBezTo>
                  <a:lnTo>
                    <a:pt x="268" y="73"/>
                  </a:lnTo>
                  <a:cubicBezTo>
                    <a:pt x="269" y="78"/>
                    <a:pt x="269" y="83"/>
                    <a:pt x="269" y="86"/>
                  </a:cubicBezTo>
                  <a:cubicBezTo>
                    <a:pt x="270" y="119"/>
                    <a:pt x="270" y="152"/>
                    <a:pt x="270" y="187"/>
                  </a:cubicBezTo>
                  <a:cubicBezTo>
                    <a:pt x="270" y="199"/>
                    <a:pt x="269" y="211"/>
                    <a:pt x="269" y="223"/>
                  </a:cubicBezTo>
                  <a:lnTo>
                    <a:pt x="269" y="225"/>
                  </a:lnTo>
                  <a:cubicBezTo>
                    <a:pt x="269" y="233"/>
                    <a:pt x="267" y="241"/>
                    <a:pt x="264" y="248"/>
                  </a:cubicBezTo>
                  <a:cubicBezTo>
                    <a:pt x="261" y="256"/>
                    <a:pt x="256" y="264"/>
                    <a:pt x="249" y="272"/>
                  </a:cubicBezTo>
                  <a:cubicBezTo>
                    <a:pt x="248" y="273"/>
                    <a:pt x="248" y="274"/>
                    <a:pt x="247" y="275"/>
                  </a:cubicBezTo>
                  <a:cubicBezTo>
                    <a:pt x="246" y="277"/>
                    <a:pt x="244" y="279"/>
                    <a:pt x="243" y="281"/>
                  </a:cubicBezTo>
                  <a:lnTo>
                    <a:pt x="242" y="284"/>
                  </a:lnTo>
                  <a:lnTo>
                    <a:pt x="241" y="300"/>
                  </a:lnTo>
                  <a:cubicBezTo>
                    <a:pt x="241" y="301"/>
                    <a:pt x="241" y="301"/>
                    <a:pt x="241" y="303"/>
                  </a:cubicBezTo>
                  <a:cubicBezTo>
                    <a:pt x="240" y="325"/>
                    <a:pt x="239" y="348"/>
                    <a:pt x="238" y="371"/>
                  </a:cubicBezTo>
                  <a:cubicBezTo>
                    <a:pt x="231" y="397"/>
                    <a:pt x="215" y="410"/>
                    <a:pt x="187" y="410"/>
                  </a:cubicBezTo>
                  <a:lnTo>
                    <a:pt x="112" y="410"/>
                  </a:lnTo>
                  <a:cubicBezTo>
                    <a:pt x="85" y="410"/>
                    <a:pt x="68" y="397"/>
                    <a:pt x="62" y="371"/>
                  </a:cubicBezTo>
                  <a:cubicBezTo>
                    <a:pt x="61" y="348"/>
                    <a:pt x="60" y="325"/>
                    <a:pt x="59" y="302"/>
                  </a:cubicBezTo>
                  <a:cubicBezTo>
                    <a:pt x="59" y="301"/>
                    <a:pt x="59" y="301"/>
                    <a:pt x="59" y="300"/>
                  </a:cubicBezTo>
                  <a:lnTo>
                    <a:pt x="58" y="284"/>
                  </a:lnTo>
                  <a:lnTo>
                    <a:pt x="57" y="281"/>
                  </a:lnTo>
                  <a:cubicBezTo>
                    <a:pt x="56" y="279"/>
                    <a:pt x="54" y="277"/>
                    <a:pt x="52" y="275"/>
                  </a:cubicBezTo>
                  <a:cubicBezTo>
                    <a:pt x="52" y="274"/>
                    <a:pt x="51" y="273"/>
                    <a:pt x="50" y="272"/>
                  </a:cubicBezTo>
                  <a:cubicBezTo>
                    <a:pt x="43" y="264"/>
                    <a:pt x="39" y="256"/>
                    <a:pt x="35" y="248"/>
                  </a:cubicBezTo>
                  <a:cubicBezTo>
                    <a:pt x="32" y="241"/>
                    <a:pt x="31" y="233"/>
                    <a:pt x="31" y="225"/>
                  </a:cubicBezTo>
                  <a:lnTo>
                    <a:pt x="31" y="224"/>
                  </a:lnTo>
                  <a:cubicBezTo>
                    <a:pt x="30" y="212"/>
                    <a:pt x="30" y="199"/>
                    <a:pt x="30" y="187"/>
                  </a:cubicBezTo>
                  <a:cubicBezTo>
                    <a:pt x="30" y="152"/>
                    <a:pt x="30" y="119"/>
                    <a:pt x="31" y="86"/>
                  </a:cubicBezTo>
                  <a:lnTo>
                    <a:pt x="31" y="86"/>
                  </a:lnTo>
                  <a:close/>
                  <a:moveTo>
                    <a:pt x="211" y="32"/>
                  </a:moveTo>
                  <a:lnTo>
                    <a:pt x="211" y="32"/>
                  </a:lnTo>
                  <a:lnTo>
                    <a:pt x="211" y="32"/>
                  </a:lnTo>
                  <a:cubicBezTo>
                    <a:pt x="211" y="33"/>
                    <a:pt x="211" y="33"/>
                    <a:pt x="211" y="33"/>
                  </a:cubicBezTo>
                  <a:lnTo>
                    <a:pt x="211" y="32"/>
                  </a:lnTo>
                  <a:lnTo>
                    <a:pt x="211" y="32"/>
                  </a:lnTo>
                  <a:close/>
                  <a:moveTo>
                    <a:pt x="0" y="224"/>
                  </a:moveTo>
                  <a:lnTo>
                    <a:pt x="0" y="224"/>
                  </a:lnTo>
                  <a:lnTo>
                    <a:pt x="0" y="225"/>
                  </a:lnTo>
                  <a:cubicBezTo>
                    <a:pt x="1" y="237"/>
                    <a:pt x="3" y="248"/>
                    <a:pt x="8" y="259"/>
                  </a:cubicBezTo>
                  <a:cubicBezTo>
                    <a:pt x="12" y="270"/>
                    <a:pt x="19" y="280"/>
                    <a:pt x="28" y="292"/>
                  </a:cubicBezTo>
                  <a:lnTo>
                    <a:pt x="28" y="292"/>
                  </a:lnTo>
                  <a:lnTo>
                    <a:pt x="28" y="292"/>
                  </a:lnTo>
                  <a:lnTo>
                    <a:pt x="29" y="299"/>
                  </a:lnTo>
                  <a:cubicBezTo>
                    <a:pt x="29" y="301"/>
                    <a:pt x="29" y="303"/>
                    <a:pt x="29" y="304"/>
                  </a:cubicBezTo>
                  <a:cubicBezTo>
                    <a:pt x="30" y="326"/>
                    <a:pt x="31" y="349"/>
                    <a:pt x="32" y="372"/>
                  </a:cubicBezTo>
                  <a:lnTo>
                    <a:pt x="32" y="375"/>
                  </a:lnTo>
                  <a:cubicBezTo>
                    <a:pt x="41" y="416"/>
                    <a:pt x="70" y="439"/>
                    <a:pt x="113" y="440"/>
                  </a:cubicBezTo>
                  <a:lnTo>
                    <a:pt x="188" y="440"/>
                  </a:lnTo>
                  <a:cubicBezTo>
                    <a:pt x="230" y="439"/>
                    <a:pt x="259" y="416"/>
                    <a:pt x="268" y="375"/>
                  </a:cubicBezTo>
                  <a:lnTo>
                    <a:pt x="268" y="372"/>
                  </a:lnTo>
                  <a:cubicBezTo>
                    <a:pt x="269" y="349"/>
                    <a:pt x="270" y="326"/>
                    <a:pt x="271" y="305"/>
                  </a:cubicBezTo>
                  <a:cubicBezTo>
                    <a:pt x="272" y="303"/>
                    <a:pt x="272" y="301"/>
                    <a:pt x="272" y="300"/>
                  </a:cubicBezTo>
                  <a:lnTo>
                    <a:pt x="272" y="292"/>
                  </a:lnTo>
                  <a:lnTo>
                    <a:pt x="272" y="292"/>
                  </a:lnTo>
                  <a:lnTo>
                    <a:pt x="272" y="291"/>
                  </a:lnTo>
                  <a:cubicBezTo>
                    <a:pt x="282" y="280"/>
                    <a:pt x="288" y="270"/>
                    <a:pt x="293" y="259"/>
                  </a:cubicBezTo>
                  <a:cubicBezTo>
                    <a:pt x="297" y="248"/>
                    <a:pt x="300" y="236"/>
                    <a:pt x="300" y="224"/>
                  </a:cubicBezTo>
                  <a:lnTo>
                    <a:pt x="300" y="223"/>
                  </a:lnTo>
                  <a:cubicBezTo>
                    <a:pt x="300" y="211"/>
                    <a:pt x="300" y="198"/>
                    <a:pt x="300" y="187"/>
                  </a:cubicBezTo>
                  <a:cubicBezTo>
                    <a:pt x="301" y="152"/>
                    <a:pt x="301" y="118"/>
                    <a:pt x="300" y="84"/>
                  </a:cubicBezTo>
                  <a:lnTo>
                    <a:pt x="300" y="84"/>
                  </a:lnTo>
                  <a:cubicBezTo>
                    <a:pt x="300" y="81"/>
                    <a:pt x="299" y="75"/>
                    <a:pt x="299" y="69"/>
                  </a:cubicBezTo>
                  <a:lnTo>
                    <a:pt x="298" y="60"/>
                  </a:lnTo>
                  <a:cubicBezTo>
                    <a:pt x="297" y="57"/>
                    <a:pt x="297" y="54"/>
                    <a:pt x="297" y="52"/>
                  </a:cubicBezTo>
                  <a:cubicBezTo>
                    <a:pt x="296" y="36"/>
                    <a:pt x="287" y="25"/>
                    <a:pt x="270" y="19"/>
                  </a:cubicBezTo>
                  <a:lnTo>
                    <a:pt x="269" y="19"/>
                  </a:lnTo>
                  <a:cubicBezTo>
                    <a:pt x="258" y="15"/>
                    <a:pt x="247" y="12"/>
                    <a:pt x="236" y="8"/>
                  </a:cubicBezTo>
                  <a:cubicBezTo>
                    <a:pt x="236" y="8"/>
                    <a:pt x="235" y="8"/>
                    <a:pt x="234" y="7"/>
                  </a:cubicBezTo>
                  <a:lnTo>
                    <a:pt x="232" y="7"/>
                  </a:lnTo>
                  <a:cubicBezTo>
                    <a:pt x="231" y="6"/>
                    <a:pt x="229" y="6"/>
                    <a:pt x="227" y="5"/>
                  </a:cubicBezTo>
                  <a:cubicBezTo>
                    <a:pt x="223" y="3"/>
                    <a:pt x="219" y="2"/>
                    <a:pt x="216" y="1"/>
                  </a:cubicBezTo>
                  <a:lnTo>
                    <a:pt x="211" y="0"/>
                  </a:lnTo>
                  <a:lnTo>
                    <a:pt x="205" y="0"/>
                  </a:lnTo>
                  <a:lnTo>
                    <a:pt x="203" y="1"/>
                  </a:lnTo>
                  <a:cubicBezTo>
                    <a:pt x="200" y="2"/>
                    <a:pt x="197" y="3"/>
                    <a:pt x="194" y="6"/>
                  </a:cubicBezTo>
                  <a:lnTo>
                    <a:pt x="193" y="7"/>
                  </a:lnTo>
                  <a:cubicBezTo>
                    <a:pt x="192" y="8"/>
                    <a:pt x="191" y="9"/>
                    <a:pt x="191" y="9"/>
                  </a:cubicBezTo>
                  <a:cubicBezTo>
                    <a:pt x="186" y="14"/>
                    <a:pt x="177" y="26"/>
                    <a:pt x="150" y="63"/>
                  </a:cubicBezTo>
                  <a:cubicBezTo>
                    <a:pt x="123" y="27"/>
                    <a:pt x="114" y="15"/>
                    <a:pt x="109" y="10"/>
                  </a:cubicBezTo>
                  <a:cubicBezTo>
                    <a:pt x="109" y="9"/>
                    <a:pt x="108" y="8"/>
                    <a:pt x="107" y="7"/>
                  </a:cubicBezTo>
                  <a:lnTo>
                    <a:pt x="106" y="6"/>
                  </a:lnTo>
                  <a:cubicBezTo>
                    <a:pt x="103" y="3"/>
                    <a:pt x="100" y="2"/>
                    <a:pt x="97" y="1"/>
                  </a:cubicBezTo>
                  <a:lnTo>
                    <a:pt x="94" y="0"/>
                  </a:lnTo>
                  <a:lnTo>
                    <a:pt x="85" y="2"/>
                  </a:lnTo>
                  <a:cubicBezTo>
                    <a:pt x="82" y="3"/>
                    <a:pt x="78" y="4"/>
                    <a:pt x="73" y="5"/>
                  </a:cubicBezTo>
                  <a:cubicBezTo>
                    <a:pt x="72" y="6"/>
                    <a:pt x="70" y="7"/>
                    <a:pt x="69" y="7"/>
                  </a:cubicBezTo>
                  <a:lnTo>
                    <a:pt x="67" y="8"/>
                  </a:lnTo>
                  <a:cubicBezTo>
                    <a:pt x="66" y="8"/>
                    <a:pt x="65" y="8"/>
                    <a:pt x="64" y="9"/>
                  </a:cubicBezTo>
                  <a:cubicBezTo>
                    <a:pt x="54" y="12"/>
                    <a:pt x="43" y="16"/>
                    <a:pt x="31" y="20"/>
                  </a:cubicBezTo>
                  <a:lnTo>
                    <a:pt x="29" y="20"/>
                  </a:lnTo>
                  <a:cubicBezTo>
                    <a:pt x="14" y="25"/>
                    <a:pt x="5" y="37"/>
                    <a:pt x="4" y="53"/>
                  </a:cubicBezTo>
                  <a:cubicBezTo>
                    <a:pt x="4" y="54"/>
                    <a:pt x="3" y="57"/>
                    <a:pt x="3" y="61"/>
                  </a:cubicBezTo>
                  <a:lnTo>
                    <a:pt x="2" y="69"/>
                  </a:lnTo>
                  <a:cubicBezTo>
                    <a:pt x="2" y="76"/>
                    <a:pt x="1" y="81"/>
                    <a:pt x="1" y="85"/>
                  </a:cubicBezTo>
                  <a:cubicBezTo>
                    <a:pt x="0" y="119"/>
                    <a:pt x="0" y="152"/>
                    <a:pt x="0" y="187"/>
                  </a:cubicBezTo>
                  <a:cubicBezTo>
                    <a:pt x="0" y="199"/>
                    <a:pt x="0" y="211"/>
                    <a:pt x="0" y="2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5" name="Group 4">
            <a:extLst>
              <a:ext uri="{FF2B5EF4-FFF2-40B4-BE49-F238E27FC236}">
                <a16:creationId xmlns:a16="http://schemas.microsoft.com/office/drawing/2014/main" xmlns="" id="{01CD5D99-735F-9141-BCBF-D9E03D8B5F30}"/>
              </a:ext>
            </a:extLst>
          </p:cNvPr>
          <p:cNvGrpSpPr/>
          <p:nvPr/>
        </p:nvGrpSpPr>
        <p:grpSpPr>
          <a:xfrm>
            <a:off x="2435237" y="1537463"/>
            <a:ext cx="470725" cy="345281"/>
            <a:chOff x="2400300" y="2128838"/>
            <a:chExt cx="598488" cy="460375"/>
          </a:xfrm>
        </p:grpSpPr>
        <p:sp>
          <p:nvSpPr>
            <p:cNvPr id="61" name="Freeform 33"/>
            <p:cNvSpPr>
              <a:spLocks noEditPoints="1"/>
            </p:cNvSpPr>
            <p:nvPr/>
          </p:nvSpPr>
          <p:spPr bwMode="auto">
            <a:xfrm>
              <a:off x="2446338" y="2324100"/>
              <a:ext cx="123825" cy="125413"/>
            </a:xfrm>
            <a:custGeom>
              <a:avLst/>
              <a:gdLst>
                <a:gd name="T0" fmla="*/ 131 w 261"/>
                <a:gd name="T1" fmla="*/ 42 h 259"/>
                <a:gd name="T2" fmla="*/ 131 w 261"/>
                <a:gd name="T3" fmla="*/ 42 h 259"/>
                <a:gd name="T4" fmla="*/ 132 w 261"/>
                <a:gd name="T5" fmla="*/ 42 h 259"/>
                <a:gd name="T6" fmla="*/ 193 w 261"/>
                <a:gd name="T7" fmla="*/ 69 h 259"/>
                <a:gd name="T8" fmla="*/ 218 w 261"/>
                <a:gd name="T9" fmla="*/ 130 h 259"/>
                <a:gd name="T10" fmla="*/ 190 w 261"/>
                <a:gd name="T11" fmla="*/ 192 h 259"/>
                <a:gd name="T12" fmla="*/ 130 w 261"/>
                <a:gd name="T13" fmla="*/ 217 h 259"/>
                <a:gd name="T14" fmla="*/ 43 w 261"/>
                <a:gd name="T15" fmla="*/ 129 h 259"/>
                <a:gd name="T16" fmla="*/ 131 w 261"/>
                <a:gd name="T17" fmla="*/ 42 h 259"/>
                <a:gd name="T18" fmla="*/ 131 w 261"/>
                <a:gd name="T19" fmla="*/ 42 h 259"/>
                <a:gd name="T20" fmla="*/ 130 w 261"/>
                <a:gd name="T21" fmla="*/ 259 h 259"/>
                <a:gd name="T22" fmla="*/ 130 w 261"/>
                <a:gd name="T23" fmla="*/ 259 h 259"/>
                <a:gd name="T24" fmla="*/ 132 w 261"/>
                <a:gd name="T25" fmla="*/ 259 h 259"/>
                <a:gd name="T26" fmla="*/ 220 w 261"/>
                <a:gd name="T27" fmla="*/ 222 h 259"/>
                <a:gd name="T28" fmla="*/ 261 w 261"/>
                <a:gd name="T29" fmla="*/ 130 h 259"/>
                <a:gd name="T30" fmla="*/ 223 w 261"/>
                <a:gd name="T31" fmla="*/ 39 h 259"/>
                <a:gd name="T32" fmla="*/ 133 w 261"/>
                <a:gd name="T33" fmla="*/ 0 h 259"/>
                <a:gd name="T34" fmla="*/ 1 w 261"/>
                <a:gd name="T35" fmla="*/ 128 h 259"/>
                <a:gd name="T36" fmla="*/ 130 w 261"/>
                <a:gd name="T3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259">
                  <a:moveTo>
                    <a:pt x="131" y="42"/>
                  </a:moveTo>
                  <a:lnTo>
                    <a:pt x="131" y="42"/>
                  </a:lnTo>
                  <a:lnTo>
                    <a:pt x="132" y="42"/>
                  </a:lnTo>
                  <a:cubicBezTo>
                    <a:pt x="154" y="42"/>
                    <a:pt x="176" y="52"/>
                    <a:pt x="193" y="69"/>
                  </a:cubicBezTo>
                  <a:cubicBezTo>
                    <a:pt x="210" y="86"/>
                    <a:pt x="219" y="107"/>
                    <a:pt x="218" y="130"/>
                  </a:cubicBezTo>
                  <a:cubicBezTo>
                    <a:pt x="218" y="152"/>
                    <a:pt x="208" y="175"/>
                    <a:pt x="190" y="192"/>
                  </a:cubicBezTo>
                  <a:cubicBezTo>
                    <a:pt x="173" y="208"/>
                    <a:pt x="152" y="218"/>
                    <a:pt x="130" y="217"/>
                  </a:cubicBezTo>
                  <a:cubicBezTo>
                    <a:pt x="85" y="217"/>
                    <a:pt x="42" y="174"/>
                    <a:pt x="43" y="129"/>
                  </a:cubicBezTo>
                  <a:cubicBezTo>
                    <a:pt x="44" y="82"/>
                    <a:pt x="85" y="42"/>
                    <a:pt x="131" y="42"/>
                  </a:cubicBezTo>
                  <a:lnTo>
                    <a:pt x="131" y="42"/>
                  </a:lnTo>
                  <a:close/>
                  <a:moveTo>
                    <a:pt x="130" y="259"/>
                  </a:moveTo>
                  <a:lnTo>
                    <a:pt x="130" y="259"/>
                  </a:lnTo>
                  <a:cubicBezTo>
                    <a:pt x="130" y="259"/>
                    <a:pt x="131" y="259"/>
                    <a:pt x="132" y="259"/>
                  </a:cubicBezTo>
                  <a:cubicBezTo>
                    <a:pt x="163" y="259"/>
                    <a:pt x="196" y="246"/>
                    <a:pt x="220" y="222"/>
                  </a:cubicBezTo>
                  <a:cubicBezTo>
                    <a:pt x="246" y="197"/>
                    <a:pt x="261" y="163"/>
                    <a:pt x="261" y="130"/>
                  </a:cubicBezTo>
                  <a:cubicBezTo>
                    <a:pt x="261" y="97"/>
                    <a:pt x="248" y="64"/>
                    <a:pt x="223" y="39"/>
                  </a:cubicBezTo>
                  <a:cubicBezTo>
                    <a:pt x="199" y="14"/>
                    <a:pt x="166" y="0"/>
                    <a:pt x="133" y="0"/>
                  </a:cubicBezTo>
                  <a:cubicBezTo>
                    <a:pt x="61" y="1"/>
                    <a:pt x="2" y="57"/>
                    <a:pt x="1" y="128"/>
                  </a:cubicBezTo>
                  <a:cubicBezTo>
                    <a:pt x="0" y="196"/>
                    <a:pt x="60" y="258"/>
                    <a:pt x="130" y="25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Freeform 34"/>
            <p:cNvSpPr>
              <a:spLocks/>
            </p:cNvSpPr>
            <p:nvPr/>
          </p:nvSpPr>
          <p:spPr bwMode="auto">
            <a:xfrm>
              <a:off x="2400300" y="2465388"/>
              <a:ext cx="219075" cy="123825"/>
            </a:xfrm>
            <a:custGeom>
              <a:avLst/>
              <a:gdLst>
                <a:gd name="T0" fmla="*/ 439 w 461"/>
                <a:gd name="T1" fmla="*/ 256 h 256"/>
                <a:gd name="T2" fmla="*/ 439 w 461"/>
                <a:gd name="T3" fmla="*/ 256 h 256"/>
                <a:gd name="T4" fmla="*/ 460 w 461"/>
                <a:gd name="T5" fmla="*/ 235 h 256"/>
                <a:gd name="T6" fmla="*/ 460 w 461"/>
                <a:gd name="T7" fmla="*/ 101 h 256"/>
                <a:gd name="T8" fmla="*/ 405 w 461"/>
                <a:gd name="T9" fmla="*/ 37 h 256"/>
                <a:gd name="T10" fmla="*/ 307 w 461"/>
                <a:gd name="T11" fmla="*/ 5 h 256"/>
                <a:gd name="T12" fmla="*/ 295 w 461"/>
                <a:gd name="T13" fmla="*/ 1 h 256"/>
                <a:gd name="T14" fmla="*/ 230 w 461"/>
                <a:gd name="T15" fmla="*/ 66 h 256"/>
                <a:gd name="T16" fmla="*/ 164 w 461"/>
                <a:gd name="T17" fmla="*/ 0 h 256"/>
                <a:gd name="T18" fmla="*/ 152 w 461"/>
                <a:gd name="T19" fmla="*/ 4 h 256"/>
                <a:gd name="T20" fmla="*/ 54 w 461"/>
                <a:gd name="T21" fmla="*/ 37 h 256"/>
                <a:gd name="T22" fmla="*/ 0 w 461"/>
                <a:gd name="T23" fmla="*/ 100 h 256"/>
                <a:gd name="T24" fmla="*/ 0 w 461"/>
                <a:gd name="T25" fmla="*/ 234 h 256"/>
                <a:gd name="T26" fmla="*/ 21 w 461"/>
                <a:gd name="T27" fmla="*/ 255 h 256"/>
                <a:gd name="T28" fmla="*/ 42 w 461"/>
                <a:gd name="T29" fmla="*/ 234 h 256"/>
                <a:gd name="T30" fmla="*/ 42 w 461"/>
                <a:gd name="T31" fmla="*/ 99 h 256"/>
                <a:gd name="T32" fmla="*/ 68 w 461"/>
                <a:gd name="T33" fmla="*/ 77 h 256"/>
                <a:gd name="T34" fmla="*/ 152 w 461"/>
                <a:gd name="T35" fmla="*/ 49 h 256"/>
                <a:gd name="T36" fmla="*/ 230 w 461"/>
                <a:gd name="T37" fmla="*/ 126 h 256"/>
                <a:gd name="T38" fmla="*/ 307 w 461"/>
                <a:gd name="T39" fmla="*/ 49 h 256"/>
                <a:gd name="T40" fmla="*/ 391 w 461"/>
                <a:gd name="T41" fmla="*/ 77 h 256"/>
                <a:gd name="T42" fmla="*/ 418 w 461"/>
                <a:gd name="T43" fmla="*/ 98 h 256"/>
                <a:gd name="T44" fmla="*/ 418 w 461"/>
                <a:gd name="T45" fmla="*/ 234 h 256"/>
                <a:gd name="T46" fmla="*/ 439 w 461"/>
                <a:gd name="T4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1" h="256">
                  <a:moveTo>
                    <a:pt x="439" y="256"/>
                  </a:moveTo>
                  <a:lnTo>
                    <a:pt x="439" y="256"/>
                  </a:lnTo>
                  <a:cubicBezTo>
                    <a:pt x="451" y="256"/>
                    <a:pt x="460" y="246"/>
                    <a:pt x="460" y="235"/>
                  </a:cubicBezTo>
                  <a:lnTo>
                    <a:pt x="460" y="101"/>
                  </a:lnTo>
                  <a:cubicBezTo>
                    <a:pt x="461" y="84"/>
                    <a:pt x="451" y="52"/>
                    <a:pt x="405" y="37"/>
                  </a:cubicBezTo>
                  <a:cubicBezTo>
                    <a:pt x="402" y="36"/>
                    <a:pt x="326" y="11"/>
                    <a:pt x="307" y="5"/>
                  </a:cubicBezTo>
                  <a:lnTo>
                    <a:pt x="295" y="1"/>
                  </a:lnTo>
                  <a:lnTo>
                    <a:pt x="230" y="66"/>
                  </a:lnTo>
                  <a:lnTo>
                    <a:pt x="164" y="0"/>
                  </a:lnTo>
                  <a:lnTo>
                    <a:pt x="152" y="4"/>
                  </a:lnTo>
                  <a:cubicBezTo>
                    <a:pt x="133" y="10"/>
                    <a:pt x="57" y="36"/>
                    <a:pt x="54" y="37"/>
                  </a:cubicBezTo>
                  <a:cubicBezTo>
                    <a:pt x="9" y="52"/>
                    <a:pt x="0" y="83"/>
                    <a:pt x="0" y="100"/>
                  </a:cubicBezTo>
                  <a:lnTo>
                    <a:pt x="0" y="234"/>
                  </a:lnTo>
                  <a:cubicBezTo>
                    <a:pt x="0" y="246"/>
                    <a:pt x="9" y="255"/>
                    <a:pt x="21" y="255"/>
                  </a:cubicBezTo>
                  <a:cubicBezTo>
                    <a:pt x="32" y="255"/>
                    <a:pt x="42" y="246"/>
                    <a:pt x="42" y="234"/>
                  </a:cubicBezTo>
                  <a:lnTo>
                    <a:pt x="42" y="99"/>
                  </a:lnTo>
                  <a:cubicBezTo>
                    <a:pt x="42" y="98"/>
                    <a:pt x="42" y="85"/>
                    <a:pt x="68" y="77"/>
                  </a:cubicBezTo>
                  <a:cubicBezTo>
                    <a:pt x="68" y="76"/>
                    <a:pt x="124" y="58"/>
                    <a:pt x="152" y="49"/>
                  </a:cubicBezTo>
                  <a:lnTo>
                    <a:pt x="230" y="126"/>
                  </a:lnTo>
                  <a:lnTo>
                    <a:pt x="307" y="49"/>
                  </a:lnTo>
                  <a:cubicBezTo>
                    <a:pt x="335" y="58"/>
                    <a:pt x="391" y="77"/>
                    <a:pt x="391" y="77"/>
                  </a:cubicBezTo>
                  <a:cubicBezTo>
                    <a:pt x="416" y="85"/>
                    <a:pt x="418" y="98"/>
                    <a:pt x="418" y="98"/>
                  </a:cubicBezTo>
                  <a:lnTo>
                    <a:pt x="418" y="234"/>
                  </a:lnTo>
                  <a:cubicBezTo>
                    <a:pt x="418" y="246"/>
                    <a:pt x="427" y="256"/>
                    <a:pt x="439" y="25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Freeform 35"/>
            <p:cNvSpPr>
              <a:spLocks noEditPoints="1"/>
            </p:cNvSpPr>
            <p:nvPr/>
          </p:nvSpPr>
          <p:spPr bwMode="auto">
            <a:xfrm>
              <a:off x="2509838" y="2128838"/>
              <a:ext cx="247650" cy="188913"/>
            </a:xfrm>
            <a:custGeom>
              <a:avLst/>
              <a:gdLst>
                <a:gd name="T0" fmla="*/ 121 w 522"/>
                <a:gd name="T1" fmla="*/ 14 h 393"/>
                <a:gd name="T2" fmla="*/ 121 w 522"/>
                <a:gd name="T3" fmla="*/ 14 h 393"/>
                <a:gd name="T4" fmla="*/ 14 w 522"/>
                <a:gd name="T5" fmla="*/ 121 h 393"/>
                <a:gd name="T6" fmla="*/ 14 w 522"/>
                <a:gd name="T7" fmla="*/ 189 h 393"/>
                <a:gd name="T8" fmla="*/ 121 w 522"/>
                <a:gd name="T9" fmla="*/ 296 h 393"/>
                <a:gd name="T10" fmla="*/ 186 w 522"/>
                <a:gd name="T11" fmla="*/ 296 h 393"/>
                <a:gd name="T12" fmla="*/ 186 w 522"/>
                <a:gd name="T13" fmla="*/ 363 h 393"/>
                <a:gd name="T14" fmla="*/ 263 w 522"/>
                <a:gd name="T15" fmla="*/ 296 h 393"/>
                <a:gd name="T16" fmla="*/ 401 w 522"/>
                <a:gd name="T17" fmla="*/ 296 h 393"/>
                <a:gd name="T18" fmla="*/ 507 w 522"/>
                <a:gd name="T19" fmla="*/ 189 h 393"/>
                <a:gd name="T20" fmla="*/ 507 w 522"/>
                <a:gd name="T21" fmla="*/ 121 h 393"/>
                <a:gd name="T22" fmla="*/ 401 w 522"/>
                <a:gd name="T23" fmla="*/ 14 h 393"/>
                <a:gd name="T24" fmla="*/ 121 w 522"/>
                <a:gd name="T25" fmla="*/ 14 h 393"/>
                <a:gd name="T26" fmla="*/ 121 w 522"/>
                <a:gd name="T27" fmla="*/ 14 h 393"/>
                <a:gd name="T28" fmla="*/ 172 w 522"/>
                <a:gd name="T29" fmla="*/ 393 h 393"/>
                <a:gd name="T30" fmla="*/ 172 w 522"/>
                <a:gd name="T31" fmla="*/ 393 h 393"/>
                <a:gd name="T32" fmla="*/ 172 w 522"/>
                <a:gd name="T33" fmla="*/ 310 h 393"/>
                <a:gd name="T34" fmla="*/ 121 w 522"/>
                <a:gd name="T35" fmla="*/ 310 h 393"/>
                <a:gd name="T36" fmla="*/ 0 w 522"/>
                <a:gd name="T37" fmla="*/ 189 h 393"/>
                <a:gd name="T38" fmla="*/ 0 w 522"/>
                <a:gd name="T39" fmla="*/ 121 h 393"/>
                <a:gd name="T40" fmla="*/ 121 w 522"/>
                <a:gd name="T41" fmla="*/ 0 h 393"/>
                <a:gd name="T42" fmla="*/ 401 w 522"/>
                <a:gd name="T43" fmla="*/ 0 h 393"/>
                <a:gd name="T44" fmla="*/ 522 w 522"/>
                <a:gd name="T45" fmla="*/ 121 h 393"/>
                <a:gd name="T46" fmla="*/ 522 w 522"/>
                <a:gd name="T47" fmla="*/ 189 h 393"/>
                <a:gd name="T48" fmla="*/ 401 w 522"/>
                <a:gd name="T49" fmla="*/ 310 h 393"/>
                <a:gd name="T50" fmla="*/ 268 w 522"/>
                <a:gd name="T51" fmla="*/ 310 h 393"/>
                <a:gd name="T52" fmla="*/ 172 w 522"/>
                <a:gd name="T53"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2" h="393">
                  <a:moveTo>
                    <a:pt x="121" y="14"/>
                  </a:moveTo>
                  <a:lnTo>
                    <a:pt x="121" y="14"/>
                  </a:lnTo>
                  <a:cubicBezTo>
                    <a:pt x="62" y="14"/>
                    <a:pt x="14" y="62"/>
                    <a:pt x="14" y="121"/>
                  </a:cubicBezTo>
                  <a:lnTo>
                    <a:pt x="14" y="189"/>
                  </a:lnTo>
                  <a:cubicBezTo>
                    <a:pt x="14" y="247"/>
                    <a:pt x="62" y="296"/>
                    <a:pt x="121" y="296"/>
                  </a:cubicBezTo>
                  <a:lnTo>
                    <a:pt x="186" y="296"/>
                  </a:lnTo>
                  <a:lnTo>
                    <a:pt x="186" y="363"/>
                  </a:lnTo>
                  <a:lnTo>
                    <a:pt x="263" y="296"/>
                  </a:lnTo>
                  <a:lnTo>
                    <a:pt x="401" y="296"/>
                  </a:lnTo>
                  <a:cubicBezTo>
                    <a:pt x="459" y="296"/>
                    <a:pt x="507" y="247"/>
                    <a:pt x="507" y="189"/>
                  </a:cubicBezTo>
                  <a:lnTo>
                    <a:pt x="507" y="121"/>
                  </a:lnTo>
                  <a:cubicBezTo>
                    <a:pt x="507" y="62"/>
                    <a:pt x="459" y="14"/>
                    <a:pt x="401" y="14"/>
                  </a:cubicBezTo>
                  <a:lnTo>
                    <a:pt x="121" y="14"/>
                  </a:lnTo>
                  <a:lnTo>
                    <a:pt x="121" y="14"/>
                  </a:lnTo>
                  <a:close/>
                  <a:moveTo>
                    <a:pt x="172" y="393"/>
                  </a:moveTo>
                  <a:lnTo>
                    <a:pt x="172" y="393"/>
                  </a:lnTo>
                  <a:lnTo>
                    <a:pt x="172" y="310"/>
                  </a:lnTo>
                  <a:lnTo>
                    <a:pt x="121" y="310"/>
                  </a:lnTo>
                  <a:cubicBezTo>
                    <a:pt x="54" y="310"/>
                    <a:pt x="0" y="256"/>
                    <a:pt x="0" y="189"/>
                  </a:cubicBezTo>
                  <a:lnTo>
                    <a:pt x="0" y="121"/>
                  </a:lnTo>
                  <a:cubicBezTo>
                    <a:pt x="0" y="54"/>
                    <a:pt x="54" y="0"/>
                    <a:pt x="121" y="0"/>
                  </a:cubicBezTo>
                  <a:lnTo>
                    <a:pt x="401" y="0"/>
                  </a:lnTo>
                  <a:cubicBezTo>
                    <a:pt x="468" y="0"/>
                    <a:pt x="522" y="54"/>
                    <a:pt x="522" y="121"/>
                  </a:cubicBezTo>
                  <a:lnTo>
                    <a:pt x="522" y="189"/>
                  </a:lnTo>
                  <a:cubicBezTo>
                    <a:pt x="522" y="256"/>
                    <a:pt x="468" y="310"/>
                    <a:pt x="401" y="310"/>
                  </a:cubicBezTo>
                  <a:lnTo>
                    <a:pt x="268" y="310"/>
                  </a:lnTo>
                  <a:lnTo>
                    <a:pt x="172" y="3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Freeform 36"/>
            <p:cNvSpPr>
              <a:spLocks noEditPoints="1"/>
            </p:cNvSpPr>
            <p:nvPr/>
          </p:nvSpPr>
          <p:spPr bwMode="auto">
            <a:xfrm>
              <a:off x="2825750" y="2324100"/>
              <a:ext cx="123825" cy="125413"/>
            </a:xfrm>
            <a:custGeom>
              <a:avLst/>
              <a:gdLst>
                <a:gd name="T0" fmla="*/ 131 w 261"/>
                <a:gd name="T1" fmla="*/ 42 h 259"/>
                <a:gd name="T2" fmla="*/ 131 w 261"/>
                <a:gd name="T3" fmla="*/ 42 h 259"/>
                <a:gd name="T4" fmla="*/ 132 w 261"/>
                <a:gd name="T5" fmla="*/ 42 h 259"/>
                <a:gd name="T6" fmla="*/ 193 w 261"/>
                <a:gd name="T7" fmla="*/ 69 h 259"/>
                <a:gd name="T8" fmla="*/ 218 w 261"/>
                <a:gd name="T9" fmla="*/ 130 h 259"/>
                <a:gd name="T10" fmla="*/ 190 w 261"/>
                <a:gd name="T11" fmla="*/ 192 h 259"/>
                <a:gd name="T12" fmla="*/ 130 w 261"/>
                <a:gd name="T13" fmla="*/ 217 h 259"/>
                <a:gd name="T14" fmla="*/ 43 w 261"/>
                <a:gd name="T15" fmla="*/ 129 h 259"/>
                <a:gd name="T16" fmla="*/ 131 w 261"/>
                <a:gd name="T17" fmla="*/ 42 h 259"/>
                <a:gd name="T18" fmla="*/ 131 w 261"/>
                <a:gd name="T19" fmla="*/ 42 h 259"/>
                <a:gd name="T20" fmla="*/ 130 w 261"/>
                <a:gd name="T21" fmla="*/ 259 h 259"/>
                <a:gd name="T22" fmla="*/ 130 w 261"/>
                <a:gd name="T23" fmla="*/ 259 h 259"/>
                <a:gd name="T24" fmla="*/ 132 w 261"/>
                <a:gd name="T25" fmla="*/ 259 h 259"/>
                <a:gd name="T26" fmla="*/ 220 w 261"/>
                <a:gd name="T27" fmla="*/ 222 h 259"/>
                <a:gd name="T28" fmla="*/ 261 w 261"/>
                <a:gd name="T29" fmla="*/ 130 h 259"/>
                <a:gd name="T30" fmla="*/ 223 w 261"/>
                <a:gd name="T31" fmla="*/ 39 h 259"/>
                <a:gd name="T32" fmla="*/ 133 w 261"/>
                <a:gd name="T33" fmla="*/ 0 h 259"/>
                <a:gd name="T34" fmla="*/ 1 w 261"/>
                <a:gd name="T35" fmla="*/ 128 h 259"/>
                <a:gd name="T36" fmla="*/ 130 w 261"/>
                <a:gd name="T3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259">
                  <a:moveTo>
                    <a:pt x="131" y="42"/>
                  </a:moveTo>
                  <a:lnTo>
                    <a:pt x="131" y="42"/>
                  </a:lnTo>
                  <a:lnTo>
                    <a:pt x="132" y="42"/>
                  </a:lnTo>
                  <a:cubicBezTo>
                    <a:pt x="154" y="42"/>
                    <a:pt x="176" y="52"/>
                    <a:pt x="193" y="69"/>
                  </a:cubicBezTo>
                  <a:cubicBezTo>
                    <a:pt x="210" y="86"/>
                    <a:pt x="219" y="107"/>
                    <a:pt x="218" y="130"/>
                  </a:cubicBezTo>
                  <a:cubicBezTo>
                    <a:pt x="218" y="152"/>
                    <a:pt x="208" y="175"/>
                    <a:pt x="190" y="192"/>
                  </a:cubicBezTo>
                  <a:cubicBezTo>
                    <a:pt x="173" y="208"/>
                    <a:pt x="152" y="218"/>
                    <a:pt x="130" y="217"/>
                  </a:cubicBezTo>
                  <a:cubicBezTo>
                    <a:pt x="85" y="217"/>
                    <a:pt x="42" y="174"/>
                    <a:pt x="43" y="129"/>
                  </a:cubicBezTo>
                  <a:cubicBezTo>
                    <a:pt x="44" y="82"/>
                    <a:pt x="85" y="42"/>
                    <a:pt x="131" y="42"/>
                  </a:cubicBezTo>
                  <a:lnTo>
                    <a:pt x="131" y="42"/>
                  </a:lnTo>
                  <a:close/>
                  <a:moveTo>
                    <a:pt x="130" y="259"/>
                  </a:moveTo>
                  <a:lnTo>
                    <a:pt x="130" y="259"/>
                  </a:lnTo>
                  <a:cubicBezTo>
                    <a:pt x="130" y="259"/>
                    <a:pt x="131" y="259"/>
                    <a:pt x="132" y="259"/>
                  </a:cubicBezTo>
                  <a:cubicBezTo>
                    <a:pt x="163" y="259"/>
                    <a:pt x="196" y="246"/>
                    <a:pt x="220" y="222"/>
                  </a:cubicBezTo>
                  <a:cubicBezTo>
                    <a:pt x="246" y="197"/>
                    <a:pt x="261" y="163"/>
                    <a:pt x="261" y="130"/>
                  </a:cubicBezTo>
                  <a:cubicBezTo>
                    <a:pt x="261" y="97"/>
                    <a:pt x="248" y="64"/>
                    <a:pt x="223" y="39"/>
                  </a:cubicBezTo>
                  <a:cubicBezTo>
                    <a:pt x="199" y="14"/>
                    <a:pt x="166" y="0"/>
                    <a:pt x="133" y="0"/>
                  </a:cubicBezTo>
                  <a:cubicBezTo>
                    <a:pt x="61" y="1"/>
                    <a:pt x="2" y="57"/>
                    <a:pt x="1" y="128"/>
                  </a:cubicBezTo>
                  <a:cubicBezTo>
                    <a:pt x="0" y="196"/>
                    <a:pt x="60" y="258"/>
                    <a:pt x="130" y="25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Freeform 37"/>
            <p:cNvSpPr>
              <a:spLocks/>
            </p:cNvSpPr>
            <p:nvPr/>
          </p:nvSpPr>
          <p:spPr bwMode="auto">
            <a:xfrm>
              <a:off x="2779713" y="2465388"/>
              <a:ext cx="219075" cy="123825"/>
            </a:xfrm>
            <a:custGeom>
              <a:avLst/>
              <a:gdLst>
                <a:gd name="T0" fmla="*/ 440 w 462"/>
                <a:gd name="T1" fmla="*/ 256 h 256"/>
                <a:gd name="T2" fmla="*/ 440 w 462"/>
                <a:gd name="T3" fmla="*/ 256 h 256"/>
                <a:gd name="T4" fmla="*/ 461 w 462"/>
                <a:gd name="T5" fmla="*/ 235 h 256"/>
                <a:gd name="T6" fmla="*/ 461 w 462"/>
                <a:gd name="T7" fmla="*/ 101 h 256"/>
                <a:gd name="T8" fmla="*/ 406 w 462"/>
                <a:gd name="T9" fmla="*/ 37 h 256"/>
                <a:gd name="T10" fmla="*/ 308 w 462"/>
                <a:gd name="T11" fmla="*/ 5 h 256"/>
                <a:gd name="T12" fmla="*/ 296 w 462"/>
                <a:gd name="T13" fmla="*/ 1 h 256"/>
                <a:gd name="T14" fmla="*/ 231 w 462"/>
                <a:gd name="T15" fmla="*/ 66 h 256"/>
                <a:gd name="T16" fmla="*/ 165 w 462"/>
                <a:gd name="T17" fmla="*/ 0 h 256"/>
                <a:gd name="T18" fmla="*/ 153 w 462"/>
                <a:gd name="T19" fmla="*/ 4 h 256"/>
                <a:gd name="T20" fmla="*/ 55 w 462"/>
                <a:gd name="T21" fmla="*/ 37 h 256"/>
                <a:gd name="T22" fmla="*/ 1 w 462"/>
                <a:gd name="T23" fmla="*/ 100 h 256"/>
                <a:gd name="T24" fmla="*/ 1 w 462"/>
                <a:gd name="T25" fmla="*/ 234 h 256"/>
                <a:gd name="T26" fmla="*/ 22 w 462"/>
                <a:gd name="T27" fmla="*/ 255 h 256"/>
                <a:gd name="T28" fmla="*/ 43 w 462"/>
                <a:gd name="T29" fmla="*/ 234 h 256"/>
                <a:gd name="T30" fmla="*/ 43 w 462"/>
                <a:gd name="T31" fmla="*/ 99 h 256"/>
                <a:gd name="T32" fmla="*/ 69 w 462"/>
                <a:gd name="T33" fmla="*/ 77 h 256"/>
                <a:gd name="T34" fmla="*/ 153 w 462"/>
                <a:gd name="T35" fmla="*/ 49 h 256"/>
                <a:gd name="T36" fmla="*/ 231 w 462"/>
                <a:gd name="T37" fmla="*/ 126 h 256"/>
                <a:gd name="T38" fmla="*/ 308 w 462"/>
                <a:gd name="T39" fmla="*/ 49 h 256"/>
                <a:gd name="T40" fmla="*/ 392 w 462"/>
                <a:gd name="T41" fmla="*/ 77 h 256"/>
                <a:gd name="T42" fmla="*/ 419 w 462"/>
                <a:gd name="T43" fmla="*/ 98 h 256"/>
                <a:gd name="T44" fmla="*/ 419 w 462"/>
                <a:gd name="T45" fmla="*/ 234 h 256"/>
                <a:gd name="T46" fmla="*/ 440 w 462"/>
                <a:gd name="T4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256">
                  <a:moveTo>
                    <a:pt x="440" y="256"/>
                  </a:moveTo>
                  <a:lnTo>
                    <a:pt x="440" y="256"/>
                  </a:lnTo>
                  <a:cubicBezTo>
                    <a:pt x="452" y="256"/>
                    <a:pt x="461" y="246"/>
                    <a:pt x="461" y="235"/>
                  </a:cubicBezTo>
                  <a:lnTo>
                    <a:pt x="461" y="101"/>
                  </a:lnTo>
                  <a:cubicBezTo>
                    <a:pt x="462" y="84"/>
                    <a:pt x="452" y="52"/>
                    <a:pt x="406" y="37"/>
                  </a:cubicBezTo>
                  <a:cubicBezTo>
                    <a:pt x="403" y="36"/>
                    <a:pt x="327" y="11"/>
                    <a:pt x="308" y="5"/>
                  </a:cubicBezTo>
                  <a:lnTo>
                    <a:pt x="296" y="1"/>
                  </a:lnTo>
                  <a:lnTo>
                    <a:pt x="231" y="66"/>
                  </a:lnTo>
                  <a:lnTo>
                    <a:pt x="165" y="0"/>
                  </a:lnTo>
                  <a:lnTo>
                    <a:pt x="153" y="4"/>
                  </a:lnTo>
                  <a:cubicBezTo>
                    <a:pt x="134" y="10"/>
                    <a:pt x="58" y="36"/>
                    <a:pt x="55" y="37"/>
                  </a:cubicBezTo>
                  <a:cubicBezTo>
                    <a:pt x="10" y="52"/>
                    <a:pt x="0" y="83"/>
                    <a:pt x="1" y="100"/>
                  </a:cubicBezTo>
                  <a:lnTo>
                    <a:pt x="1" y="234"/>
                  </a:lnTo>
                  <a:cubicBezTo>
                    <a:pt x="1" y="246"/>
                    <a:pt x="10" y="255"/>
                    <a:pt x="22" y="255"/>
                  </a:cubicBezTo>
                  <a:cubicBezTo>
                    <a:pt x="33" y="255"/>
                    <a:pt x="43" y="246"/>
                    <a:pt x="43" y="234"/>
                  </a:cubicBezTo>
                  <a:lnTo>
                    <a:pt x="43" y="99"/>
                  </a:lnTo>
                  <a:cubicBezTo>
                    <a:pt x="43" y="98"/>
                    <a:pt x="43" y="85"/>
                    <a:pt x="69" y="77"/>
                  </a:cubicBezTo>
                  <a:cubicBezTo>
                    <a:pt x="70" y="76"/>
                    <a:pt x="125" y="58"/>
                    <a:pt x="153" y="49"/>
                  </a:cubicBezTo>
                  <a:lnTo>
                    <a:pt x="231" y="126"/>
                  </a:lnTo>
                  <a:lnTo>
                    <a:pt x="308" y="49"/>
                  </a:lnTo>
                  <a:cubicBezTo>
                    <a:pt x="336" y="58"/>
                    <a:pt x="392" y="77"/>
                    <a:pt x="392" y="77"/>
                  </a:cubicBezTo>
                  <a:cubicBezTo>
                    <a:pt x="417" y="85"/>
                    <a:pt x="419" y="98"/>
                    <a:pt x="419" y="98"/>
                  </a:cubicBezTo>
                  <a:lnTo>
                    <a:pt x="419" y="234"/>
                  </a:lnTo>
                  <a:cubicBezTo>
                    <a:pt x="419" y="246"/>
                    <a:pt x="428" y="256"/>
                    <a:pt x="440" y="25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Freeform 38"/>
            <p:cNvSpPr>
              <a:spLocks/>
            </p:cNvSpPr>
            <p:nvPr/>
          </p:nvSpPr>
          <p:spPr bwMode="auto">
            <a:xfrm>
              <a:off x="2633663" y="2298700"/>
              <a:ext cx="171450" cy="130175"/>
            </a:xfrm>
            <a:custGeom>
              <a:avLst/>
              <a:gdLst>
                <a:gd name="T0" fmla="*/ 175 w 361"/>
                <a:gd name="T1" fmla="*/ 214 h 271"/>
                <a:gd name="T2" fmla="*/ 175 w 361"/>
                <a:gd name="T3" fmla="*/ 214 h 271"/>
                <a:gd name="T4" fmla="*/ 84 w 361"/>
                <a:gd name="T5" fmla="*/ 214 h 271"/>
                <a:gd name="T6" fmla="*/ 0 w 361"/>
                <a:gd name="T7" fmla="*/ 130 h 271"/>
                <a:gd name="T8" fmla="*/ 0 w 361"/>
                <a:gd name="T9" fmla="*/ 83 h 271"/>
                <a:gd name="T10" fmla="*/ 84 w 361"/>
                <a:gd name="T11" fmla="*/ 0 h 271"/>
                <a:gd name="T12" fmla="*/ 278 w 361"/>
                <a:gd name="T13" fmla="*/ 0 h 271"/>
                <a:gd name="T14" fmla="*/ 361 w 361"/>
                <a:gd name="T15" fmla="*/ 83 h 271"/>
                <a:gd name="T16" fmla="*/ 361 w 361"/>
                <a:gd name="T17" fmla="*/ 130 h 271"/>
                <a:gd name="T18" fmla="*/ 278 w 361"/>
                <a:gd name="T19" fmla="*/ 214 h 271"/>
                <a:gd name="T20" fmla="*/ 242 w 361"/>
                <a:gd name="T21" fmla="*/ 214 h 271"/>
                <a:gd name="T22" fmla="*/ 242 w 361"/>
                <a:gd name="T23" fmla="*/ 271 h 271"/>
                <a:gd name="T24" fmla="*/ 175 w 361"/>
                <a:gd name="T25" fmla="*/ 2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271">
                  <a:moveTo>
                    <a:pt x="175" y="214"/>
                  </a:moveTo>
                  <a:lnTo>
                    <a:pt x="175" y="214"/>
                  </a:lnTo>
                  <a:lnTo>
                    <a:pt x="84" y="214"/>
                  </a:lnTo>
                  <a:cubicBezTo>
                    <a:pt x="37" y="214"/>
                    <a:pt x="0" y="177"/>
                    <a:pt x="0" y="130"/>
                  </a:cubicBezTo>
                  <a:lnTo>
                    <a:pt x="0" y="83"/>
                  </a:lnTo>
                  <a:cubicBezTo>
                    <a:pt x="0" y="37"/>
                    <a:pt x="37" y="0"/>
                    <a:pt x="84" y="0"/>
                  </a:cubicBezTo>
                  <a:lnTo>
                    <a:pt x="278" y="0"/>
                  </a:lnTo>
                  <a:cubicBezTo>
                    <a:pt x="324" y="0"/>
                    <a:pt x="361" y="37"/>
                    <a:pt x="361" y="83"/>
                  </a:cubicBezTo>
                  <a:lnTo>
                    <a:pt x="361" y="130"/>
                  </a:lnTo>
                  <a:cubicBezTo>
                    <a:pt x="361" y="177"/>
                    <a:pt x="324" y="214"/>
                    <a:pt x="278" y="214"/>
                  </a:cubicBezTo>
                  <a:lnTo>
                    <a:pt x="242" y="214"/>
                  </a:lnTo>
                  <a:lnTo>
                    <a:pt x="242" y="271"/>
                  </a:lnTo>
                  <a:lnTo>
                    <a:pt x="175" y="21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Freeform 39"/>
            <p:cNvSpPr>
              <a:spLocks/>
            </p:cNvSpPr>
            <p:nvPr/>
          </p:nvSpPr>
          <p:spPr bwMode="auto">
            <a:xfrm>
              <a:off x="2638425" y="2301875"/>
              <a:ext cx="161925" cy="117475"/>
            </a:xfrm>
            <a:custGeom>
              <a:avLst/>
              <a:gdLst>
                <a:gd name="T0" fmla="*/ 74 w 341"/>
                <a:gd name="T1" fmla="*/ 0 h 242"/>
                <a:gd name="T2" fmla="*/ 74 w 341"/>
                <a:gd name="T3" fmla="*/ 0 h 242"/>
                <a:gd name="T4" fmla="*/ 0 w 341"/>
                <a:gd name="T5" fmla="*/ 74 h 242"/>
                <a:gd name="T6" fmla="*/ 0 w 341"/>
                <a:gd name="T7" fmla="*/ 121 h 242"/>
                <a:gd name="T8" fmla="*/ 74 w 341"/>
                <a:gd name="T9" fmla="*/ 195 h 242"/>
                <a:gd name="T10" fmla="*/ 169 w 341"/>
                <a:gd name="T11" fmla="*/ 195 h 242"/>
                <a:gd name="T12" fmla="*/ 222 w 341"/>
                <a:gd name="T13" fmla="*/ 242 h 242"/>
                <a:gd name="T14" fmla="*/ 222 w 341"/>
                <a:gd name="T15" fmla="*/ 195 h 242"/>
                <a:gd name="T16" fmla="*/ 268 w 341"/>
                <a:gd name="T17" fmla="*/ 195 h 242"/>
                <a:gd name="T18" fmla="*/ 341 w 341"/>
                <a:gd name="T19" fmla="*/ 121 h 242"/>
                <a:gd name="T20" fmla="*/ 341 w 341"/>
                <a:gd name="T21" fmla="*/ 74 h 242"/>
                <a:gd name="T22" fmla="*/ 268 w 341"/>
                <a:gd name="T23" fmla="*/ 0 h 242"/>
                <a:gd name="T24" fmla="*/ 74 w 341"/>
                <a:gd name="T2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242">
                  <a:moveTo>
                    <a:pt x="74" y="0"/>
                  </a:moveTo>
                  <a:lnTo>
                    <a:pt x="74" y="0"/>
                  </a:lnTo>
                  <a:cubicBezTo>
                    <a:pt x="33" y="0"/>
                    <a:pt x="0" y="34"/>
                    <a:pt x="0" y="74"/>
                  </a:cubicBezTo>
                  <a:lnTo>
                    <a:pt x="0" y="121"/>
                  </a:lnTo>
                  <a:cubicBezTo>
                    <a:pt x="0" y="162"/>
                    <a:pt x="33" y="195"/>
                    <a:pt x="74" y="195"/>
                  </a:cubicBezTo>
                  <a:lnTo>
                    <a:pt x="169" y="195"/>
                  </a:lnTo>
                  <a:lnTo>
                    <a:pt x="222" y="242"/>
                  </a:lnTo>
                  <a:lnTo>
                    <a:pt x="222" y="195"/>
                  </a:lnTo>
                  <a:lnTo>
                    <a:pt x="268" y="195"/>
                  </a:lnTo>
                  <a:cubicBezTo>
                    <a:pt x="308" y="195"/>
                    <a:pt x="341" y="162"/>
                    <a:pt x="341" y="121"/>
                  </a:cubicBezTo>
                  <a:lnTo>
                    <a:pt x="341" y="74"/>
                  </a:lnTo>
                  <a:cubicBezTo>
                    <a:pt x="341" y="34"/>
                    <a:pt x="308" y="0"/>
                    <a:pt x="268" y="0"/>
                  </a:cubicBezTo>
                  <a:lnTo>
                    <a:pt x="7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68" name="Group 67">
            <a:extLst>
              <a:ext uri="{FF2B5EF4-FFF2-40B4-BE49-F238E27FC236}">
                <a16:creationId xmlns:a16="http://schemas.microsoft.com/office/drawing/2014/main" xmlns="" id="{C46DE71B-F4BB-3F43-8655-90CBFB70162E}"/>
              </a:ext>
            </a:extLst>
          </p:cNvPr>
          <p:cNvGrpSpPr/>
          <p:nvPr/>
        </p:nvGrpSpPr>
        <p:grpSpPr>
          <a:xfrm>
            <a:off x="5843607" y="1541015"/>
            <a:ext cx="306387" cy="352425"/>
            <a:chOff x="5826125" y="2127251"/>
            <a:chExt cx="371475" cy="469900"/>
          </a:xfrm>
        </p:grpSpPr>
        <p:sp>
          <p:nvSpPr>
            <p:cNvPr id="70" name="Freeform 43"/>
            <p:cNvSpPr>
              <a:spLocks noEditPoints="1"/>
            </p:cNvSpPr>
            <p:nvPr/>
          </p:nvSpPr>
          <p:spPr bwMode="auto">
            <a:xfrm>
              <a:off x="5891213" y="2286001"/>
              <a:ext cx="66675" cy="65088"/>
            </a:xfrm>
            <a:custGeom>
              <a:avLst/>
              <a:gdLst>
                <a:gd name="T0" fmla="*/ 25 w 136"/>
                <a:gd name="T1" fmla="*/ 25 h 136"/>
                <a:gd name="T2" fmla="*/ 25 w 136"/>
                <a:gd name="T3" fmla="*/ 25 h 136"/>
                <a:gd name="T4" fmla="*/ 111 w 136"/>
                <a:gd name="T5" fmla="*/ 25 h 136"/>
                <a:gd name="T6" fmla="*/ 111 w 136"/>
                <a:gd name="T7" fmla="*/ 111 h 136"/>
                <a:gd name="T8" fmla="*/ 25 w 136"/>
                <a:gd name="T9" fmla="*/ 111 h 136"/>
                <a:gd name="T10" fmla="*/ 25 w 136"/>
                <a:gd name="T11" fmla="*/ 25 h 136"/>
                <a:gd name="T12" fmla="*/ 124 w 136"/>
                <a:gd name="T13" fmla="*/ 0 h 136"/>
                <a:gd name="T14" fmla="*/ 124 w 136"/>
                <a:gd name="T15" fmla="*/ 0 h 136"/>
                <a:gd name="T16" fmla="*/ 13 w 136"/>
                <a:gd name="T17" fmla="*/ 0 h 136"/>
                <a:gd name="T18" fmla="*/ 0 w 136"/>
                <a:gd name="T19" fmla="*/ 13 h 136"/>
                <a:gd name="T20" fmla="*/ 0 w 136"/>
                <a:gd name="T21" fmla="*/ 124 h 136"/>
                <a:gd name="T22" fmla="*/ 13 w 136"/>
                <a:gd name="T23" fmla="*/ 136 h 136"/>
                <a:gd name="T24" fmla="*/ 124 w 136"/>
                <a:gd name="T25" fmla="*/ 136 h 136"/>
                <a:gd name="T26" fmla="*/ 136 w 136"/>
                <a:gd name="T27" fmla="*/ 124 h 136"/>
                <a:gd name="T28" fmla="*/ 136 w 136"/>
                <a:gd name="T29" fmla="*/ 13 h 136"/>
                <a:gd name="T30" fmla="*/ 124 w 136"/>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25" y="25"/>
                  </a:moveTo>
                  <a:lnTo>
                    <a:pt x="25" y="25"/>
                  </a:lnTo>
                  <a:lnTo>
                    <a:pt x="111" y="25"/>
                  </a:lnTo>
                  <a:lnTo>
                    <a:pt x="111" y="111"/>
                  </a:lnTo>
                  <a:lnTo>
                    <a:pt x="25" y="111"/>
                  </a:lnTo>
                  <a:lnTo>
                    <a:pt x="25" y="25"/>
                  </a:lnTo>
                  <a:close/>
                  <a:moveTo>
                    <a:pt x="124" y="0"/>
                  </a:moveTo>
                  <a:lnTo>
                    <a:pt x="124" y="0"/>
                  </a:lnTo>
                  <a:lnTo>
                    <a:pt x="13" y="0"/>
                  </a:lnTo>
                  <a:cubicBezTo>
                    <a:pt x="6" y="0"/>
                    <a:pt x="0" y="6"/>
                    <a:pt x="0" y="13"/>
                  </a:cubicBezTo>
                  <a:lnTo>
                    <a:pt x="0" y="124"/>
                  </a:lnTo>
                  <a:cubicBezTo>
                    <a:pt x="0" y="131"/>
                    <a:pt x="6" y="136"/>
                    <a:pt x="13" y="136"/>
                  </a:cubicBezTo>
                  <a:lnTo>
                    <a:pt x="124" y="136"/>
                  </a:lnTo>
                  <a:cubicBezTo>
                    <a:pt x="131" y="136"/>
                    <a:pt x="136" y="131"/>
                    <a:pt x="136" y="124"/>
                  </a:cubicBezTo>
                  <a:lnTo>
                    <a:pt x="136" y="13"/>
                  </a:lnTo>
                  <a:cubicBezTo>
                    <a:pt x="136" y="6"/>
                    <a:pt x="131" y="0"/>
                    <a:pt x="12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Freeform 44"/>
            <p:cNvSpPr>
              <a:spLocks noEditPoints="1"/>
            </p:cNvSpPr>
            <p:nvPr/>
          </p:nvSpPr>
          <p:spPr bwMode="auto">
            <a:xfrm>
              <a:off x="5891213" y="2373313"/>
              <a:ext cx="66675" cy="65088"/>
            </a:xfrm>
            <a:custGeom>
              <a:avLst/>
              <a:gdLst>
                <a:gd name="T0" fmla="*/ 25 w 136"/>
                <a:gd name="T1" fmla="*/ 25 h 136"/>
                <a:gd name="T2" fmla="*/ 25 w 136"/>
                <a:gd name="T3" fmla="*/ 25 h 136"/>
                <a:gd name="T4" fmla="*/ 111 w 136"/>
                <a:gd name="T5" fmla="*/ 25 h 136"/>
                <a:gd name="T6" fmla="*/ 111 w 136"/>
                <a:gd name="T7" fmla="*/ 112 h 136"/>
                <a:gd name="T8" fmla="*/ 25 w 136"/>
                <a:gd name="T9" fmla="*/ 112 h 136"/>
                <a:gd name="T10" fmla="*/ 25 w 136"/>
                <a:gd name="T11" fmla="*/ 25 h 136"/>
                <a:gd name="T12" fmla="*/ 124 w 136"/>
                <a:gd name="T13" fmla="*/ 0 h 136"/>
                <a:gd name="T14" fmla="*/ 124 w 136"/>
                <a:gd name="T15" fmla="*/ 0 h 136"/>
                <a:gd name="T16" fmla="*/ 13 w 136"/>
                <a:gd name="T17" fmla="*/ 0 h 136"/>
                <a:gd name="T18" fmla="*/ 0 w 136"/>
                <a:gd name="T19" fmla="*/ 13 h 136"/>
                <a:gd name="T20" fmla="*/ 0 w 136"/>
                <a:gd name="T21" fmla="*/ 124 h 136"/>
                <a:gd name="T22" fmla="*/ 13 w 136"/>
                <a:gd name="T23" fmla="*/ 136 h 136"/>
                <a:gd name="T24" fmla="*/ 124 w 136"/>
                <a:gd name="T25" fmla="*/ 136 h 136"/>
                <a:gd name="T26" fmla="*/ 136 w 136"/>
                <a:gd name="T27" fmla="*/ 124 h 136"/>
                <a:gd name="T28" fmla="*/ 136 w 136"/>
                <a:gd name="T29" fmla="*/ 13 h 136"/>
                <a:gd name="T30" fmla="*/ 124 w 136"/>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25" y="25"/>
                  </a:moveTo>
                  <a:lnTo>
                    <a:pt x="25" y="25"/>
                  </a:lnTo>
                  <a:lnTo>
                    <a:pt x="111" y="25"/>
                  </a:lnTo>
                  <a:lnTo>
                    <a:pt x="111" y="112"/>
                  </a:lnTo>
                  <a:lnTo>
                    <a:pt x="25" y="112"/>
                  </a:lnTo>
                  <a:lnTo>
                    <a:pt x="25" y="25"/>
                  </a:lnTo>
                  <a:close/>
                  <a:moveTo>
                    <a:pt x="124" y="0"/>
                  </a:moveTo>
                  <a:lnTo>
                    <a:pt x="124" y="0"/>
                  </a:lnTo>
                  <a:lnTo>
                    <a:pt x="13" y="0"/>
                  </a:lnTo>
                  <a:cubicBezTo>
                    <a:pt x="6" y="0"/>
                    <a:pt x="0" y="6"/>
                    <a:pt x="0" y="13"/>
                  </a:cubicBezTo>
                  <a:lnTo>
                    <a:pt x="0" y="124"/>
                  </a:lnTo>
                  <a:cubicBezTo>
                    <a:pt x="0" y="131"/>
                    <a:pt x="6" y="136"/>
                    <a:pt x="13" y="136"/>
                  </a:cubicBezTo>
                  <a:lnTo>
                    <a:pt x="124" y="136"/>
                  </a:lnTo>
                  <a:cubicBezTo>
                    <a:pt x="131" y="136"/>
                    <a:pt x="136" y="131"/>
                    <a:pt x="136" y="124"/>
                  </a:cubicBezTo>
                  <a:lnTo>
                    <a:pt x="136" y="13"/>
                  </a:lnTo>
                  <a:cubicBezTo>
                    <a:pt x="136" y="6"/>
                    <a:pt x="131" y="0"/>
                    <a:pt x="12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Freeform 45"/>
            <p:cNvSpPr>
              <a:spLocks/>
            </p:cNvSpPr>
            <p:nvPr/>
          </p:nvSpPr>
          <p:spPr bwMode="auto">
            <a:xfrm>
              <a:off x="5981700" y="2209801"/>
              <a:ext cx="150813" cy="11113"/>
            </a:xfrm>
            <a:custGeom>
              <a:avLst/>
              <a:gdLst>
                <a:gd name="T0" fmla="*/ 297 w 309"/>
                <a:gd name="T1" fmla="*/ 0 h 24"/>
                <a:gd name="T2" fmla="*/ 297 w 309"/>
                <a:gd name="T3" fmla="*/ 0 h 24"/>
                <a:gd name="T4" fmla="*/ 13 w 309"/>
                <a:gd name="T5" fmla="*/ 0 h 24"/>
                <a:gd name="T6" fmla="*/ 0 w 309"/>
                <a:gd name="T7" fmla="*/ 12 h 24"/>
                <a:gd name="T8" fmla="*/ 13 w 309"/>
                <a:gd name="T9" fmla="*/ 24 h 24"/>
                <a:gd name="T10" fmla="*/ 297 w 309"/>
                <a:gd name="T11" fmla="*/ 24 h 24"/>
                <a:gd name="T12" fmla="*/ 309 w 309"/>
                <a:gd name="T13" fmla="*/ 12 h 24"/>
                <a:gd name="T14" fmla="*/ 297 w 309"/>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4">
                  <a:moveTo>
                    <a:pt x="297" y="0"/>
                  </a:moveTo>
                  <a:lnTo>
                    <a:pt x="297" y="0"/>
                  </a:lnTo>
                  <a:lnTo>
                    <a:pt x="13" y="0"/>
                  </a:lnTo>
                  <a:cubicBezTo>
                    <a:pt x="6" y="0"/>
                    <a:pt x="0" y="5"/>
                    <a:pt x="0" y="12"/>
                  </a:cubicBezTo>
                  <a:cubicBezTo>
                    <a:pt x="0" y="19"/>
                    <a:pt x="6" y="24"/>
                    <a:pt x="13" y="24"/>
                  </a:cubicBezTo>
                  <a:lnTo>
                    <a:pt x="297" y="24"/>
                  </a:lnTo>
                  <a:cubicBezTo>
                    <a:pt x="304" y="24"/>
                    <a:pt x="309" y="19"/>
                    <a:pt x="309" y="12"/>
                  </a:cubicBezTo>
                  <a:cubicBezTo>
                    <a:pt x="309" y="5"/>
                    <a:pt x="304" y="0"/>
                    <a:pt x="297"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Freeform 46"/>
            <p:cNvSpPr>
              <a:spLocks/>
            </p:cNvSpPr>
            <p:nvPr/>
          </p:nvSpPr>
          <p:spPr bwMode="auto">
            <a:xfrm>
              <a:off x="5981700" y="2233613"/>
              <a:ext cx="96838" cy="11113"/>
            </a:xfrm>
            <a:custGeom>
              <a:avLst/>
              <a:gdLst>
                <a:gd name="T0" fmla="*/ 186 w 198"/>
                <a:gd name="T1" fmla="*/ 0 h 25"/>
                <a:gd name="T2" fmla="*/ 186 w 198"/>
                <a:gd name="T3" fmla="*/ 0 h 25"/>
                <a:gd name="T4" fmla="*/ 13 w 198"/>
                <a:gd name="T5" fmla="*/ 0 h 25"/>
                <a:gd name="T6" fmla="*/ 0 w 198"/>
                <a:gd name="T7" fmla="*/ 13 h 25"/>
                <a:gd name="T8" fmla="*/ 13 w 198"/>
                <a:gd name="T9" fmla="*/ 25 h 25"/>
                <a:gd name="T10" fmla="*/ 186 w 198"/>
                <a:gd name="T11" fmla="*/ 25 h 25"/>
                <a:gd name="T12" fmla="*/ 198 w 198"/>
                <a:gd name="T13" fmla="*/ 13 h 25"/>
                <a:gd name="T14" fmla="*/ 186 w 198"/>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
                  <a:moveTo>
                    <a:pt x="186" y="0"/>
                  </a:moveTo>
                  <a:lnTo>
                    <a:pt x="186" y="0"/>
                  </a:lnTo>
                  <a:lnTo>
                    <a:pt x="13" y="0"/>
                  </a:lnTo>
                  <a:cubicBezTo>
                    <a:pt x="6" y="0"/>
                    <a:pt x="0" y="6"/>
                    <a:pt x="0" y="13"/>
                  </a:cubicBezTo>
                  <a:cubicBezTo>
                    <a:pt x="0" y="19"/>
                    <a:pt x="6" y="25"/>
                    <a:pt x="13" y="25"/>
                  </a:cubicBezTo>
                  <a:lnTo>
                    <a:pt x="186" y="25"/>
                  </a:lnTo>
                  <a:cubicBezTo>
                    <a:pt x="192" y="25"/>
                    <a:pt x="198" y="19"/>
                    <a:pt x="198" y="13"/>
                  </a:cubicBezTo>
                  <a:cubicBezTo>
                    <a:pt x="198" y="6"/>
                    <a:pt x="192" y="0"/>
                    <a:pt x="186"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Freeform 47"/>
            <p:cNvSpPr>
              <a:spLocks/>
            </p:cNvSpPr>
            <p:nvPr/>
          </p:nvSpPr>
          <p:spPr bwMode="auto">
            <a:xfrm>
              <a:off x="5981700" y="2297113"/>
              <a:ext cx="150813" cy="12700"/>
            </a:xfrm>
            <a:custGeom>
              <a:avLst/>
              <a:gdLst>
                <a:gd name="T0" fmla="*/ 297 w 309"/>
                <a:gd name="T1" fmla="*/ 0 h 25"/>
                <a:gd name="T2" fmla="*/ 297 w 309"/>
                <a:gd name="T3" fmla="*/ 0 h 25"/>
                <a:gd name="T4" fmla="*/ 13 w 309"/>
                <a:gd name="T5" fmla="*/ 0 h 25"/>
                <a:gd name="T6" fmla="*/ 0 w 309"/>
                <a:gd name="T7" fmla="*/ 12 h 25"/>
                <a:gd name="T8" fmla="*/ 13 w 309"/>
                <a:gd name="T9" fmla="*/ 25 h 25"/>
                <a:gd name="T10" fmla="*/ 297 w 309"/>
                <a:gd name="T11" fmla="*/ 25 h 25"/>
                <a:gd name="T12" fmla="*/ 309 w 309"/>
                <a:gd name="T13" fmla="*/ 12 h 25"/>
                <a:gd name="T14" fmla="*/ 297 w 30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5">
                  <a:moveTo>
                    <a:pt x="297" y="0"/>
                  </a:moveTo>
                  <a:lnTo>
                    <a:pt x="297" y="0"/>
                  </a:lnTo>
                  <a:lnTo>
                    <a:pt x="13" y="0"/>
                  </a:lnTo>
                  <a:cubicBezTo>
                    <a:pt x="6" y="0"/>
                    <a:pt x="0" y="5"/>
                    <a:pt x="0" y="12"/>
                  </a:cubicBezTo>
                  <a:cubicBezTo>
                    <a:pt x="0" y="19"/>
                    <a:pt x="6" y="25"/>
                    <a:pt x="13" y="25"/>
                  </a:cubicBezTo>
                  <a:lnTo>
                    <a:pt x="297" y="25"/>
                  </a:lnTo>
                  <a:cubicBezTo>
                    <a:pt x="304" y="25"/>
                    <a:pt x="309" y="19"/>
                    <a:pt x="309" y="12"/>
                  </a:cubicBezTo>
                  <a:cubicBezTo>
                    <a:pt x="309" y="5"/>
                    <a:pt x="304" y="0"/>
                    <a:pt x="297"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Freeform 48"/>
            <p:cNvSpPr>
              <a:spLocks/>
            </p:cNvSpPr>
            <p:nvPr/>
          </p:nvSpPr>
          <p:spPr bwMode="auto">
            <a:xfrm>
              <a:off x="5981700" y="2320926"/>
              <a:ext cx="96838" cy="11113"/>
            </a:xfrm>
            <a:custGeom>
              <a:avLst/>
              <a:gdLst>
                <a:gd name="T0" fmla="*/ 186 w 198"/>
                <a:gd name="T1" fmla="*/ 0 h 25"/>
                <a:gd name="T2" fmla="*/ 186 w 198"/>
                <a:gd name="T3" fmla="*/ 0 h 25"/>
                <a:gd name="T4" fmla="*/ 13 w 198"/>
                <a:gd name="T5" fmla="*/ 0 h 25"/>
                <a:gd name="T6" fmla="*/ 0 w 198"/>
                <a:gd name="T7" fmla="*/ 13 h 25"/>
                <a:gd name="T8" fmla="*/ 13 w 198"/>
                <a:gd name="T9" fmla="*/ 25 h 25"/>
                <a:gd name="T10" fmla="*/ 186 w 198"/>
                <a:gd name="T11" fmla="*/ 25 h 25"/>
                <a:gd name="T12" fmla="*/ 198 w 198"/>
                <a:gd name="T13" fmla="*/ 13 h 25"/>
                <a:gd name="T14" fmla="*/ 186 w 198"/>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
                  <a:moveTo>
                    <a:pt x="186" y="0"/>
                  </a:moveTo>
                  <a:lnTo>
                    <a:pt x="186" y="0"/>
                  </a:lnTo>
                  <a:lnTo>
                    <a:pt x="13" y="0"/>
                  </a:lnTo>
                  <a:cubicBezTo>
                    <a:pt x="6" y="0"/>
                    <a:pt x="0" y="6"/>
                    <a:pt x="0" y="13"/>
                  </a:cubicBezTo>
                  <a:cubicBezTo>
                    <a:pt x="0" y="20"/>
                    <a:pt x="6" y="25"/>
                    <a:pt x="13" y="25"/>
                  </a:cubicBezTo>
                  <a:lnTo>
                    <a:pt x="186" y="25"/>
                  </a:lnTo>
                  <a:cubicBezTo>
                    <a:pt x="192" y="25"/>
                    <a:pt x="198" y="20"/>
                    <a:pt x="198" y="13"/>
                  </a:cubicBezTo>
                  <a:cubicBezTo>
                    <a:pt x="198" y="6"/>
                    <a:pt x="192" y="0"/>
                    <a:pt x="186"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6" name="Freeform 49"/>
            <p:cNvSpPr>
              <a:spLocks/>
            </p:cNvSpPr>
            <p:nvPr/>
          </p:nvSpPr>
          <p:spPr bwMode="auto">
            <a:xfrm>
              <a:off x="5981700" y="2390776"/>
              <a:ext cx="150813" cy="12700"/>
            </a:xfrm>
            <a:custGeom>
              <a:avLst/>
              <a:gdLst>
                <a:gd name="T0" fmla="*/ 297 w 309"/>
                <a:gd name="T1" fmla="*/ 0 h 25"/>
                <a:gd name="T2" fmla="*/ 297 w 309"/>
                <a:gd name="T3" fmla="*/ 0 h 25"/>
                <a:gd name="T4" fmla="*/ 13 w 309"/>
                <a:gd name="T5" fmla="*/ 0 h 25"/>
                <a:gd name="T6" fmla="*/ 0 w 309"/>
                <a:gd name="T7" fmla="*/ 13 h 25"/>
                <a:gd name="T8" fmla="*/ 13 w 309"/>
                <a:gd name="T9" fmla="*/ 25 h 25"/>
                <a:gd name="T10" fmla="*/ 297 w 309"/>
                <a:gd name="T11" fmla="*/ 25 h 25"/>
                <a:gd name="T12" fmla="*/ 309 w 309"/>
                <a:gd name="T13" fmla="*/ 13 h 25"/>
                <a:gd name="T14" fmla="*/ 297 w 30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5">
                  <a:moveTo>
                    <a:pt x="297" y="0"/>
                  </a:moveTo>
                  <a:lnTo>
                    <a:pt x="297" y="0"/>
                  </a:lnTo>
                  <a:lnTo>
                    <a:pt x="13" y="0"/>
                  </a:lnTo>
                  <a:cubicBezTo>
                    <a:pt x="6" y="0"/>
                    <a:pt x="0" y="6"/>
                    <a:pt x="0" y="13"/>
                  </a:cubicBezTo>
                  <a:cubicBezTo>
                    <a:pt x="0" y="20"/>
                    <a:pt x="6" y="25"/>
                    <a:pt x="13" y="25"/>
                  </a:cubicBezTo>
                  <a:lnTo>
                    <a:pt x="297" y="25"/>
                  </a:lnTo>
                  <a:cubicBezTo>
                    <a:pt x="304" y="25"/>
                    <a:pt x="309" y="20"/>
                    <a:pt x="309" y="13"/>
                  </a:cubicBezTo>
                  <a:cubicBezTo>
                    <a:pt x="309" y="6"/>
                    <a:pt x="304" y="0"/>
                    <a:pt x="297"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7" name="Freeform 50"/>
            <p:cNvSpPr>
              <a:spLocks/>
            </p:cNvSpPr>
            <p:nvPr/>
          </p:nvSpPr>
          <p:spPr bwMode="auto">
            <a:xfrm>
              <a:off x="5981700" y="2414588"/>
              <a:ext cx="96838" cy="12700"/>
            </a:xfrm>
            <a:custGeom>
              <a:avLst/>
              <a:gdLst>
                <a:gd name="T0" fmla="*/ 186 w 198"/>
                <a:gd name="T1" fmla="*/ 0 h 25"/>
                <a:gd name="T2" fmla="*/ 186 w 198"/>
                <a:gd name="T3" fmla="*/ 0 h 25"/>
                <a:gd name="T4" fmla="*/ 13 w 198"/>
                <a:gd name="T5" fmla="*/ 0 h 25"/>
                <a:gd name="T6" fmla="*/ 0 w 198"/>
                <a:gd name="T7" fmla="*/ 12 h 25"/>
                <a:gd name="T8" fmla="*/ 13 w 198"/>
                <a:gd name="T9" fmla="*/ 25 h 25"/>
                <a:gd name="T10" fmla="*/ 186 w 198"/>
                <a:gd name="T11" fmla="*/ 25 h 25"/>
                <a:gd name="T12" fmla="*/ 198 w 198"/>
                <a:gd name="T13" fmla="*/ 12 h 25"/>
                <a:gd name="T14" fmla="*/ 186 w 198"/>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
                  <a:moveTo>
                    <a:pt x="186" y="0"/>
                  </a:moveTo>
                  <a:lnTo>
                    <a:pt x="186" y="0"/>
                  </a:lnTo>
                  <a:lnTo>
                    <a:pt x="13" y="0"/>
                  </a:lnTo>
                  <a:cubicBezTo>
                    <a:pt x="6" y="0"/>
                    <a:pt x="0" y="5"/>
                    <a:pt x="0" y="12"/>
                  </a:cubicBezTo>
                  <a:cubicBezTo>
                    <a:pt x="0" y="19"/>
                    <a:pt x="6" y="25"/>
                    <a:pt x="13" y="25"/>
                  </a:cubicBezTo>
                  <a:lnTo>
                    <a:pt x="186" y="25"/>
                  </a:lnTo>
                  <a:cubicBezTo>
                    <a:pt x="192" y="25"/>
                    <a:pt x="198" y="19"/>
                    <a:pt x="198" y="12"/>
                  </a:cubicBezTo>
                  <a:cubicBezTo>
                    <a:pt x="198" y="5"/>
                    <a:pt x="192" y="0"/>
                    <a:pt x="186"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8" name="Freeform 51"/>
            <p:cNvSpPr>
              <a:spLocks/>
            </p:cNvSpPr>
            <p:nvPr/>
          </p:nvSpPr>
          <p:spPr bwMode="auto">
            <a:xfrm>
              <a:off x="5981700" y="2479676"/>
              <a:ext cx="150813" cy="11113"/>
            </a:xfrm>
            <a:custGeom>
              <a:avLst/>
              <a:gdLst>
                <a:gd name="T0" fmla="*/ 297 w 309"/>
                <a:gd name="T1" fmla="*/ 0 h 24"/>
                <a:gd name="T2" fmla="*/ 297 w 309"/>
                <a:gd name="T3" fmla="*/ 0 h 24"/>
                <a:gd name="T4" fmla="*/ 13 w 309"/>
                <a:gd name="T5" fmla="*/ 0 h 24"/>
                <a:gd name="T6" fmla="*/ 0 w 309"/>
                <a:gd name="T7" fmla="*/ 12 h 24"/>
                <a:gd name="T8" fmla="*/ 13 w 309"/>
                <a:gd name="T9" fmla="*/ 24 h 24"/>
                <a:gd name="T10" fmla="*/ 297 w 309"/>
                <a:gd name="T11" fmla="*/ 24 h 24"/>
                <a:gd name="T12" fmla="*/ 309 w 309"/>
                <a:gd name="T13" fmla="*/ 12 h 24"/>
                <a:gd name="T14" fmla="*/ 297 w 309"/>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4">
                  <a:moveTo>
                    <a:pt x="297" y="0"/>
                  </a:moveTo>
                  <a:lnTo>
                    <a:pt x="297" y="0"/>
                  </a:lnTo>
                  <a:lnTo>
                    <a:pt x="13" y="0"/>
                  </a:lnTo>
                  <a:cubicBezTo>
                    <a:pt x="6" y="0"/>
                    <a:pt x="0" y="5"/>
                    <a:pt x="0" y="12"/>
                  </a:cubicBezTo>
                  <a:cubicBezTo>
                    <a:pt x="0" y="19"/>
                    <a:pt x="6" y="24"/>
                    <a:pt x="13" y="24"/>
                  </a:cubicBezTo>
                  <a:lnTo>
                    <a:pt x="297" y="24"/>
                  </a:lnTo>
                  <a:cubicBezTo>
                    <a:pt x="304" y="24"/>
                    <a:pt x="309" y="19"/>
                    <a:pt x="309" y="12"/>
                  </a:cubicBezTo>
                  <a:cubicBezTo>
                    <a:pt x="309" y="5"/>
                    <a:pt x="304" y="0"/>
                    <a:pt x="297"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9" name="Freeform 52"/>
            <p:cNvSpPr>
              <a:spLocks/>
            </p:cNvSpPr>
            <p:nvPr/>
          </p:nvSpPr>
          <p:spPr bwMode="auto">
            <a:xfrm>
              <a:off x="5981700" y="2503488"/>
              <a:ext cx="96838" cy="11113"/>
            </a:xfrm>
            <a:custGeom>
              <a:avLst/>
              <a:gdLst>
                <a:gd name="T0" fmla="*/ 186 w 198"/>
                <a:gd name="T1" fmla="*/ 0 h 25"/>
                <a:gd name="T2" fmla="*/ 186 w 198"/>
                <a:gd name="T3" fmla="*/ 0 h 25"/>
                <a:gd name="T4" fmla="*/ 13 w 198"/>
                <a:gd name="T5" fmla="*/ 0 h 25"/>
                <a:gd name="T6" fmla="*/ 0 w 198"/>
                <a:gd name="T7" fmla="*/ 12 h 25"/>
                <a:gd name="T8" fmla="*/ 13 w 198"/>
                <a:gd name="T9" fmla="*/ 25 h 25"/>
                <a:gd name="T10" fmla="*/ 186 w 198"/>
                <a:gd name="T11" fmla="*/ 25 h 25"/>
                <a:gd name="T12" fmla="*/ 198 w 198"/>
                <a:gd name="T13" fmla="*/ 12 h 25"/>
                <a:gd name="T14" fmla="*/ 186 w 198"/>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
                  <a:moveTo>
                    <a:pt x="186" y="0"/>
                  </a:moveTo>
                  <a:lnTo>
                    <a:pt x="186" y="0"/>
                  </a:lnTo>
                  <a:lnTo>
                    <a:pt x="13" y="0"/>
                  </a:lnTo>
                  <a:cubicBezTo>
                    <a:pt x="6" y="0"/>
                    <a:pt x="0" y="6"/>
                    <a:pt x="0" y="12"/>
                  </a:cubicBezTo>
                  <a:cubicBezTo>
                    <a:pt x="0" y="19"/>
                    <a:pt x="6" y="25"/>
                    <a:pt x="13" y="25"/>
                  </a:cubicBezTo>
                  <a:lnTo>
                    <a:pt x="186" y="25"/>
                  </a:lnTo>
                  <a:cubicBezTo>
                    <a:pt x="192" y="25"/>
                    <a:pt x="198" y="19"/>
                    <a:pt x="198" y="12"/>
                  </a:cubicBezTo>
                  <a:cubicBezTo>
                    <a:pt x="198" y="6"/>
                    <a:pt x="192" y="0"/>
                    <a:pt x="186"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0" name="Freeform 53"/>
            <p:cNvSpPr>
              <a:spLocks noEditPoints="1"/>
            </p:cNvSpPr>
            <p:nvPr/>
          </p:nvSpPr>
          <p:spPr bwMode="auto">
            <a:xfrm>
              <a:off x="5826125" y="2127251"/>
              <a:ext cx="371475" cy="469900"/>
            </a:xfrm>
            <a:custGeom>
              <a:avLst/>
              <a:gdLst>
                <a:gd name="T0" fmla="*/ 24 w 765"/>
                <a:gd name="T1" fmla="*/ 69 h 988"/>
                <a:gd name="T2" fmla="*/ 24 w 765"/>
                <a:gd name="T3" fmla="*/ 69 h 988"/>
                <a:gd name="T4" fmla="*/ 68 w 765"/>
                <a:gd name="T5" fmla="*/ 25 h 988"/>
                <a:gd name="T6" fmla="*/ 696 w 765"/>
                <a:gd name="T7" fmla="*/ 25 h 988"/>
                <a:gd name="T8" fmla="*/ 740 w 765"/>
                <a:gd name="T9" fmla="*/ 69 h 988"/>
                <a:gd name="T10" fmla="*/ 740 w 765"/>
                <a:gd name="T11" fmla="*/ 919 h 988"/>
                <a:gd name="T12" fmla="*/ 696 w 765"/>
                <a:gd name="T13" fmla="*/ 963 h 988"/>
                <a:gd name="T14" fmla="*/ 68 w 765"/>
                <a:gd name="T15" fmla="*/ 963 h 988"/>
                <a:gd name="T16" fmla="*/ 24 w 765"/>
                <a:gd name="T17" fmla="*/ 919 h 988"/>
                <a:gd name="T18" fmla="*/ 24 w 765"/>
                <a:gd name="T19" fmla="*/ 69 h 988"/>
                <a:gd name="T20" fmla="*/ 24 w 765"/>
                <a:gd name="T21" fmla="*/ 69 h 988"/>
                <a:gd name="T22" fmla="*/ 0 w 765"/>
                <a:gd name="T23" fmla="*/ 919 h 988"/>
                <a:gd name="T24" fmla="*/ 0 w 765"/>
                <a:gd name="T25" fmla="*/ 919 h 988"/>
                <a:gd name="T26" fmla="*/ 68 w 765"/>
                <a:gd name="T27" fmla="*/ 988 h 988"/>
                <a:gd name="T28" fmla="*/ 696 w 765"/>
                <a:gd name="T29" fmla="*/ 988 h 988"/>
                <a:gd name="T30" fmla="*/ 765 w 765"/>
                <a:gd name="T31" fmla="*/ 919 h 988"/>
                <a:gd name="T32" fmla="*/ 765 w 765"/>
                <a:gd name="T33" fmla="*/ 69 h 988"/>
                <a:gd name="T34" fmla="*/ 696 w 765"/>
                <a:gd name="T35" fmla="*/ 0 h 988"/>
                <a:gd name="T36" fmla="*/ 68 w 765"/>
                <a:gd name="T37" fmla="*/ 0 h 988"/>
                <a:gd name="T38" fmla="*/ 0 w 765"/>
                <a:gd name="T39" fmla="*/ 69 h 988"/>
                <a:gd name="T40" fmla="*/ 0 w 765"/>
                <a:gd name="T41" fmla="*/ 919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5" h="988">
                  <a:moveTo>
                    <a:pt x="24" y="69"/>
                  </a:moveTo>
                  <a:lnTo>
                    <a:pt x="24" y="69"/>
                  </a:lnTo>
                  <a:cubicBezTo>
                    <a:pt x="24" y="45"/>
                    <a:pt x="44" y="25"/>
                    <a:pt x="68" y="25"/>
                  </a:cubicBezTo>
                  <a:lnTo>
                    <a:pt x="696" y="25"/>
                  </a:lnTo>
                  <a:cubicBezTo>
                    <a:pt x="720" y="25"/>
                    <a:pt x="740" y="45"/>
                    <a:pt x="740" y="69"/>
                  </a:cubicBezTo>
                  <a:lnTo>
                    <a:pt x="740" y="919"/>
                  </a:lnTo>
                  <a:cubicBezTo>
                    <a:pt x="740" y="943"/>
                    <a:pt x="720" y="963"/>
                    <a:pt x="696" y="963"/>
                  </a:cubicBezTo>
                  <a:lnTo>
                    <a:pt x="68" y="963"/>
                  </a:lnTo>
                  <a:cubicBezTo>
                    <a:pt x="44" y="963"/>
                    <a:pt x="24" y="943"/>
                    <a:pt x="24" y="919"/>
                  </a:cubicBezTo>
                  <a:lnTo>
                    <a:pt x="24" y="69"/>
                  </a:lnTo>
                  <a:lnTo>
                    <a:pt x="24" y="69"/>
                  </a:lnTo>
                  <a:close/>
                  <a:moveTo>
                    <a:pt x="0" y="919"/>
                  </a:moveTo>
                  <a:lnTo>
                    <a:pt x="0" y="919"/>
                  </a:lnTo>
                  <a:cubicBezTo>
                    <a:pt x="0" y="956"/>
                    <a:pt x="31" y="987"/>
                    <a:pt x="68" y="988"/>
                  </a:cubicBezTo>
                  <a:lnTo>
                    <a:pt x="696" y="988"/>
                  </a:lnTo>
                  <a:cubicBezTo>
                    <a:pt x="734" y="987"/>
                    <a:pt x="765" y="957"/>
                    <a:pt x="765" y="919"/>
                  </a:cubicBezTo>
                  <a:lnTo>
                    <a:pt x="765" y="69"/>
                  </a:lnTo>
                  <a:cubicBezTo>
                    <a:pt x="765" y="31"/>
                    <a:pt x="734" y="0"/>
                    <a:pt x="696" y="0"/>
                  </a:cubicBezTo>
                  <a:lnTo>
                    <a:pt x="68" y="0"/>
                  </a:lnTo>
                  <a:cubicBezTo>
                    <a:pt x="30" y="0"/>
                    <a:pt x="0" y="31"/>
                    <a:pt x="0" y="69"/>
                  </a:cubicBezTo>
                  <a:lnTo>
                    <a:pt x="0" y="91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Freeform 54"/>
            <p:cNvSpPr>
              <a:spLocks noEditPoints="1"/>
            </p:cNvSpPr>
            <p:nvPr/>
          </p:nvSpPr>
          <p:spPr bwMode="auto">
            <a:xfrm>
              <a:off x="5891213" y="2197101"/>
              <a:ext cx="66675" cy="65088"/>
            </a:xfrm>
            <a:custGeom>
              <a:avLst/>
              <a:gdLst>
                <a:gd name="T0" fmla="*/ 111 w 136"/>
                <a:gd name="T1" fmla="*/ 111 h 136"/>
                <a:gd name="T2" fmla="*/ 111 w 136"/>
                <a:gd name="T3" fmla="*/ 111 h 136"/>
                <a:gd name="T4" fmla="*/ 69 w 136"/>
                <a:gd name="T5" fmla="*/ 111 h 136"/>
                <a:gd name="T6" fmla="*/ 101 w 136"/>
                <a:gd name="T7" fmla="*/ 49 h 136"/>
                <a:gd name="T8" fmla="*/ 97 w 136"/>
                <a:gd name="T9" fmla="*/ 32 h 136"/>
                <a:gd name="T10" fmla="*/ 80 w 136"/>
                <a:gd name="T11" fmla="*/ 36 h 136"/>
                <a:gd name="T12" fmla="*/ 80 w 136"/>
                <a:gd name="T13" fmla="*/ 37 h 136"/>
                <a:gd name="T14" fmla="*/ 56 w 136"/>
                <a:gd name="T15" fmla="*/ 82 h 136"/>
                <a:gd name="T16" fmla="*/ 45 w 136"/>
                <a:gd name="T17" fmla="*/ 66 h 136"/>
                <a:gd name="T18" fmla="*/ 28 w 136"/>
                <a:gd name="T19" fmla="*/ 64 h 136"/>
                <a:gd name="T20" fmla="*/ 25 w 136"/>
                <a:gd name="T21" fmla="*/ 67 h 136"/>
                <a:gd name="T22" fmla="*/ 25 w 136"/>
                <a:gd name="T23" fmla="*/ 25 h 136"/>
                <a:gd name="T24" fmla="*/ 111 w 136"/>
                <a:gd name="T25" fmla="*/ 25 h 136"/>
                <a:gd name="T26" fmla="*/ 111 w 136"/>
                <a:gd name="T27" fmla="*/ 111 h 136"/>
                <a:gd name="T28" fmla="*/ 111 w 136"/>
                <a:gd name="T29" fmla="*/ 111 h 136"/>
                <a:gd name="T30" fmla="*/ 25 w 136"/>
                <a:gd name="T31" fmla="*/ 81 h 136"/>
                <a:gd name="T32" fmla="*/ 25 w 136"/>
                <a:gd name="T33" fmla="*/ 81 h 136"/>
                <a:gd name="T34" fmla="*/ 25 w 136"/>
                <a:gd name="T35" fmla="*/ 81 h 136"/>
                <a:gd name="T36" fmla="*/ 48 w 136"/>
                <a:gd name="T37" fmla="*/ 111 h 136"/>
                <a:gd name="T38" fmla="*/ 25 w 136"/>
                <a:gd name="T39" fmla="*/ 111 h 136"/>
                <a:gd name="T40" fmla="*/ 25 w 136"/>
                <a:gd name="T41" fmla="*/ 81 h 136"/>
                <a:gd name="T42" fmla="*/ 25 w 136"/>
                <a:gd name="T43" fmla="*/ 81 h 136"/>
                <a:gd name="T44" fmla="*/ 124 w 136"/>
                <a:gd name="T45" fmla="*/ 0 h 136"/>
                <a:gd name="T46" fmla="*/ 124 w 136"/>
                <a:gd name="T47" fmla="*/ 0 h 136"/>
                <a:gd name="T48" fmla="*/ 13 w 136"/>
                <a:gd name="T49" fmla="*/ 0 h 136"/>
                <a:gd name="T50" fmla="*/ 0 w 136"/>
                <a:gd name="T51" fmla="*/ 12 h 136"/>
                <a:gd name="T52" fmla="*/ 0 w 136"/>
                <a:gd name="T53" fmla="*/ 124 h 136"/>
                <a:gd name="T54" fmla="*/ 13 w 136"/>
                <a:gd name="T55" fmla="*/ 136 h 136"/>
                <a:gd name="T56" fmla="*/ 124 w 136"/>
                <a:gd name="T57" fmla="*/ 136 h 136"/>
                <a:gd name="T58" fmla="*/ 136 w 136"/>
                <a:gd name="T59" fmla="*/ 124 h 136"/>
                <a:gd name="T60" fmla="*/ 136 w 136"/>
                <a:gd name="T61" fmla="*/ 12 h 136"/>
                <a:gd name="T62" fmla="*/ 124 w 136"/>
                <a:gd name="T6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36">
                  <a:moveTo>
                    <a:pt x="111" y="111"/>
                  </a:moveTo>
                  <a:lnTo>
                    <a:pt x="111" y="111"/>
                  </a:lnTo>
                  <a:lnTo>
                    <a:pt x="69" y="111"/>
                  </a:lnTo>
                  <a:lnTo>
                    <a:pt x="101" y="49"/>
                  </a:lnTo>
                  <a:cubicBezTo>
                    <a:pt x="105" y="44"/>
                    <a:pt x="103" y="36"/>
                    <a:pt x="97" y="32"/>
                  </a:cubicBezTo>
                  <a:cubicBezTo>
                    <a:pt x="91" y="29"/>
                    <a:pt x="84" y="31"/>
                    <a:pt x="80" y="36"/>
                  </a:cubicBezTo>
                  <a:cubicBezTo>
                    <a:pt x="80" y="37"/>
                    <a:pt x="80" y="37"/>
                    <a:pt x="80" y="37"/>
                  </a:cubicBezTo>
                  <a:lnTo>
                    <a:pt x="56" y="82"/>
                  </a:lnTo>
                  <a:lnTo>
                    <a:pt x="45" y="66"/>
                  </a:lnTo>
                  <a:cubicBezTo>
                    <a:pt x="41" y="61"/>
                    <a:pt x="33" y="60"/>
                    <a:pt x="28" y="64"/>
                  </a:cubicBezTo>
                  <a:cubicBezTo>
                    <a:pt x="27" y="64"/>
                    <a:pt x="26" y="65"/>
                    <a:pt x="25" y="67"/>
                  </a:cubicBezTo>
                  <a:lnTo>
                    <a:pt x="25" y="25"/>
                  </a:lnTo>
                  <a:lnTo>
                    <a:pt x="111" y="25"/>
                  </a:lnTo>
                  <a:lnTo>
                    <a:pt x="111" y="111"/>
                  </a:lnTo>
                  <a:lnTo>
                    <a:pt x="111" y="111"/>
                  </a:lnTo>
                  <a:close/>
                  <a:moveTo>
                    <a:pt x="25" y="81"/>
                  </a:moveTo>
                  <a:lnTo>
                    <a:pt x="25" y="81"/>
                  </a:lnTo>
                  <a:lnTo>
                    <a:pt x="25" y="81"/>
                  </a:lnTo>
                  <a:lnTo>
                    <a:pt x="48" y="111"/>
                  </a:lnTo>
                  <a:lnTo>
                    <a:pt x="25" y="111"/>
                  </a:lnTo>
                  <a:lnTo>
                    <a:pt x="25" y="81"/>
                  </a:lnTo>
                  <a:lnTo>
                    <a:pt x="25" y="81"/>
                  </a:lnTo>
                  <a:close/>
                  <a:moveTo>
                    <a:pt x="124" y="0"/>
                  </a:moveTo>
                  <a:lnTo>
                    <a:pt x="124" y="0"/>
                  </a:lnTo>
                  <a:lnTo>
                    <a:pt x="13" y="0"/>
                  </a:lnTo>
                  <a:cubicBezTo>
                    <a:pt x="6" y="0"/>
                    <a:pt x="0" y="6"/>
                    <a:pt x="0" y="12"/>
                  </a:cubicBezTo>
                  <a:lnTo>
                    <a:pt x="0" y="124"/>
                  </a:lnTo>
                  <a:cubicBezTo>
                    <a:pt x="0" y="130"/>
                    <a:pt x="6" y="136"/>
                    <a:pt x="13" y="136"/>
                  </a:cubicBezTo>
                  <a:lnTo>
                    <a:pt x="124" y="136"/>
                  </a:lnTo>
                  <a:cubicBezTo>
                    <a:pt x="131" y="136"/>
                    <a:pt x="136" y="130"/>
                    <a:pt x="136" y="124"/>
                  </a:cubicBezTo>
                  <a:lnTo>
                    <a:pt x="136" y="12"/>
                  </a:lnTo>
                  <a:cubicBezTo>
                    <a:pt x="136" y="6"/>
                    <a:pt x="131" y="0"/>
                    <a:pt x="12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2" name="Freeform 55"/>
            <p:cNvSpPr>
              <a:spLocks noEditPoints="1"/>
            </p:cNvSpPr>
            <p:nvPr/>
          </p:nvSpPr>
          <p:spPr bwMode="auto">
            <a:xfrm>
              <a:off x="5891213" y="2462213"/>
              <a:ext cx="66675" cy="63500"/>
            </a:xfrm>
            <a:custGeom>
              <a:avLst/>
              <a:gdLst>
                <a:gd name="T0" fmla="*/ 25 w 136"/>
                <a:gd name="T1" fmla="*/ 24 h 135"/>
                <a:gd name="T2" fmla="*/ 25 w 136"/>
                <a:gd name="T3" fmla="*/ 24 h 135"/>
                <a:gd name="T4" fmla="*/ 111 w 136"/>
                <a:gd name="T5" fmla="*/ 24 h 135"/>
                <a:gd name="T6" fmla="*/ 111 w 136"/>
                <a:gd name="T7" fmla="*/ 111 h 135"/>
                <a:gd name="T8" fmla="*/ 25 w 136"/>
                <a:gd name="T9" fmla="*/ 111 h 135"/>
                <a:gd name="T10" fmla="*/ 25 w 136"/>
                <a:gd name="T11" fmla="*/ 24 h 135"/>
                <a:gd name="T12" fmla="*/ 124 w 136"/>
                <a:gd name="T13" fmla="*/ 0 h 135"/>
                <a:gd name="T14" fmla="*/ 124 w 136"/>
                <a:gd name="T15" fmla="*/ 0 h 135"/>
                <a:gd name="T16" fmla="*/ 13 w 136"/>
                <a:gd name="T17" fmla="*/ 0 h 135"/>
                <a:gd name="T18" fmla="*/ 0 w 136"/>
                <a:gd name="T19" fmla="*/ 12 h 135"/>
                <a:gd name="T20" fmla="*/ 0 w 136"/>
                <a:gd name="T21" fmla="*/ 123 h 135"/>
                <a:gd name="T22" fmla="*/ 13 w 136"/>
                <a:gd name="T23" fmla="*/ 135 h 135"/>
                <a:gd name="T24" fmla="*/ 124 w 136"/>
                <a:gd name="T25" fmla="*/ 135 h 135"/>
                <a:gd name="T26" fmla="*/ 136 w 136"/>
                <a:gd name="T27" fmla="*/ 123 h 135"/>
                <a:gd name="T28" fmla="*/ 136 w 136"/>
                <a:gd name="T29" fmla="*/ 12 h 135"/>
                <a:gd name="T30" fmla="*/ 124 w 136"/>
                <a:gd name="T3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5">
                  <a:moveTo>
                    <a:pt x="25" y="24"/>
                  </a:moveTo>
                  <a:lnTo>
                    <a:pt x="25" y="24"/>
                  </a:lnTo>
                  <a:lnTo>
                    <a:pt x="111" y="24"/>
                  </a:lnTo>
                  <a:lnTo>
                    <a:pt x="111" y="111"/>
                  </a:lnTo>
                  <a:lnTo>
                    <a:pt x="25" y="111"/>
                  </a:lnTo>
                  <a:lnTo>
                    <a:pt x="25" y="24"/>
                  </a:lnTo>
                  <a:close/>
                  <a:moveTo>
                    <a:pt x="124" y="0"/>
                  </a:moveTo>
                  <a:lnTo>
                    <a:pt x="124" y="0"/>
                  </a:lnTo>
                  <a:lnTo>
                    <a:pt x="13" y="0"/>
                  </a:lnTo>
                  <a:cubicBezTo>
                    <a:pt x="6" y="0"/>
                    <a:pt x="0" y="5"/>
                    <a:pt x="0" y="12"/>
                  </a:cubicBezTo>
                  <a:lnTo>
                    <a:pt x="0" y="123"/>
                  </a:lnTo>
                  <a:cubicBezTo>
                    <a:pt x="0" y="130"/>
                    <a:pt x="6" y="135"/>
                    <a:pt x="13" y="135"/>
                  </a:cubicBezTo>
                  <a:lnTo>
                    <a:pt x="124" y="135"/>
                  </a:lnTo>
                  <a:cubicBezTo>
                    <a:pt x="131" y="135"/>
                    <a:pt x="136" y="130"/>
                    <a:pt x="136" y="123"/>
                  </a:cubicBezTo>
                  <a:lnTo>
                    <a:pt x="136" y="12"/>
                  </a:lnTo>
                  <a:cubicBezTo>
                    <a:pt x="136" y="5"/>
                    <a:pt x="131" y="0"/>
                    <a:pt x="12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89" name="Group 88">
            <a:extLst>
              <a:ext uri="{FF2B5EF4-FFF2-40B4-BE49-F238E27FC236}">
                <a16:creationId xmlns:a16="http://schemas.microsoft.com/office/drawing/2014/main" xmlns="" id="{ADDDD69B-A056-1A44-9DD5-43C3246272F6}"/>
              </a:ext>
            </a:extLst>
          </p:cNvPr>
          <p:cNvGrpSpPr/>
          <p:nvPr/>
        </p:nvGrpSpPr>
        <p:grpSpPr>
          <a:xfrm>
            <a:off x="7005532" y="3193277"/>
            <a:ext cx="255587" cy="366713"/>
            <a:chOff x="6980238" y="4308476"/>
            <a:chExt cx="342900" cy="488950"/>
          </a:xfrm>
        </p:grpSpPr>
        <p:sp>
          <p:nvSpPr>
            <p:cNvPr id="85" name="Freeform 59"/>
            <p:cNvSpPr>
              <a:spLocks/>
            </p:cNvSpPr>
            <p:nvPr/>
          </p:nvSpPr>
          <p:spPr bwMode="auto">
            <a:xfrm>
              <a:off x="7181851" y="4533901"/>
              <a:ext cx="68263" cy="109538"/>
            </a:xfrm>
            <a:custGeom>
              <a:avLst/>
              <a:gdLst>
                <a:gd name="T0" fmla="*/ 31 w 143"/>
                <a:gd name="T1" fmla="*/ 207 h 224"/>
                <a:gd name="T2" fmla="*/ 31 w 143"/>
                <a:gd name="T3" fmla="*/ 207 h 224"/>
                <a:gd name="T4" fmla="*/ 11 w 143"/>
                <a:gd name="T5" fmla="*/ 205 h 224"/>
                <a:gd name="T6" fmla="*/ 1 w 143"/>
                <a:gd name="T7" fmla="*/ 211 h 224"/>
                <a:gd name="T8" fmla="*/ 8 w 143"/>
                <a:gd name="T9" fmla="*/ 221 h 224"/>
                <a:gd name="T10" fmla="*/ 31 w 143"/>
                <a:gd name="T11" fmla="*/ 224 h 224"/>
                <a:gd name="T12" fmla="*/ 143 w 143"/>
                <a:gd name="T13" fmla="*/ 112 h 224"/>
                <a:gd name="T14" fmla="*/ 31 w 143"/>
                <a:gd name="T15" fmla="*/ 0 h 224"/>
                <a:gd name="T16" fmla="*/ 8 w 143"/>
                <a:gd name="T17" fmla="*/ 3 h 224"/>
                <a:gd name="T18" fmla="*/ 1 w 143"/>
                <a:gd name="T19" fmla="*/ 13 h 224"/>
                <a:gd name="T20" fmla="*/ 11 w 143"/>
                <a:gd name="T21" fmla="*/ 19 h 224"/>
                <a:gd name="T22" fmla="*/ 31 w 143"/>
                <a:gd name="T23" fmla="*/ 17 h 224"/>
                <a:gd name="T24" fmla="*/ 126 w 143"/>
                <a:gd name="T25" fmla="*/ 112 h 224"/>
                <a:gd name="T26" fmla="*/ 31 w 143"/>
                <a:gd name="T27" fmla="*/ 20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24">
                  <a:moveTo>
                    <a:pt x="31" y="207"/>
                  </a:moveTo>
                  <a:lnTo>
                    <a:pt x="31" y="207"/>
                  </a:lnTo>
                  <a:cubicBezTo>
                    <a:pt x="25" y="207"/>
                    <a:pt x="18" y="206"/>
                    <a:pt x="11" y="205"/>
                  </a:cubicBezTo>
                  <a:cubicBezTo>
                    <a:pt x="7" y="204"/>
                    <a:pt x="2" y="207"/>
                    <a:pt x="1" y="211"/>
                  </a:cubicBezTo>
                  <a:cubicBezTo>
                    <a:pt x="0" y="215"/>
                    <a:pt x="3" y="220"/>
                    <a:pt x="8" y="221"/>
                  </a:cubicBezTo>
                  <a:cubicBezTo>
                    <a:pt x="15" y="223"/>
                    <a:pt x="23" y="224"/>
                    <a:pt x="31" y="224"/>
                  </a:cubicBezTo>
                  <a:cubicBezTo>
                    <a:pt x="92" y="224"/>
                    <a:pt x="143" y="174"/>
                    <a:pt x="143" y="112"/>
                  </a:cubicBezTo>
                  <a:cubicBezTo>
                    <a:pt x="143" y="50"/>
                    <a:pt x="93" y="0"/>
                    <a:pt x="31" y="0"/>
                  </a:cubicBezTo>
                  <a:cubicBezTo>
                    <a:pt x="23" y="0"/>
                    <a:pt x="15" y="1"/>
                    <a:pt x="8" y="3"/>
                  </a:cubicBezTo>
                  <a:cubicBezTo>
                    <a:pt x="3" y="4"/>
                    <a:pt x="0" y="8"/>
                    <a:pt x="1" y="13"/>
                  </a:cubicBezTo>
                  <a:cubicBezTo>
                    <a:pt x="2" y="17"/>
                    <a:pt x="6" y="20"/>
                    <a:pt x="11" y="19"/>
                  </a:cubicBezTo>
                  <a:cubicBezTo>
                    <a:pt x="17" y="18"/>
                    <a:pt x="24" y="17"/>
                    <a:pt x="31" y="17"/>
                  </a:cubicBezTo>
                  <a:cubicBezTo>
                    <a:pt x="83" y="17"/>
                    <a:pt x="126" y="60"/>
                    <a:pt x="126" y="112"/>
                  </a:cubicBezTo>
                  <a:cubicBezTo>
                    <a:pt x="127" y="164"/>
                    <a:pt x="84" y="207"/>
                    <a:pt x="31" y="20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6" name="Freeform 60"/>
            <p:cNvSpPr>
              <a:spLocks noEditPoints="1"/>
            </p:cNvSpPr>
            <p:nvPr/>
          </p:nvSpPr>
          <p:spPr bwMode="auto">
            <a:xfrm>
              <a:off x="7067551" y="4529138"/>
              <a:ext cx="114300" cy="114300"/>
            </a:xfrm>
            <a:custGeom>
              <a:avLst/>
              <a:gdLst>
                <a:gd name="T0" fmla="*/ 24 w 239"/>
                <a:gd name="T1" fmla="*/ 100 h 235"/>
                <a:gd name="T2" fmla="*/ 24 w 239"/>
                <a:gd name="T3" fmla="*/ 100 h 235"/>
                <a:gd name="T4" fmla="*/ 116 w 239"/>
                <a:gd name="T5" fmla="*/ 28 h 235"/>
                <a:gd name="T6" fmla="*/ 139 w 239"/>
                <a:gd name="T7" fmla="*/ 31 h 235"/>
                <a:gd name="T8" fmla="*/ 208 w 239"/>
                <a:gd name="T9" fmla="*/ 146 h 235"/>
                <a:gd name="T10" fmla="*/ 165 w 239"/>
                <a:gd name="T11" fmla="*/ 204 h 235"/>
                <a:gd name="T12" fmla="*/ 93 w 239"/>
                <a:gd name="T13" fmla="*/ 215 h 235"/>
                <a:gd name="T14" fmla="*/ 35 w 239"/>
                <a:gd name="T15" fmla="*/ 172 h 235"/>
                <a:gd name="T16" fmla="*/ 24 w 239"/>
                <a:gd name="T17" fmla="*/ 100 h 235"/>
                <a:gd name="T18" fmla="*/ 24 w 239"/>
                <a:gd name="T19" fmla="*/ 100 h 235"/>
                <a:gd name="T20" fmla="*/ 90 w 239"/>
                <a:gd name="T21" fmla="*/ 231 h 235"/>
                <a:gd name="T22" fmla="*/ 90 w 239"/>
                <a:gd name="T23" fmla="*/ 231 h 235"/>
                <a:gd name="T24" fmla="*/ 116 w 239"/>
                <a:gd name="T25" fmla="*/ 235 h 235"/>
                <a:gd name="T26" fmla="*/ 224 w 239"/>
                <a:gd name="T27" fmla="*/ 149 h 235"/>
                <a:gd name="T28" fmla="*/ 142 w 239"/>
                <a:gd name="T29" fmla="*/ 14 h 235"/>
                <a:gd name="T30" fmla="*/ 7 w 239"/>
                <a:gd name="T31" fmla="*/ 96 h 235"/>
                <a:gd name="T32" fmla="*/ 21 w 239"/>
                <a:gd name="T33" fmla="*/ 180 h 235"/>
                <a:gd name="T34" fmla="*/ 90 w 239"/>
                <a:gd name="T35" fmla="*/ 23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235">
                  <a:moveTo>
                    <a:pt x="24" y="100"/>
                  </a:moveTo>
                  <a:lnTo>
                    <a:pt x="24" y="100"/>
                  </a:lnTo>
                  <a:cubicBezTo>
                    <a:pt x="34" y="57"/>
                    <a:pt x="73" y="28"/>
                    <a:pt x="116" y="28"/>
                  </a:cubicBezTo>
                  <a:cubicBezTo>
                    <a:pt x="123" y="28"/>
                    <a:pt x="131" y="29"/>
                    <a:pt x="139" y="31"/>
                  </a:cubicBezTo>
                  <a:cubicBezTo>
                    <a:pt x="190" y="43"/>
                    <a:pt x="221" y="94"/>
                    <a:pt x="208" y="146"/>
                  </a:cubicBezTo>
                  <a:cubicBezTo>
                    <a:pt x="203" y="170"/>
                    <a:pt x="187" y="191"/>
                    <a:pt x="165" y="204"/>
                  </a:cubicBezTo>
                  <a:cubicBezTo>
                    <a:pt x="144" y="218"/>
                    <a:pt x="118" y="221"/>
                    <a:pt x="93" y="215"/>
                  </a:cubicBezTo>
                  <a:cubicBezTo>
                    <a:pt x="69" y="209"/>
                    <a:pt x="48" y="194"/>
                    <a:pt x="35" y="172"/>
                  </a:cubicBezTo>
                  <a:cubicBezTo>
                    <a:pt x="22" y="151"/>
                    <a:pt x="18" y="125"/>
                    <a:pt x="24" y="100"/>
                  </a:cubicBezTo>
                  <a:lnTo>
                    <a:pt x="24" y="100"/>
                  </a:lnTo>
                  <a:close/>
                  <a:moveTo>
                    <a:pt x="90" y="231"/>
                  </a:moveTo>
                  <a:lnTo>
                    <a:pt x="90" y="231"/>
                  </a:lnTo>
                  <a:cubicBezTo>
                    <a:pt x="99" y="233"/>
                    <a:pt x="108" y="235"/>
                    <a:pt x="116" y="235"/>
                  </a:cubicBezTo>
                  <a:cubicBezTo>
                    <a:pt x="166" y="235"/>
                    <a:pt x="212" y="200"/>
                    <a:pt x="224" y="149"/>
                  </a:cubicBezTo>
                  <a:cubicBezTo>
                    <a:pt x="239" y="90"/>
                    <a:pt x="202" y="29"/>
                    <a:pt x="142" y="14"/>
                  </a:cubicBezTo>
                  <a:cubicBezTo>
                    <a:pt x="83" y="0"/>
                    <a:pt x="22" y="37"/>
                    <a:pt x="7" y="96"/>
                  </a:cubicBezTo>
                  <a:cubicBezTo>
                    <a:pt x="0" y="125"/>
                    <a:pt x="5" y="155"/>
                    <a:pt x="21" y="180"/>
                  </a:cubicBezTo>
                  <a:cubicBezTo>
                    <a:pt x="36" y="206"/>
                    <a:pt x="61" y="224"/>
                    <a:pt x="90" y="23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8" name="Freeform 61"/>
            <p:cNvSpPr>
              <a:spLocks/>
            </p:cNvSpPr>
            <p:nvPr/>
          </p:nvSpPr>
          <p:spPr bwMode="auto">
            <a:xfrm>
              <a:off x="7050088" y="4630738"/>
              <a:ext cx="109538" cy="80963"/>
            </a:xfrm>
            <a:custGeom>
              <a:avLst/>
              <a:gdLst>
                <a:gd name="T0" fmla="*/ 89 w 227"/>
                <a:gd name="T1" fmla="*/ 162 h 166"/>
                <a:gd name="T2" fmla="*/ 89 w 227"/>
                <a:gd name="T3" fmla="*/ 162 h 166"/>
                <a:gd name="T4" fmla="*/ 116 w 227"/>
                <a:gd name="T5" fmla="*/ 166 h 166"/>
                <a:gd name="T6" fmla="*/ 173 w 227"/>
                <a:gd name="T7" fmla="*/ 150 h 166"/>
                <a:gd name="T8" fmla="*/ 224 w 227"/>
                <a:gd name="T9" fmla="*/ 81 h 166"/>
                <a:gd name="T10" fmla="*/ 227 w 227"/>
                <a:gd name="T11" fmla="*/ 58 h 166"/>
                <a:gd name="T12" fmla="*/ 219 w 227"/>
                <a:gd name="T13" fmla="*/ 49 h 166"/>
                <a:gd name="T14" fmla="*/ 211 w 227"/>
                <a:gd name="T15" fmla="*/ 57 h 166"/>
                <a:gd name="T16" fmla="*/ 208 w 227"/>
                <a:gd name="T17" fmla="*/ 77 h 166"/>
                <a:gd name="T18" fmla="*/ 165 w 227"/>
                <a:gd name="T19" fmla="*/ 136 h 166"/>
                <a:gd name="T20" fmla="*/ 93 w 227"/>
                <a:gd name="T21" fmla="*/ 147 h 166"/>
                <a:gd name="T22" fmla="*/ 34 w 227"/>
                <a:gd name="T23" fmla="*/ 104 h 166"/>
                <a:gd name="T24" fmla="*/ 23 w 227"/>
                <a:gd name="T25" fmla="*/ 32 h 166"/>
                <a:gd name="T26" fmla="*/ 30 w 227"/>
                <a:gd name="T27" fmla="*/ 13 h 166"/>
                <a:gd name="T28" fmla="*/ 26 w 227"/>
                <a:gd name="T29" fmla="*/ 2 h 166"/>
                <a:gd name="T30" fmla="*/ 15 w 227"/>
                <a:gd name="T31" fmla="*/ 6 h 166"/>
                <a:gd name="T32" fmla="*/ 7 w 227"/>
                <a:gd name="T33" fmla="*/ 28 h 166"/>
                <a:gd name="T34" fmla="*/ 20 w 227"/>
                <a:gd name="T35" fmla="*/ 112 h 166"/>
                <a:gd name="T36" fmla="*/ 89 w 227"/>
                <a:gd name="T37" fmla="*/ 16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166">
                  <a:moveTo>
                    <a:pt x="89" y="162"/>
                  </a:moveTo>
                  <a:lnTo>
                    <a:pt x="89" y="162"/>
                  </a:lnTo>
                  <a:cubicBezTo>
                    <a:pt x="98" y="164"/>
                    <a:pt x="107" y="166"/>
                    <a:pt x="116" y="166"/>
                  </a:cubicBezTo>
                  <a:cubicBezTo>
                    <a:pt x="136" y="166"/>
                    <a:pt x="156" y="160"/>
                    <a:pt x="173" y="150"/>
                  </a:cubicBezTo>
                  <a:cubicBezTo>
                    <a:pt x="199" y="134"/>
                    <a:pt x="217" y="110"/>
                    <a:pt x="224" y="81"/>
                  </a:cubicBezTo>
                  <a:cubicBezTo>
                    <a:pt x="226" y="73"/>
                    <a:pt x="227" y="65"/>
                    <a:pt x="227" y="58"/>
                  </a:cubicBezTo>
                  <a:cubicBezTo>
                    <a:pt x="227" y="53"/>
                    <a:pt x="224" y="49"/>
                    <a:pt x="219" y="49"/>
                  </a:cubicBezTo>
                  <a:cubicBezTo>
                    <a:pt x="215" y="49"/>
                    <a:pt x="211" y="52"/>
                    <a:pt x="211" y="57"/>
                  </a:cubicBezTo>
                  <a:cubicBezTo>
                    <a:pt x="211" y="64"/>
                    <a:pt x="209" y="70"/>
                    <a:pt x="208" y="77"/>
                  </a:cubicBezTo>
                  <a:cubicBezTo>
                    <a:pt x="202" y="101"/>
                    <a:pt x="187" y="122"/>
                    <a:pt x="165" y="136"/>
                  </a:cubicBezTo>
                  <a:cubicBezTo>
                    <a:pt x="143" y="149"/>
                    <a:pt x="118" y="153"/>
                    <a:pt x="93" y="147"/>
                  </a:cubicBezTo>
                  <a:cubicBezTo>
                    <a:pt x="68" y="141"/>
                    <a:pt x="47" y="125"/>
                    <a:pt x="34" y="104"/>
                  </a:cubicBezTo>
                  <a:cubicBezTo>
                    <a:pt x="21" y="82"/>
                    <a:pt x="17" y="56"/>
                    <a:pt x="23" y="32"/>
                  </a:cubicBezTo>
                  <a:cubicBezTo>
                    <a:pt x="25" y="25"/>
                    <a:pt x="27" y="19"/>
                    <a:pt x="30" y="13"/>
                  </a:cubicBezTo>
                  <a:cubicBezTo>
                    <a:pt x="32" y="9"/>
                    <a:pt x="30" y="4"/>
                    <a:pt x="26" y="2"/>
                  </a:cubicBezTo>
                  <a:cubicBezTo>
                    <a:pt x="22" y="0"/>
                    <a:pt x="17" y="1"/>
                    <a:pt x="15" y="6"/>
                  </a:cubicBezTo>
                  <a:cubicBezTo>
                    <a:pt x="12" y="13"/>
                    <a:pt x="9" y="20"/>
                    <a:pt x="7" y="28"/>
                  </a:cubicBezTo>
                  <a:cubicBezTo>
                    <a:pt x="0" y="57"/>
                    <a:pt x="4" y="87"/>
                    <a:pt x="20" y="112"/>
                  </a:cubicBezTo>
                  <a:cubicBezTo>
                    <a:pt x="36" y="138"/>
                    <a:pt x="60" y="156"/>
                    <a:pt x="89" y="16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0" name="Freeform 62"/>
            <p:cNvSpPr>
              <a:spLocks noEditPoints="1"/>
            </p:cNvSpPr>
            <p:nvPr/>
          </p:nvSpPr>
          <p:spPr bwMode="auto">
            <a:xfrm>
              <a:off x="6980238" y="4308476"/>
              <a:ext cx="342900" cy="488950"/>
            </a:xfrm>
            <a:custGeom>
              <a:avLst/>
              <a:gdLst>
                <a:gd name="T0" fmla="*/ 53 w 710"/>
                <a:gd name="T1" fmla="*/ 916 h 1009"/>
                <a:gd name="T2" fmla="*/ 87 w 710"/>
                <a:gd name="T3" fmla="*/ 804 h 1009"/>
                <a:gd name="T4" fmla="*/ 74 w 710"/>
                <a:gd name="T5" fmla="*/ 724 h 1009"/>
                <a:gd name="T6" fmla="*/ 227 w 710"/>
                <a:gd name="T7" fmla="*/ 340 h 1009"/>
                <a:gd name="T8" fmla="*/ 299 w 710"/>
                <a:gd name="T9" fmla="*/ 299 h 1009"/>
                <a:gd name="T10" fmla="*/ 374 w 710"/>
                <a:gd name="T11" fmla="*/ 279 h 1009"/>
                <a:gd name="T12" fmla="*/ 299 w 710"/>
                <a:gd name="T13" fmla="*/ 259 h 1009"/>
                <a:gd name="T14" fmla="*/ 284 w 710"/>
                <a:gd name="T15" fmla="*/ 260 h 1009"/>
                <a:gd name="T16" fmla="*/ 210 w 710"/>
                <a:gd name="T17" fmla="*/ 139 h 1009"/>
                <a:gd name="T18" fmla="*/ 235 w 710"/>
                <a:gd name="T19" fmla="*/ 102 h 1009"/>
                <a:gd name="T20" fmla="*/ 261 w 710"/>
                <a:gd name="T21" fmla="*/ 101 h 1009"/>
                <a:gd name="T22" fmla="*/ 269 w 710"/>
                <a:gd name="T23" fmla="*/ 101 h 1009"/>
                <a:gd name="T24" fmla="*/ 287 w 710"/>
                <a:gd name="T25" fmla="*/ 101 h 1009"/>
                <a:gd name="T26" fmla="*/ 329 w 710"/>
                <a:gd name="T27" fmla="*/ 191 h 1009"/>
                <a:gd name="T28" fmla="*/ 351 w 710"/>
                <a:gd name="T29" fmla="*/ 164 h 1009"/>
                <a:gd name="T30" fmla="*/ 327 w 710"/>
                <a:gd name="T31" fmla="*/ 73 h 1009"/>
                <a:gd name="T32" fmla="*/ 367 w 710"/>
                <a:gd name="T33" fmla="*/ 41 h 1009"/>
                <a:gd name="T34" fmla="*/ 406 w 710"/>
                <a:gd name="T35" fmla="*/ 63 h 1009"/>
                <a:gd name="T36" fmla="*/ 417 w 710"/>
                <a:gd name="T37" fmla="*/ 84 h 1009"/>
                <a:gd name="T38" fmla="*/ 454 w 710"/>
                <a:gd name="T39" fmla="*/ 89 h 1009"/>
                <a:gd name="T40" fmla="*/ 515 w 710"/>
                <a:gd name="T41" fmla="*/ 85 h 1009"/>
                <a:gd name="T42" fmla="*/ 446 w 710"/>
                <a:gd name="T43" fmla="*/ 290 h 1009"/>
                <a:gd name="T44" fmla="*/ 452 w 710"/>
                <a:gd name="T45" fmla="*/ 321 h 1009"/>
                <a:gd name="T46" fmla="*/ 632 w 710"/>
                <a:gd name="T47" fmla="*/ 724 h 1009"/>
                <a:gd name="T48" fmla="*/ 644 w 710"/>
                <a:gd name="T49" fmla="*/ 922 h 1009"/>
                <a:gd name="T50" fmla="*/ 638 w 710"/>
                <a:gd name="T51" fmla="*/ 934 h 1009"/>
                <a:gd name="T52" fmla="*/ 588 w 710"/>
                <a:gd name="T53" fmla="*/ 935 h 1009"/>
                <a:gd name="T54" fmla="*/ 477 w 710"/>
                <a:gd name="T55" fmla="*/ 952 h 1009"/>
                <a:gd name="T56" fmla="*/ 296 w 710"/>
                <a:gd name="T57" fmla="*/ 963 h 1009"/>
                <a:gd name="T58" fmla="*/ 133 w 710"/>
                <a:gd name="T59" fmla="*/ 934 h 1009"/>
                <a:gd name="T60" fmla="*/ 53 w 710"/>
                <a:gd name="T61" fmla="*/ 938 h 1009"/>
                <a:gd name="T62" fmla="*/ 53 w 710"/>
                <a:gd name="T63" fmla="*/ 916 h 1009"/>
                <a:gd name="T64" fmla="*/ 33 w 710"/>
                <a:gd name="T65" fmla="*/ 976 h 1009"/>
                <a:gd name="T66" fmla="*/ 114 w 710"/>
                <a:gd name="T67" fmla="*/ 977 h 1009"/>
                <a:gd name="T68" fmla="*/ 146 w 710"/>
                <a:gd name="T69" fmla="*/ 974 h 1009"/>
                <a:gd name="T70" fmla="*/ 288 w 710"/>
                <a:gd name="T71" fmla="*/ 1003 h 1009"/>
                <a:gd name="T72" fmla="*/ 485 w 710"/>
                <a:gd name="T73" fmla="*/ 992 h 1009"/>
                <a:gd name="T74" fmla="*/ 589 w 710"/>
                <a:gd name="T75" fmla="*/ 976 h 1009"/>
                <a:gd name="T76" fmla="*/ 650 w 710"/>
                <a:gd name="T77" fmla="*/ 974 h 1009"/>
                <a:gd name="T78" fmla="*/ 707 w 710"/>
                <a:gd name="T79" fmla="*/ 940 h 1009"/>
                <a:gd name="T80" fmla="*/ 675 w 710"/>
                <a:gd name="T81" fmla="*/ 893 h 1009"/>
                <a:gd name="T82" fmla="*/ 656 w 710"/>
                <a:gd name="T83" fmla="*/ 485 h 1009"/>
                <a:gd name="T84" fmla="*/ 488 w 710"/>
                <a:gd name="T85" fmla="*/ 296 h 1009"/>
                <a:gd name="T86" fmla="*/ 533 w 710"/>
                <a:gd name="T87" fmla="*/ 169 h 1009"/>
                <a:gd name="T88" fmla="*/ 544 w 710"/>
                <a:gd name="T89" fmla="*/ 145 h 1009"/>
                <a:gd name="T90" fmla="*/ 548 w 710"/>
                <a:gd name="T91" fmla="*/ 61 h 1009"/>
                <a:gd name="T92" fmla="*/ 451 w 710"/>
                <a:gd name="T93" fmla="*/ 45 h 1009"/>
                <a:gd name="T94" fmla="*/ 439 w 710"/>
                <a:gd name="T95" fmla="*/ 39 h 1009"/>
                <a:gd name="T96" fmla="*/ 362 w 710"/>
                <a:gd name="T97" fmla="*/ 0 h 1009"/>
                <a:gd name="T98" fmla="*/ 292 w 710"/>
                <a:gd name="T99" fmla="*/ 45 h 1009"/>
                <a:gd name="T100" fmla="*/ 285 w 710"/>
                <a:gd name="T101" fmla="*/ 60 h 1009"/>
                <a:gd name="T102" fmla="*/ 171 w 710"/>
                <a:gd name="T103" fmla="*/ 93 h 1009"/>
                <a:gd name="T104" fmla="*/ 242 w 710"/>
                <a:gd name="T105" fmla="*/ 270 h 1009"/>
                <a:gd name="T106" fmla="*/ 239 w 710"/>
                <a:gd name="T107" fmla="*/ 281 h 1009"/>
                <a:gd name="T108" fmla="*/ 202 w 710"/>
                <a:gd name="T109" fmla="*/ 307 h 1009"/>
                <a:gd name="T110" fmla="*/ 34 w 710"/>
                <a:gd name="T111" fmla="*/ 731 h 1009"/>
                <a:gd name="T112" fmla="*/ 47 w 710"/>
                <a:gd name="T113" fmla="*/ 807 h 1009"/>
                <a:gd name="T114" fmla="*/ 20 w 710"/>
                <a:gd name="T115" fmla="*/ 893 h 1009"/>
                <a:gd name="T116" fmla="*/ 4 w 710"/>
                <a:gd name="T117" fmla="*/ 95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0" h="1009">
                  <a:moveTo>
                    <a:pt x="53" y="916"/>
                  </a:moveTo>
                  <a:lnTo>
                    <a:pt x="53" y="916"/>
                  </a:lnTo>
                  <a:cubicBezTo>
                    <a:pt x="60" y="907"/>
                    <a:pt x="66" y="897"/>
                    <a:pt x="70" y="888"/>
                  </a:cubicBezTo>
                  <a:cubicBezTo>
                    <a:pt x="83" y="859"/>
                    <a:pt x="89" y="830"/>
                    <a:pt x="87" y="804"/>
                  </a:cubicBezTo>
                  <a:cubicBezTo>
                    <a:pt x="85" y="782"/>
                    <a:pt x="81" y="760"/>
                    <a:pt x="77" y="739"/>
                  </a:cubicBezTo>
                  <a:lnTo>
                    <a:pt x="74" y="724"/>
                  </a:lnTo>
                  <a:cubicBezTo>
                    <a:pt x="60" y="645"/>
                    <a:pt x="43" y="555"/>
                    <a:pt x="124" y="439"/>
                  </a:cubicBezTo>
                  <a:cubicBezTo>
                    <a:pt x="149" y="403"/>
                    <a:pt x="184" y="370"/>
                    <a:pt x="227" y="340"/>
                  </a:cubicBezTo>
                  <a:cubicBezTo>
                    <a:pt x="230" y="338"/>
                    <a:pt x="233" y="336"/>
                    <a:pt x="236" y="333"/>
                  </a:cubicBezTo>
                  <a:cubicBezTo>
                    <a:pt x="270" y="309"/>
                    <a:pt x="288" y="299"/>
                    <a:pt x="299" y="299"/>
                  </a:cubicBezTo>
                  <a:lnTo>
                    <a:pt x="354" y="299"/>
                  </a:lnTo>
                  <a:cubicBezTo>
                    <a:pt x="365" y="299"/>
                    <a:pt x="374" y="290"/>
                    <a:pt x="374" y="279"/>
                  </a:cubicBezTo>
                  <a:cubicBezTo>
                    <a:pt x="374" y="268"/>
                    <a:pt x="365" y="259"/>
                    <a:pt x="354" y="259"/>
                  </a:cubicBezTo>
                  <a:lnTo>
                    <a:pt x="299" y="259"/>
                  </a:lnTo>
                  <a:cubicBezTo>
                    <a:pt x="296" y="259"/>
                    <a:pt x="292" y="259"/>
                    <a:pt x="289" y="259"/>
                  </a:cubicBezTo>
                  <a:lnTo>
                    <a:pt x="284" y="260"/>
                  </a:lnTo>
                  <a:lnTo>
                    <a:pt x="281" y="256"/>
                  </a:lnTo>
                  <a:cubicBezTo>
                    <a:pt x="268" y="236"/>
                    <a:pt x="224" y="168"/>
                    <a:pt x="210" y="139"/>
                  </a:cubicBezTo>
                  <a:cubicBezTo>
                    <a:pt x="205" y="127"/>
                    <a:pt x="206" y="119"/>
                    <a:pt x="209" y="114"/>
                  </a:cubicBezTo>
                  <a:cubicBezTo>
                    <a:pt x="212" y="109"/>
                    <a:pt x="219" y="103"/>
                    <a:pt x="235" y="102"/>
                  </a:cubicBezTo>
                  <a:cubicBezTo>
                    <a:pt x="239" y="101"/>
                    <a:pt x="242" y="101"/>
                    <a:pt x="245" y="101"/>
                  </a:cubicBezTo>
                  <a:lnTo>
                    <a:pt x="261" y="101"/>
                  </a:lnTo>
                  <a:lnTo>
                    <a:pt x="266" y="101"/>
                  </a:lnTo>
                  <a:lnTo>
                    <a:pt x="269" y="101"/>
                  </a:lnTo>
                  <a:cubicBezTo>
                    <a:pt x="273" y="101"/>
                    <a:pt x="276" y="101"/>
                    <a:pt x="280" y="101"/>
                  </a:cubicBezTo>
                  <a:lnTo>
                    <a:pt x="287" y="101"/>
                  </a:lnTo>
                  <a:lnTo>
                    <a:pt x="308" y="176"/>
                  </a:lnTo>
                  <a:cubicBezTo>
                    <a:pt x="311" y="185"/>
                    <a:pt x="319" y="191"/>
                    <a:pt x="329" y="191"/>
                  </a:cubicBezTo>
                  <a:cubicBezTo>
                    <a:pt x="331" y="191"/>
                    <a:pt x="334" y="191"/>
                    <a:pt x="335" y="191"/>
                  </a:cubicBezTo>
                  <a:cubicBezTo>
                    <a:pt x="347" y="187"/>
                    <a:pt x="354" y="176"/>
                    <a:pt x="351" y="164"/>
                  </a:cubicBezTo>
                  <a:lnTo>
                    <a:pt x="325" y="76"/>
                  </a:lnTo>
                  <a:lnTo>
                    <a:pt x="327" y="73"/>
                  </a:lnTo>
                  <a:cubicBezTo>
                    <a:pt x="328" y="70"/>
                    <a:pt x="329" y="68"/>
                    <a:pt x="331" y="65"/>
                  </a:cubicBezTo>
                  <a:cubicBezTo>
                    <a:pt x="340" y="49"/>
                    <a:pt x="351" y="41"/>
                    <a:pt x="367" y="41"/>
                  </a:cubicBezTo>
                  <a:lnTo>
                    <a:pt x="370" y="41"/>
                  </a:lnTo>
                  <a:cubicBezTo>
                    <a:pt x="384" y="41"/>
                    <a:pt x="395" y="48"/>
                    <a:pt x="406" y="63"/>
                  </a:cubicBezTo>
                  <a:cubicBezTo>
                    <a:pt x="409" y="67"/>
                    <a:pt x="411" y="72"/>
                    <a:pt x="414" y="77"/>
                  </a:cubicBezTo>
                  <a:cubicBezTo>
                    <a:pt x="415" y="81"/>
                    <a:pt x="416" y="82"/>
                    <a:pt x="417" y="84"/>
                  </a:cubicBezTo>
                  <a:cubicBezTo>
                    <a:pt x="423" y="95"/>
                    <a:pt x="432" y="98"/>
                    <a:pt x="445" y="93"/>
                  </a:cubicBezTo>
                  <a:lnTo>
                    <a:pt x="454" y="89"/>
                  </a:lnTo>
                  <a:cubicBezTo>
                    <a:pt x="464" y="84"/>
                    <a:pt x="475" y="80"/>
                    <a:pt x="486" y="77"/>
                  </a:cubicBezTo>
                  <a:cubicBezTo>
                    <a:pt x="498" y="74"/>
                    <a:pt x="509" y="77"/>
                    <a:pt x="515" y="85"/>
                  </a:cubicBezTo>
                  <a:cubicBezTo>
                    <a:pt x="519" y="91"/>
                    <a:pt x="519" y="99"/>
                    <a:pt x="516" y="107"/>
                  </a:cubicBezTo>
                  <a:lnTo>
                    <a:pt x="446" y="290"/>
                  </a:lnTo>
                  <a:cubicBezTo>
                    <a:pt x="445" y="291"/>
                    <a:pt x="445" y="292"/>
                    <a:pt x="444" y="293"/>
                  </a:cubicBezTo>
                  <a:cubicBezTo>
                    <a:pt x="438" y="303"/>
                    <a:pt x="442" y="316"/>
                    <a:pt x="452" y="321"/>
                  </a:cubicBezTo>
                  <a:cubicBezTo>
                    <a:pt x="530" y="365"/>
                    <a:pt x="591" y="430"/>
                    <a:pt x="619" y="500"/>
                  </a:cubicBezTo>
                  <a:cubicBezTo>
                    <a:pt x="650" y="579"/>
                    <a:pt x="655" y="604"/>
                    <a:pt x="632" y="724"/>
                  </a:cubicBezTo>
                  <a:cubicBezTo>
                    <a:pt x="623" y="774"/>
                    <a:pt x="613" y="849"/>
                    <a:pt x="638" y="908"/>
                  </a:cubicBezTo>
                  <a:cubicBezTo>
                    <a:pt x="639" y="913"/>
                    <a:pt x="642" y="917"/>
                    <a:pt x="644" y="922"/>
                  </a:cubicBezTo>
                  <a:lnTo>
                    <a:pt x="652" y="934"/>
                  </a:lnTo>
                  <a:lnTo>
                    <a:pt x="638" y="934"/>
                  </a:lnTo>
                  <a:cubicBezTo>
                    <a:pt x="626" y="934"/>
                    <a:pt x="612" y="935"/>
                    <a:pt x="593" y="935"/>
                  </a:cubicBezTo>
                  <a:lnTo>
                    <a:pt x="588" y="935"/>
                  </a:lnTo>
                  <a:cubicBezTo>
                    <a:pt x="560" y="936"/>
                    <a:pt x="533" y="941"/>
                    <a:pt x="506" y="946"/>
                  </a:cubicBezTo>
                  <a:lnTo>
                    <a:pt x="477" y="952"/>
                  </a:lnTo>
                  <a:cubicBezTo>
                    <a:pt x="433" y="960"/>
                    <a:pt x="390" y="968"/>
                    <a:pt x="348" y="968"/>
                  </a:cubicBezTo>
                  <a:cubicBezTo>
                    <a:pt x="331" y="968"/>
                    <a:pt x="313" y="967"/>
                    <a:pt x="296" y="963"/>
                  </a:cubicBezTo>
                  <a:cubicBezTo>
                    <a:pt x="279" y="960"/>
                    <a:pt x="263" y="956"/>
                    <a:pt x="246" y="951"/>
                  </a:cubicBezTo>
                  <a:cubicBezTo>
                    <a:pt x="210" y="942"/>
                    <a:pt x="173" y="932"/>
                    <a:pt x="133" y="934"/>
                  </a:cubicBezTo>
                  <a:cubicBezTo>
                    <a:pt x="125" y="935"/>
                    <a:pt x="118" y="936"/>
                    <a:pt x="110" y="936"/>
                  </a:cubicBezTo>
                  <a:cubicBezTo>
                    <a:pt x="90" y="938"/>
                    <a:pt x="72" y="940"/>
                    <a:pt x="53" y="938"/>
                  </a:cubicBezTo>
                  <a:lnTo>
                    <a:pt x="40" y="937"/>
                  </a:lnTo>
                  <a:lnTo>
                    <a:pt x="53" y="916"/>
                  </a:lnTo>
                  <a:lnTo>
                    <a:pt x="53" y="916"/>
                  </a:lnTo>
                  <a:close/>
                  <a:moveTo>
                    <a:pt x="33" y="976"/>
                  </a:moveTo>
                  <a:lnTo>
                    <a:pt x="33" y="976"/>
                  </a:lnTo>
                  <a:cubicBezTo>
                    <a:pt x="61" y="982"/>
                    <a:pt x="88" y="979"/>
                    <a:pt x="114" y="977"/>
                  </a:cubicBezTo>
                  <a:cubicBezTo>
                    <a:pt x="121" y="976"/>
                    <a:pt x="128" y="975"/>
                    <a:pt x="136" y="975"/>
                  </a:cubicBezTo>
                  <a:cubicBezTo>
                    <a:pt x="139" y="974"/>
                    <a:pt x="142" y="974"/>
                    <a:pt x="146" y="974"/>
                  </a:cubicBezTo>
                  <a:cubicBezTo>
                    <a:pt x="176" y="974"/>
                    <a:pt x="205" y="982"/>
                    <a:pt x="236" y="991"/>
                  </a:cubicBezTo>
                  <a:cubicBezTo>
                    <a:pt x="253" y="995"/>
                    <a:pt x="271" y="1000"/>
                    <a:pt x="288" y="1003"/>
                  </a:cubicBezTo>
                  <a:cubicBezTo>
                    <a:pt x="308" y="1007"/>
                    <a:pt x="327" y="1009"/>
                    <a:pt x="348" y="1009"/>
                  </a:cubicBezTo>
                  <a:cubicBezTo>
                    <a:pt x="394" y="1009"/>
                    <a:pt x="441" y="1000"/>
                    <a:pt x="485" y="992"/>
                  </a:cubicBezTo>
                  <a:lnTo>
                    <a:pt x="513" y="987"/>
                  </a:lnTo>
                  <a:cubicBezTo>
                    <a:pt x="539" y="982"/>
                    <a:pt x="565" y="977"/>
                    <a:pt x="589" y="976"/>
                  </a:cubicBezTo>
                  <a:lnTo>
                    <a:pt x="595" y="976"/>
                  </a:lnTo>
                  <a:cubicBezTo>
                    <a:pt x="606" y="976"/>
                    <a:pt x="629" y="975"/>
                    <a:pt x="650" y="974"/>
                  </a:cubicBezTo>
                  <a:cubicBezTo>
                    <a:pt x="689" y="973"/>
                    <a:pt x="699" y="971"/>
                    <a:pt x="706" y="960"/>
                  </a:cubicBezTo>
                  <a:cubicBezTo>
                    <a:pt x="710" y="954"/>
                    <a:pt x="710" y="947"/>
                    <a:pt x="707" y="940"/>
                  </a:cubicBezTo>
                  <a:cubicBezTo>
                    <a:pt x="702" y="931"/>
                    <a:pt x="696" y="923"/>
                    <a:pt x="690" y="916"/>
                  </a:cubicBezTo>
                  <a:cubicBezTo>
                    <a:pt x="684" y="908"/>
                    <a:pt x="679" y="900"/>
                    <a:pt x="675" y="893"/>
                  </a:cubicBezTo>
                  <a:cubicBezTo>
                    <a:pt x="655" y="844"/>
                    <a:pt x="664" y="777"/>
                    <a:pt x="672" y="731"/>
                  </a:cubicBezTo>
                  <a:cubicBezTo>
                    <a:pt x="696" y="603"/>
                    <a:pt x="690" y="570"/>
                    <a:pt x="656" y="485"/>
                  </a:cubicBezTo>
                  <a:cubicBezTo>
                    <a:pt x="627" y="414"/>
                    <a:pt x="569" y="348"/>
                    <a:pt x="494" y="300"/>
                  </a:cubicBezTo>
                  <a:lnTo>
                    <a:pt x="488" y="296"/>
                  </a:lnTo>
                  <a:lnTo>
                    <a:pt x="506" y="247"/>
                  </a:lnTo>
                  <a:cubicBezTo>
                    <a:pt x="521" y="207"/>
                    <a:pt x="530" y="179"/>
                    <a:pt x="533" y="169"/>
                  </a:cubicBezTo>
                  <a:cubicBezTo>
                    <a:pt x="535" y="164"/>
                    <a:pt x="538" y="157"/>
                    <a:pt x="542" y="149"/>
                  </a:cubicBezTo>
                  <a:lnTo>
                    <a:pt x="544" y="145"/>
                  </a:lnTo>
                  <a:cubicBezTo>
                    <a:pt x="547" y="139"/>
                    <a:pt x="551" y="131"/>
                    <a:pt x="554" y="123"/>
                  </a:cubicBezTo>
                  <a:cubicBezTo>
                    <a:pt x="562" y="102"/>
                    <a:pt x="560" y="79"/>
                    <a:pt x="548" y="61"/>
                  </a:cubicBezTo>
                  <a:cubicBezTo>
                    <a:pt x="532" y="39"/>
                    <a:pt x="504" y="30"/>
                    <a:pt x="475" y="37"/>
                  </a:cubicBezTo>
                  <a:cubicBezTo>
                    <a:pt x="468" y="38"/>
                    <a:pt x="460" y="41"/>
                    <a:pt x="451" y="45"/>
                  </a:cubicBezTo>
                  <a:lnTo>
                    <a:pt x="444" y="47"/>
                  </a:lnTo>
                  <a:lnTo>
                    <a:pt x="439" y="39"/>
                  </a:lnTo>
                  <a:cubicBezTo>
                    <a:pt x="420" y="12"/>
                    <a:pt x="397" y="0"/>
                    <a:pt x="368" y="0"/>
                  </a:cubicBezTo>
                  <a:cubicBezTo>
                    <a:pt x="367" y="0"/>
                    <a:pt x="365" y="0"/>
                    <a:pt x="362" y="0"/>
                  </a:cubicBezTo>
                  <a:cubicBezTo>
                    <a:pt x="342" y="1"/>
                    <a:pt x="314" y="9"/>
                    <a:pt x="293" y="43"/>
                  </a:cubicBezTo>
                  <a:lnTo>
                    <a:pt x="292" y="45"/>
                  </a:lnTo>
                  <a:cubicBezTo>
                    <a:pt x="290" y="48"/>
                    <a:pt x="288" y="52"/>
                    <a:pt x="287" y="55"/>
                  </a:cubicBezTo>
                  <a:lnTo>
                    <a:pt x="285" y="60"/>
                  </a:lnTo>
                  <a:lnTo>
                    <a:pt x="255" y="60"/>
                  </a:lnTo>
                  <a:cubicBezTo>
                    <a:pt x="217" y="60"/>
                    <a:pt x="188" y="66"/>
                    <a:pt x="171" y="93"/>
                  </a:cubicBezTo>
                  <a:cubicBezTo>
                    <a:pt x="160" y="112"/>
                    <a:pt x="160" y="135"/>
                    <a:pt x="170" y="157"/>
                  </a:cubicBezTo>
                  <a:cubicBezTo>
                    <a:pt x="174" y="166"/>
                    <a:pt x="215" y="229"/>
                    <a:pt x="242" y="270"/>
                  </a:cubicBezTo>
                  <a:lnTo>
                    <a:pt x="247" y="276"/>
                  </a:lnTo>
                  <a:lnTo>
                    <a:pt x="239" y="281"/>
                  </a:lnTo>
                  <a:cubicBezTo>
                    <a:pt x="230" y="287"/>
                    <a:pt x="221" y="293"/>
                    <a:pt x="211" y="300"/>
                  </a:cubicBezTo>
                  <a:lnTo>
                    <a:pt x="202" y="307"/>
                  </a:lnTo>
                  <a:cubicBezTo>
                    <a:pt x="156" y="339"/>
                    <a:pt x="118" y="376"/>
                    <a:pt x="91" y="415"/>
                  </a:cubicBezTo>
                  <a:cubicBezTo>
                    <a:pt x="6" y="535"/>
                    <a:pt x="15" y="629"/>
                    <a:pt x="34" y="731"/>
                  </a:cubicBezTo>
                  <a:lnTo>
                    <a:pt x="37" y="746"/>
                  </a:lnTo>
                  <a:cubicBezTo>
                    <a:pt x="41" y="767"/>
                    <a:pt x="45" y="787"/>
                    <a:pt x="47" y="807"/>
                  </a:cubicBezTo>
                  <a:cubicBezTo>
                    <a:pt x="48" y="827"/>
                    <a:pt x="44" y="848"/>
                    <a:pt x="33" y="871"/>
                  </a:cubicBezTo>
                  <a:cubicBezTo>
                    <a:pt x="30" y="877"/>
                    <a:pt x="25" y="885"/>
                    <a:pt x="20" y="893"/>
                  </a:cubicBezTo>
                  <a:cubicBezTo>
                    <a:pt x="15" y="900"/>
                    <a:pt x="10" y="908"/>
                    <a:pt x="6" y="916"/>
                  </a:cubicBezTo>
                  <a:cubicBezTo>
                    <a:pt x="0" y="927"/>
                    <a:pt x="0" y="940"/>
                    <a:pt x="4" y="952"/>
                  </a:cubicBezTo>
                  <a:cubicBezTo>
                    <a:pt x="10" y="965"/>
                    <a:pt x="21" y="973"/>
                    <a:pt x="33" y="97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87" name="Group 86">
            <a:extLst>
              <a:ext uri="{FF2B5EF4-FFF2-40B4-BE49-F238E27FC236}">
                <a16:creationId xmlns:a16="http://schemas.microsoft.com/office/drawing/2014/main" xmlns="" id="{8F00BB07-242C-1C41-9A05-B9286A4152EB}"/>
              </a:ext>
            </a:extLst>
          </p:cNvPr>
          <p:cNvGrpSpPr/>
          <p:nvPr/>
        </p:nvGrpSpPr>
        <p:grpSpPr>
          <a:xfrm>
            <a:off x="5261387" y="3204569"/>
            <a:ext cx="352425" cy="325041"/>
            <a:chOff x="5251450" y="4330701"/>
            <a:chExt cx="406400" cy="433388"/>
          </a:xfrm>
        </p:grpSpPr>
        <p:sp>
          <p:nvSpPr>
            <p:cNvPr id="95" name="Freeform 66"/>
            <p:cNvSpPr>
              <a:spLocks noEditPoints="1"/>
            </p:cNvSpPr>
            <p:nvPr/>
          </p:nvSpPr>
          <p:spPr bwMode="auto">
            <a:xfrm>
              <a:off x="5399088" y="4332288"/>
              <a:ext cx="109538" cy="107950"/>
            </a:xfrm>
            <a:custGeom>
              <a:avLst/>
              <a:gdLst>
                <a:gd name="T0" fmla="*/ 191 w 230"/>
                <a:gd name="T1" fmla="*/ 113 h 227"/>
                <a:gd name="T2" fmla="*/ 191 w 230"/>
                <a:gd name="T3" fmla="*/ 113 h 227"/>
                <a:gd name="T4" fmla="*/ 167 w 230"/>
                <a:gd name="T5" fmla="*/ 166 h 227"/>
                <a:gd name="T6" fmla="*/ 115 w 230"/>
                <a:gd name="T7" fmla="*/ 188 h 227"/>
                <a:gd name="T8" fmla="*/ 39 w 230"/>
                <a:gd name="T9" fmla="*/ 112 h 227"/>
                <a:gd name="T10" fmla="*/ 116 w 230"/>
                <a:gd name="T11" fmla="*/ 37 h 227"/>
                <a:gd name="T12" fmla="*/ 116 w 230"/>
                <a:gd name="T13" fmla="*/ 37 h 227"/>
                <a:gd name="T14" fmla="*/ 169 w 230"/>
                <a:gd name="T15" fmla="*/ 60 h 227"/>
                <a:gd name="T16" fmla="*/ 191 w 230"/>
                <a:gd name="T17" fmla="*/ 113 h 227"/>
                <a:gd name="T18" fmla="*/ 191 w 230"/>
                <a:gd name="T19" fmla="*/ 113 h 227"/>
                <a:gd name="T20" fmla="*/ 116 w 230"/>
                <a:gd name="T21" fmla="*/ 0 h 227"/>
                <a:gd name="T22" fmla="*/ 116 w 230"/>
                <a:gd name="T23" fmla="*/ 0 h 227"/>
                <a:gd name="T24" fmla="*/ 1 w 230"/>
                <a:gd name="T25" fmla="*/ 111 h 227"/>
                <a:gd name="T26" fmla="*/ 114 w 230"/>
                <a:gd name="T27" fmla="*/ 227 h 227"/>
                <a:gd name="T28" fmla="*/ 116 w 230"/>
                <a:gd name="T29" fmla="*/ 227 h 227"/>
                <a:gd name="T30" fmla="*/ 194 w 230"/>
                <a:gd name="T31" fmla="*/ 194 h 227"/>
                <a:gd name="T32" fmla="*/ 230 w 230"/>
                <a:gd name="T33" fmla="*/ 113 h 227"/>
                <a:gd name="T34" fmla="*/ 197 w 230"/>
                <a:gd name="T35" fmla="*/ 33 h 227"/>
                <a:gd name="T36" fmla="*/ 116 w 230"/>
                <a:gd name="T37" fmla="*/ 0 h 227"/>
                <a:gd name="T38" fmla="*/ 116 w 230"/>
                <a:gd name="T3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 h="227">
                  <a:moveTo>
                    <a:pt x="191" y="113"/>
                  </a:moveTo>
                  <a:lnTo>
                    <a:pt x="191" y="113"/>
                  </a:lnTo>
                  <a:cubicBezTo>
                    <a:pt x="191" y="132"/>
                    <a:pt x="182" y="152"/>
                    <a:pt x="167" y="166"/>
                  </a:cubicBezTo>
                  <a:cubicBezTo>
                    <a:pt x="152" y="180"/>
                    <a:pt x="133" y="189"/>
                    <a:pt x="115" y="188"/>
                  </a:cubicBezTo>
                  <a:cubicBezTo>
                    <a:pt x="75" y="188"/>
                    <a:pt x="39" y="151"/>
                    <a:pt x="39" y="112"/>
                  </a:cubicBezTo>
                  <a:cubicBezTo>
                    <a:pt x="40" y="71"/>
                    <a:pt x="75" y="37"/>
                    <a:pt x="116" y="37"/>
                  </a:cubicBezTo>
                  <a:lnTo>
                    <a:pt x="116" y="37"/>
                  </a:lnTo>
                  <a:cubicBezTo>
                    <a:pt x="136" y="37"/>
                    <a:pt x="155" y="46"/>
                    <a:pt x="169" y="60"/>
                  </a:cubicBezTo>
                  <a:cubicBezTo>
                    <a:pt x="183" y="75"/>
                    <a:pt x="191" y="94"/>
                    <a:pt x="191" y="113"/>
                  </a:cubicBezTo>
                  <a:lnTo>
                    <a:pt x="191" y="113"/>
                  </a:lnTo>
                  <a:close/>
                  <a:moveTo>
                    <a:pt x="116" y="0"/>
                  </a:moveTo>
                  <a:lnTo>
                    <a:pt x="116" y="0"/>
                  </a:lnTo>
                  <a:cubicBezTo>
                    <a:pt x="53" y="0"/>
                    <a:pt x="2" y="49"/>
                    <a:pt x="1" y="111"/>
                  </a:cubicBezTo>
                  <a:cubicBezTo>
                    <a:pt x="0" y="172"/>
                    <a:pt x="53" y="226"/>
                    <a:pt x="114" y="227"/>
                  </a:cubicBezTo>
                  <a:cubicBezTo>
                    <a:pt x="114" y="227"/>
                    <a:pt x="115" y="227"/>
                    <a:pt x="116" y="227"/>
                  </a:cubicBezTo>
                  <a:cubicBezTo>
                    <a:pt x="144" y="227"/>
                    <a:pt x="172" y="215"/>
                    <a:pt x="194" y="194"/>
                  </a:cubicBezTo>
                  <a:cubicBezTo>
                    <a:pt x="216" y="172"/>
                    <a:pt x="229" y="143"/>
                    <a:pt x="230" y="113"/>
                  </a:cubicBezTo>
                  <a:cubicBezTo>
                    <a:pt x="230" y="84"/>
                    <a:pt x="218" y="55"/>
                    <a:pt x="197" y="33"/>
                  </a:cubicBezTo>
                  <a:cubicBezTo>
                    <a:pt x="175" y="12"/>
                    <a:pt x="146" y="0"/>
                    <a:pt x="116" y="0"/>
                  </a:cubicBezTo>
                  <a:cubicBezTo>
                    <a:pt x="116" y="0"/>
                    <a:pt x="116" y="0"/>
                    <a:pt x="116"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 name="Freeform 67"/>
            <p:cNvSpPr>
              <a:spLocks noEditPoints="1"/>
            </p:cNvSpPr>
            <p:nvPr/>
          </p:nvSpPr>
          <p:spPr bwMode="auto">
            <a:xfrm>
              <a:off x="5251450" y="4330701"/>
              <a:ext cx="406400" cy="433388"/>
            </a:xfrm>
            <a:custGeom>
              <a:avLst/>
              <a:gdLst>
                <a:gd name="T0" fmla="*/ 581 w 851"/>
                <a:gd name="T1" fmla="*/ 376 h 916"/>
                <a:gd name="T2" fmla="*/ 529 w 851"/>
                <a:gd name="T3" fmla="*/ 797 h 916"/>
                <a:gd name="T4" fmla="*/ 528 w 851"/>
                <a:gd name="T5" fmla="*/ 812 h 916"/>
                <a:gd name="T6" fmla="*/ 401 w 851"/>
                <a:gd name="T7" fmla="*/ 876 h 916"/>
                <a:gd name="T8" fmla="*/ 322 w 851"/>
                <a:gd name="T9" fmla="*/ 804 h 916"/>
                <a:gd name="T10" fmla="*/ 287 w 851"/>
                <a:gd name="T11" fmla="*/ 391 h 916"/>
                <a:gd name="T12" fmla="*/ 241 w 851"/>
                <a:gd name="T13" fmla="*/ 353 h 916"/>
                <a:gd name="T14" fmla="*/ 121 w 851"/>
                <a:gd name="T15" fmla="*/ 255 h 916"/>
                <a:gd name="T16" fmla="*/ 51 w 851"/>
                <a:gd name="T17" fmla="*/ 44 h 916"/>
                <a:gd name="T18" fmla="*/ 181 w 851"/>
                <a:gd name="T19" fmla="*/ 228 h 916"/>
                <a:gd name="T20" fmla="*/ 225 w 851"/>
                <a:gd name="T21" fmla="*/ 262 h 916"/>
                <a:gd name="T22" fmla="*/ 276 w 851"/>
                <a:gd name="T23" fmla="*/ 299 h 916"/>
                <a:gd name="T24" fmla="*/ 340 w 851"/>
                <a:gd name="T25" fmla="*/ 308 h 916"/>
                <a:gd name="T26" fmla="*/ 388 w 851"/>
                <a:gd name="T27" fmla="*/ 372 h 916"/>
                <a:gd name="T28" fmla="*/ 424 w 851"/>
                <a:gd name="T29" fmla="*/ 400 h 916"/>
                <a:gd name="T30" fmla="*/ 462 w 851"/>
                <a:gd name="T31" fmla="*/ 372 h 916"/>
                <a:gd name="T32" fmla="*/ 510 w 851"/>
                <a:gd name="T33" fmla="*/ 308 h 916"/>
                <a:gd name="T34" fmla="*/ 574 w 851"/>
                <a:gd name="T35" fmla="*/ 299 h 916"/>
                <a:gd name="T36" fmla="*/ 625 w 851"/>
                <a:gd name="T37" fmla="*/ 262 h 916"/>
                <a:gd name="T38" fmla="*/ 669 w 851"/>
                <a:gd name="T39" fmla="*/ 228 h 916"/>
                <a:gd name="T40" fmla="*/ 798 w 851"/>
                <a:gd name="T41" fmla="*/ 44 h 916"/>
                <a:gd name="T42" fmla="*/ 729 w 851"/>
                <a:gd name="T43" fmla="*/ 254 h 916"/>
                <a:gd name="T44" fmla="*/ 608 w 851"/>
                <a:gd name="T45" fmla="*/ 353 h 916"/>
                <a:gd name="T46" fmla="*/ 581 w 851"/>
                <a:gd name="T47" fmla="*/ 376 h 916"/>
                <a:gd name="T48" fmla="*/ 633 w 851"/>
                <a:gd name="T49" fmla="*/ 383 h 916"/>
                <a:gd name="T50" fmla="*/ 758 w 851"/>
                <a:gd name="T51" fmla="*/ 281 h 916"/>
                <a:gd name="T52" fmla="*/ 841 w 851"/>
                <a:gd name="T53" fmla="*/ 75 h 916"/>
                <a:gd name="T54" fmla="*/ 751 w 851"/>
                <a:gd name="T55" fmla="*/ 28 h 916"/>
                <a:gd name="T56" fmla="*/ 603 w 851"/>
                <a:gd name="T57" fmla="*/ 231 h 916"/>
                <a:gd name="T58" fmla="*/ 552 w 851"/>
                <a:gd name="T59" fmla="*/ 268 h 916"/>
                <a:gd name="T60" fmla="*/ 501 w 851"/>
                <a:gd name="T61" fmla="*/ 270 h 916"/>
                <a:gd name="T62" fmla="*/ 456 w 851"/>
                <a:gd name="T63" fmla="*/ 316 h 916"/>
                <a:gd name="T64" fmla="*/ 425 w 851"/>
                <a:gd name="T65" fmla="*/ 357 h 916"/>
                <a:gd name="T66" fmla="*/ 395 w 851"/>
                <a:gd name="T67" fmla="*/ 316 h 916"/>
                <a:gd name="T68" fmla="*/ 350 w 851"/>
                <a:gd name="T69" fmla="*/ 270 h 916"/>
                <a:gd name="T70" fmla="*/ 298 w 851"/>
                <a:gd name="T71" fmla="*/ 268 h 916"/>
                <a:gd name="T72" fmla="*/ 247 w 851"/>
                <a:gd name="T73" fmla="*/ 231 h 916"/>
                <a:gd name="T74" fmla="*/ 99 w 851"/>
                <a:gd name="T75" fmla="*/ 28 h 916"/>
                <a:gd name="T76" fmla="*/ 9 w 851"/>
                <a:gd name="T77" fmla="*/ 75 h 916"/>
                <a:gd name="T78" fmla="*/ 94 w 851"/>
                <a:gd name="T79" fmla="*/ 282 h 916"/>
                <a:gd name="T80" fmla="*/ 218 w 851"/>
                <a:gd name="T81" fmla="*/ 383 h 916"/>
                <a:gd name="T82" fmla="*/ 257 w 851"/>
                <a:gd name="T83" fmla="*/ 417 h 916"/>
                <a:gd name="T84" fmla="*/ 284 w 851"/>
                <a:gd name="T85" fmla="*/ 807 h 916"/>
                <a:gd name="T86" fmla="*/ 401 w 851"/>
                <a:gd name="T87" fmla="*/ 916 h 916"/>
                <a:gd name="T88" fmla="*/ 566 w 851"/>
                <a:gd name="T89" fmla="*/ 818 h 916"/>
                <a:gd name="T90" fmla="*/ 567 w 851"/>
                <a:gd name="T91" fmla="*/ 799 h 916"/>
                <a:gd name="T92" fmla="*/ 606 w 851"/>
                <a:gd name="T93" fmla="*/ 40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1" h="916">
                  <a:moveTo>
                    <a:pt x="581" y="376"/>
                  </a:moveTo>
                  <a:lnTo>
                    <a:pt x="581" y="376"/>
                  </a:lnTo>
                  <a:cubicBezTo>
                    <a:pt x="575" y="381"/>
                    <a:pt x="569" y="387"/>
                    <a:pt x="563" y="392"/>
                  </a:cubicBezTo>
                  <a:cubicBezTo>
                    <a:pt x="554" y="399"/>
                    <a:pt x="554" y="399"/>
                    <a:pt x="529" y="797"/>
                  </a:cubicBezTo>
                  <a:cubicBezTo>
                    <a:pt x="529" y="800"/>
                    <a:pt x="529" y="802"/>
                    <a:pt x="528" y="804"/>
                  </a:cubicBezTo>
                  <a:cubicBezTo>
                    <a:pt x="528" y="807"/>
                    <a:pt x="528" y="809"/>
                    <a:pt x="528" y="812"/>
                  </a:cubicBezTo>
                  <a:cubicBezTo>
                    <a:pt x="521" y="852"/>
                    <a:pt x="491" y="876"/>
                    <a:pt x="450" y="876"/>
                  </a:cubicBezTo>
                  <a:lnTo>
                    <a:pt x="401" y="876"/>
                  </a:lnTo>
                  <a:cubicBezTo>
                    <a:pt x="359" y="876"/>
                    <a:pt x="329" y="852"/>
                    <a:pt x="322" y="811"/>
                  </a:cubicBezTo>
                  <a:cubicBezTo>
                    <a:pt x="322" y="809"/>
                    <a:pt x="322" y="806"/>
                    <a:pt x="322" y="804"/>
                  </a:cubicBezTo>
                  <a:cubicBezTo>
                    <a:pt x="322" y="801"/>
                    <a:pt x="321" y="799"/>
                    <a:pt x="321" y="796"/>
                  </a:cubicBezTo>
                  <a:cubicBezTo>
                    <a:pt x="296" y="399"/>
                    <a:pt x="296" y="399"/>
                    <a:pt x="287" y="391"/>
                  </a:cubicBezTo>
                  <a:cubicBezTo>
                    <a:pt x="281" y="386"/>
                    <a:pt x="275" y="381"/>
                    <a:pt x="269" y="376"/>
                  </a:cubicBezTo>
                  <a:lnTo>
                    <a:pt x="241" y="353"/>
                  </a:lnTo>
                  <a:cubicBezTo>
                    <a:pt x="233" y="346"/>
                    <a:pt x="224" y="338"/>
                    <a:pt x="215" y="331"/>
                  </a:cubicBezTo>
                  <a:lnTo>
                    <a:pt x="121" y="255"/>
                  </a:lnTo>
                  <a:lnTo>
                    <a:pt x="45" y="61"/>
                  </a:lnTo>
                  <a:cubicBezTo>
                    <a:pt x="42" y="54"/>
                    <a:pt x="45" y="46"/>
                    <a:pt x="51" y="44"/>
                  </a:cubicBezTo>
                  <a:cubicBezTo>
                    <a:pt x="57" y="42"/>
                    <a:pt x="63" y="44"/>
                    <a:pt x="67" y="49"/>
                  </a:cubicBezTo>
                  <a:lnTo>
                    <a:pt x="181" y="228"/>
                  </a:lnTo>
                  <a:cubicBezTo>
                    <a:pt x="183" y="230"/>
                    <a:pt x="184" y="232"/>
                    <a:pt x="186" y="234"/>
                  </a:cubicBezTo>
                  <a:lnTo>
                    <a:pt x="225" y="262"/>
                  </a:lnTo>
                  <a:cubicBezTo>
                    <a:pt x="234" y="269"/>
                    <a:pt x="243" y="276"/>
                    <a:pt x="253" y="282"/>
                  </a:cubicBezTo>
                  <a:cubicBezTo>
                    <a:pt x="261" y="288"/>
                    <a:pt x="268" y="293"/>
                    <a:pt x="276" y="299"/>
                  </a:cubicBezTo>
                  <a:cubicBezTo>
                    <a:pt x="283" y="303"/>
                    <a:pt x="291" y="306"/>
                    <a:pt x="299" y="307"/>
                  </a:cubicBezTo>
                  <a:lnTo>
                    <a:pt x="340" y="308"/>
                  </a:lnTo>
                  <a:cubicBezTo>
                    <a:pt x="344" y="313"/>
                    <a:pt x="351" y="322"/>
                    <a:pt x="363" y="339"/>
                  </a:cubicBezTo>
                  <a:cubicBezTo>
                    <a:pt x="372" y="350"/>
                    <a:pt x="381" y="362"/>
                    <a:pt x="388" y="372"/>
                  </a:cubicBezTo>
                  <a:lnTo>
                    <a:pt x="399" y="387"/>
                  </a:lnTo>
                  <a:cubicBezTo>
                    <a:pt x="405" y="395"/>
                    <a:pt x="416" y="400"/>
                    <a:pt x="424" y="400"/>
                  </a:cubicBezTo>
                  <a:cubicBezTo>
                    <a:pt x="434" y="400"/>
                    <a:pt x="444" y="395"/>
                    <a:pt x="451" y="387"/>
                  </a:cubicBezTo>
                  <a:lnTo>
                    <a:pt x="462" y="372"/>
                  </a:lnTo>
                  <a:cubicBezTo>
                    <a:pt x="469" y="362"/>
                    <a:pt x="478" y="350"/>
                    <a:pt x="487" y="339"/>
                  </a:cubicBezTo>
                  <a:cubicBezTo>
                    <a:pt x="499" y="322"/>
                    <a:pt x="507" y="313"/>
                    <a:pt x="510" y="308"/>
                  </a:cubicBezTo>
                  <a:lnTo>
                    <a:pt x="551" y="307"/>
                  </a:lnTo>
                  <a:cubicBezTo>
                    <a:pt x="559" y="306"/>
                    <a:pt x="567" y="303"/>
                    <a:pt x="574" y="299"/>
                  </a:cubicBezTo>
                  <a:cubicBezTo>
                    <a:pt x="582" y="293"/>
                    <a:pt x="589" y="288"/>
                    <a:pt x="597" y="282"/>
                  </a:cubicBezTo>
                  <a:cubicBezTo>
                    <a:pt x="606" y="275"/>
                    <a:pt x="616" y="269"/>
                    <a:pt x="625" y="262"/>
                  </a:cubicBezTo>
                  <a:lnTo>
                    <a:pt x="664" y="233"/>
                  </a:lnTo>
                  <a:cubicBezTo>
                    <a:pt x="666" y="232"/>
                    <a:pt x="668" y="230"/>
                    <a:pt x="669" y="228"/>
                  </a:cubicBezTo>
                  <a:lnTo>
                    <a:pt x="783" y="48"/>
                  </a:lnTo>
                  <a:cubicBezTo>
                    <a:pt x="786" y="43"/>
                    <a:pt x="793" y="41"/>
                    <a:pt x="798" y="44"/>
                  </a:cubicBezTo>
                  <a:cubicBezTo>
                    <a:pt x="805" y="46"/>
                    <a:pt x="807" y="54"/>
                    <a:pt x="805" y="60"/>
                  </a:cubicBezTo>
                  <a:lnTo>
                    <a:pt x="729" y="254"/>
                  </a:lnTo>
                  <a:lnTo>
                    <a:pt x="634" y="331"/>
                  </a:lnTo>
                  <a:cubicBezTo>
                    <a:pt x="625" y="338"/>
                    <a:pt x="617" y="346"/>
                    <a:pt x="608" y="353"/>
                  </a:cubicBezTo>
                  <a:lnTo>
                    <a:pt x="581" y="376"/>
                  </a:lnTo>
                  <a:lnTo>
                    <a:pt x="581" y="376"/>
                  </a:lnTo>
                  <a:close/>
                  <a:moveTo>
                    <a:pt x="633" y="383"/>
                  </a:moveTo>
                  <a:lnTo>
                    <a:pt x="633" y="383"/>
                  </a:lnTo>
                  <a:cubicBezTo>
                    <a:pt x="642" y="376"/>
                    <a:pt x="650" y="368"/>
                    <a:pt x="660" y="361"/>
                  </a:cubicBezTo>
                  <a:lnTo>
                    <a:pt x="758" y="281"/>
                  </a:lnTo>
                  <a:cubicBezTo>
                    <a:pt x="760" y="279"/>
                    <a:pt x="762" y="276"/>
                    <a:pt x="764" y="273"/>
                  </a:cubicBezTo>
                  <a:lnTo>
                    <a:pt x="841" y="75"/>
                  </a:lnTo>
                  <a:cubicBezTo>
                    <a:pt x="851" y="49"/>
                    <a:pt x="839" y="19"/>
                    <a:pt x="813" y="8"/>
                  </a:cubicBezTo>
                  <a:cubicBezTo>
                    <a:pt x="791" y="0"/>
                    <a:pt x="764" y="7"/>
                    <a:pt x="751" y="28"/>
                  </a:cubicBezTo>
                  <a:lnTo>
                    <a:pt x="638" y="205"/>
                  </a:lnTo>
                  <a:lnTo>
                    <a:pt x="603" y="231"/>
                  </a:lnTo>
                  <a:cubicBezTo>
                    <a:pt x="593" y="238"/>
                    <a:pt x="584" y="245"/>
                    <a:pt x="575" y="251"/>
                  </a:cubicBezTo>
                  <a:cubicBezTo>
                    <a:pt x="567" y="257"/>
                    <a:pt x="560" y="262"/>
                    <a:pt x="552" y="268"/>
                  </a:cubicBezTo>
                  <a:cubicBezTo>
                    <a:pt x="552" y="268"/>
                    <a:pt x="551" y="268"/>
                    <a:pt x="550" y="268"/>
                  </a:cubicBezTo>
                  <a:lnTo>
                    <a:pt x="501" y="270"/>
                  </a:lnTo>
                  <a:cubicBezTo>
                    <a:pt x="496" y="270"/>
                    <a:pt x="491" y="273"/>
                    <a:pt x="487" y="276"/>
                  </a:cubicBezTo>
                  <a:cubicBezTo>
                    <a:pt x="486" y="278"/>
                    <a:pt x="482" y="282"/>
                    <a:pt x="456" y="316"/>
                  </a:cubicBezTo>
                  <a:cubicBezTo>
                    <a:pt x="448" y="327"/>
                    <a:pt x="439" y="339"/>
                    <a:pt x="431" y="349"/>
                  </a:cubicBezTo>
                  <a:lnTo>
                    <a:pt x="425" y="357"/>
                  </a:lnTo>
                  <a:lnTo>
                    <a:pt x="419" y="349"/>
                  </a:lnTo>
                  <a:cubicBezTo>
                    <a:pt x="412" y="339"/>
                    <a:pt x="403" y="327"/>
                    <a:pt x="395" y="316"/>
                  </a:cubicBezTo>
                  <a:cubicBezTo>
                    <a:pt x="369" y="282"/>
                    <a:pt x="365" y="278"/>
                    <a:pt x="363" y="276"/>
                  </a:cubicBezTo>
                  <a:cubicBezTo>
                    <a:pt x="359" y="273"/>
                    <a:pt x="355" y="271"/>
                    <a:pt x="350" y="270"/>
                  </a:cubicBezTo>
                  <a:lnTo>
                    <a:pt x="300" y="268"/>
                  </a:lnTo>
                  <a:cubicBezTo>
                    <a:pt x="300" y="268"/>
                    <a:pt x="298" y="268"/>
                    <a:pt x="298" y="268"/>
                  </a:cubicBezTo>
                  <a:cubicBezTo>
                    <a:pt x="290" y="262"/>
                    <a:pt x="283" y="257"/>
                    <a:pt x="275" y="251"/>
                  </a:cubicBezTo>
                  <a:cubicBezTo>
                    <a:pt x="266" y="245"/>
                    <a:pt x="257" y="238"/>
                    <a:pt x="247" y="231"/>
                  </a:cubicBezTo>
                  <a:lnTo>
                    <a:pt x="212" y="205"/>
                  </a:lnTo>
                  <a:lnTo>
                    <a:pt x="99" y="28"/>
                  </a:lnTo>
                  <a:cubicBezTo>
                    <a:pt x="86" y="7"/>
                    <a:pt x="60" y="0"/>
                    <a:pt x="37" y="8"/>
                  </a:cubicBezTo>
                  <a:cubicBezTo>
                    <a:pt x="11" y="19"/>
                    <a:pt x="0" y="49"/>
                    <a:pt x="9" y="75"/>
                  </a:cubicBezTo>
                  <a:lnTo>
                    <a:pt x="86" y="272"/>
                  </a:lnTo>
                  <a:cubicBezTo>
                    <a:pt x="88" y="276"/>
                    <a:pt x="90" y="279"/>
                    <a:pt x="94" y="282"/>
                  </a:cubicBezTo>
                  <a:lnTo>
                    <a:pt x="191" y="362"/>
                  </a:lnTo>
                  <a:cubicBezTo>
                    <a:pt x="200" y="369"/>
                    <a:pt x="209" y="376"/>
                    <a:pt x="218" y="383"/>
                  </a:cubicBezTo>
                  <a:lnTo>
                    <a:pt x="245" y="406"/>
                  </a:lnTo>
                  <a:cubicBezTo>
                    <a:pt x="249" y="409"/>
                    <a:pt x="253" y="413"/>
                    <a:pt x="257" y="417"/>
                  </a:cubicBezTo>
                  <a:cubicBezTo>
                    <a:pt x="261" y="456"/>
                    <a:pt x="275" y="661"/>
                    <a:pt x="283" y="798"/>
                  </a:cubicBezTo>
                  <a:cubicBezTo>
                    <a:pt x="283" y="801"/>
                    <a:pt x="283" y="804"/>
                    <a:pt x="284" y="807"/>
                  </a:cubicBezTo>
                  <a:cubicBezTo>
                    <a:pt x="284" y="811"/>
                    <a:pt x="285" y="815"/>
                    <a:pt x="285" y="818"/>
                  </a:cubicBezTo>
                  <a:cubicBezTo>
                    <a:pt x="294" y="876"/>
                    <a:pt x="341" y="916"/>
                    <a:pt x="401" y="916"/>
                  </a:cubicBezTo>
                  <a:lnTo>
                    <a:pt x="450" y="916"/>
                  </a:lnTo>
                  <a:cubicBezTo>
                    <a:pt x="511" y="916"/>
                    <a:pt x="557" y="876"/>
                    <a:pt x="566" y="818"/>
                  </a:cubicBezTo>
                  <a:cubicBezTo>
                    <a:pt x="567" y="815"/>
                    <a:pt x="567" y="811"/>
                    <a:pt x="567" y="807"/>
                  </a:cubicBezTo>
                  <a:cubicBezTo>
                    <a:pt x="567" y="804"/>
                    <a:pt x="567" y="801"/>
                    <a:pt x="567" y="799"/>
                  </a:cubicBezTo>
                  <a:cubicBezTo>
                    <a:pt x="576" y="661"/>
                    <a:pt x="589" y="456"/>
                    <a:pt x="593" y="417"/>
                  </a:cubicBezTo>
                  <a:cubicBezTo>
                    <a:pt x="598" y="413"/>
                    <a:pt x="602" y="409"/>
                    <a:pt x="606" y="406"/>
                  </a:cubicBezTo>
                  <a:lnTo>
                    <a:pt x="633" y="38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Freeform 68"/>
            <p:cNvSpPr>
              <a:spLocks/>
            </p:cNvSpPr>
            <p:nvPr/>
          </p:nvSpPr>
          <p:spPr bwMode="auto">
            <a:xfrm>
              <a:off x="5403850" y="4506913"/>
              <a:ext cx="19050" cy="17463"/>
            </a:xfrm>
            <a:custGeom>
              <a:avLst/>
              <a:gdLst>
                <a:gd name="T0" fmla="*/ 37 w 40"/>
                <a:gd name="T1" fmla="*/ 14 h 39"/>
                <a:gd name="T2" fmla="*/ 37 w 40"/>
                <a:gd name="T3" fmla="*/ 14 h 39"/>
                <a:gd name="T4" fmla="*/ 37 w 40"/>
                <a:gd name="T5" fmla="*/ 3 h 39"/>
                <a:gd name="T6" fmla="*/ 26 w 40"/>
                <a:gd name="T7" fmla="*/ 3 h 39"/>
                <a:gd name="T8" fmla="*/ 3 w 40"/>
                <a:gd name="T9" fmla="*/ 26 h 39"/>
                <a:gd name="T10" fmla="*/ 3 w 40"/>
                <a:gd name="T11" fmla="*/ 37 h 39"/>
                <a:gd name="T12" fmla="*/ 8 w 40"/>
                <a:gd name="T13" fmla="*/ 39 h 39"/>
                <a:gd name="T14" fmla="*/ 14 w 40"/>
                <a:gd name="T15" fmla="*/ 37 h 39"/>
                <a:gd name="T16" fmla="*/ 37 w 40"/>
                <a:gd name="T1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37" y="14"/>
                  </a:moveTo>
                  <a:lnTo>
                    <a:pt x="37" y="14"/>
                  </a:lnTo>
                  <a:cubicBezTo>
                    <a:pt x="40" y="11"/>
                    <a:pt x="40" y="6"/>
                    <a:pt x="37" y="3"/>
                  </a:cubicBezTo>
                  <a:cubicBezTo>
                    <a:pt x="33" y="0"/>
                    <a:pt x="29" y="0"/>
                    <a:pt x="26" y="3"/>
                  </a:cubicBezTo>
                  <a:lnTo>
                    <a:pt x="3" y="26"/>
                  </a:lnTo>
                  <a:cubicBezTo>
                    <a:pt x="0" y="29"/>
                    <a:pt x="0" y="34"/>
                    <a:pt x="3" y="37"/>
                  </a:cubicBezTo>
                  <a:cubicBezTo>
                    <a:pt x="4" y="39"/>
                    <a:pt x="6" y="39"/>
                    <a:pt x="8" y="39"/>
                  </a:cubicBezTo>
                  <a:cubicBezTo>
                    <a:pt x="10" y="39"/>
                    <a:pt x="12" y="39"/>
                    <a:pt x="14" y="37"/>
                  </a:cubicBezTo>
                  <a:lnTo>
                    <a:pt x="37" y="1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 name="Freeform 69"/>
            <p:cNvSpPr>
              <a:spLocks/>
            </p:cNvSpPr>
            <p:nvPr/>
          </p:nvSpPr>
          <p:spPr bwMode="auto">
            <a:xfrm>
              <a:off x="5410200" y="4487863"/>
              <a:ext cx="114300" cy="112713"/>
            </a:xfrm>
            <a:custGeom>
              <a:avLst/>
              <a:gdLst>
                <a:gd name="T0" fmla="*/ 231 w 239"/>
                <a:gd name="T1" fmla="*/ 0 h 237"/>
                <a:gd name="T2" fmla="*/ 231 w 239"/>
                <a:gd name="T3" fmla="*/ 0 h 237"/>
                <a:gd name="T4" fmla="*/ 228 w 239"/>
                <a:gd name="T5" fmla="*/ 0 h 237"/>
                <a:gd name="T6" fmla="*/ 4 w 239"/>
                <a:gd name="T7" fmla="*/ 224 h 237"/>
                <a:gd name="T8" fmla="*/ 4 w 239"/>
                <a:gd name="T9" fmla="*/ 235 h 237"/>
                <a:gd name="T10" fmla="*/ 9 w 239"/>
                <a:gd name="T11" fmla="*/ 237 h 237"/>
                <a:gd name="T12" fmla="*/ 15 w 239"/>
                <a:gd name="T13" fmla="*/ 235 h 237"/>
                <a:gd name="T14" fmla="*/ 235 w 239"/>
                <a:gd name="T15" fmla="*/ 13 h 237"/>
                <a:gd name="T16" fmla="*/ 239 w 239"/>
                <a:gd name="T17" fmla="*/ 7 h 237"/>
                <a:gd name="T18" fmla="*/ 231 w 239"/>
                <a:gd name="T19"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37">
                  <a:moveTo>
                    <a:pt x="231" y="0"/>
                  </a:moveTo>
                  <a:lnTo>
                    <a:pt x="231" y="0"/>
                  </a:lnTo>
                  <a:lnTo>
                    <a:pt x="228" y="0"/>
                  </a:lnTo>
                  <a:lnTo>
                    <a:pt x="4" y="224"/>
                  </a:lnTo>
                  <a:cubicBezTo>
                    <a:pt x="0" y="227"/>
                    <a:pt x="0" y="232"/>
                    <a:pt x="4" y="235"/>
                  </a:cubicBezTo>
                  <a:cubicBezTo>
                    <a:pt x="5" y="236"/>
                    <a:pt x="7" y="237"/>
                    <a:pt x="9" y="237"/>
                  </a:cubicBezTo>
                  <a:cubicBezTo>
                    <a:pt x="11" y="237"/>
                    <a:pt x="13" y="236"/>
                    <a:pt x="15" y="235"/>
                  </a:cubicBezTo>
                  <a:lnTo>
                    <a:pt x="235" y="13"/>
                  </a:lnTo>
                  <a:cubicBezTo>
                    <a:pt x="237" y="12"/>
                    <a:pt x="239" y="10"/>
                    <a:pt x="239" y="7"/>
                  </a:cubicBezTo>
                  <a:cubicBezTo>
                    <a:pt x="239" y="3"/>
                    <a:pt x="235" y="0"/>
                    <a:pt x="231"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 name="Freeform 70"/>
            <p:cNvSpPr>
              <a:spLocks/>
            </p:cNvSpPr>
            <p:nvPr/>
          </p:nvSpPr>
          <p:spPr bwMode="auto">
            <a:xfrm>
              <a:off x="5414963" y="4594226"/>
              <a:ext cx="84138" cy="82550"/>
            </a:xfrm>
            <a:custGeom>
              <a:avLst/>
              <a:gdLst>
                <a:gd name="T0" fmla="*/ 161 w 175"/>
                <a:gd name="T1" fmla="*/ 3 h 174"/>
                <a:gd name="T2" fmla="*/ 161 w 175"/>
                <a:gd name="T3" fmla="*/ 3 h 174"/>
                <a:gd name="T4" fmla="*/ 3 w 175"/>
                <a:gd name="T5" fmla="*/ 161 h 174"/>
                <a:gd name="T6" fmla="*/ 3 w 175"/>
                <a:gd name="T7" fmla="*/ 171 h 174"/>
                <a:gd name="T8" fmla="*/ 8 w 175"/>
                <a:gd name="T9" fmla="*/ 174 h 174"/>
                <a:gd name="T10" fmla="*/ 14 w 175"/>
                <a:gd name="T11" fmla="*/ 171 h 174"/>
                <a:gd name="T12" fmla="*/ 172 w 175"/>
                <a:gd name="T13" fmla="*/ 14 h 174"/>
                <a:gd name="T14" fmla="*/ 172 w 175"/>
                <a:gd name="T15" fmla="*/ 3 h 174"/>
                <a:gd name="T16" fmla="*/ 161 w 175"/>
                <a:gd name="T17" fmla="*/ 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4">
                  <a:moveTo>
                    <a:pt x="161" y="3"/>
                  </a:moveTo>
                  <a:lnTo>
                    <a:pt x="161" y="3"/>
                  </a:lnTo>
                  <a:lnTo>
                    <a:pt x="3" y="161"/>
                  </a:lnTo>
                  <a:cubicBezTo>
                    <a:pt x="0" y="164"/>
                    <a:pt x="0" y="169"/>
                    <a:pt x="3" y="171"/>
                  </a:cubicBezTo>
                  <a:cubicBezTo>
                    <a:pt x="4" y="173"/>
                    <a:pt x="6" y="174"/>
                    <a:pt x="8" y="174"/>
                  </a:cubicBezTo>
                  <a:cubicBezTo>
                    <a:pt x="10" y="174"/>
                    <a:pt x="12" y="173"/>
                    <a:pt x="14" y="171"/>
                  </a:cubicBezTo>
                  <a:lnTo>
                    <a:pt x="172" y="14"/>
                  </a:lnTo>
                  <a:cubicBezTo>
                    <a:pt x="175" y="10"/>
                    <a:pt x="175" y="6"/>
                    <a:pt x="172" y="3"/>
                  </a:cubicBezTo>
                  <a:cubicBezTo>
                    <a:pt x="169" y="0"/>
                    <a:pt x="164" y="0"/>
                    <a:pt x="161" y="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 name="Freeform 71"/>
            <p:cNvSpPr>
              <a:spLocks/>
            </p:cNvSpPr>
            <p:nvPr/>
          </p:nvSpPr>
          <p:spPr bwMode="auto">
            <a:xfrm>
              <a:off x="5440363" y="4681538"/>
              <a:ext cx="52388" cy="50800"/>
            </a:xfrm>
            <a:custGeom>
              <a:avLst/>
              <a:gdLst>
                <a:gd name="T0" fmla="*/ 95 w 109"/>
                <a:gd name="T1" fmla="*/ 4 h 109"/>
                <a:gd name="T2" fmla="*/ 95 w 109"/>
                <a:gd name="T3" fmla="*/ 4 h 109"/>
                <a:gd name="T4" fmla="*/ 3 w 109"/>
                <a:gd name="T5" fmla="*/ 96 h 109"/>
                <a:gd name="T6" fmla="*/ 3 w 109"/>
                <a:gd name="T7" fmla="*/ 106 h 109"/>
                <a:gd name="T8" fmla="*/ 8 w 109"/>
                <a:gd name="T9" fmla="*/ 109 h 109"/>
                <a:gd name="T10" fmla="*/ 14 w 109"/>
                <a:gd name="T11" fmla="*/ 106 h 109"/>
                <a:gd name="T12" fmla="*/ 106 w 109"/>
                <a:gd name="T13" fmla="*/ 14 h 109"/>
                <a:gd name="T14" fmla="*/ 106 w 109"/>
                <a:gd name="T15" fmla="*/ 4 h 109"/>
                <a:gd name="T16" fmla="*/ 95 w 109"/>
                <a:gd name="T17" fmla="*/ 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09">
                  <a:moveTo>
                    <a:pt x="95" y="4"/>
                  </a:moveTo>
                  <a:lnTo>
                    <a:pt x="95" y="4"/>
                  </a:lnTo>
                  <a:lnTo>
                    <a:pt x="3" y="96"/>
                  </a:lnTo>
                  <a:cubicBezTo>
                    <a:pt x="0" y="99"/>
                    <a:pt x="0" y="104"/>
                    <a:pt x="3" y="106"/>
                  </a:cubicBezTo>
                  <a:cubicBezTo>
                    <a:pt x="4" y="108"/>
                    <a:pt x="6" y="109"/>
                    <a:pt x="8" y="109"/>
                  </a:cubicBezTo>
                  <a:cubicBezTo>
                    <a:pt x="10" y="109"/>
                    <a:pt x="12" y="108"/>
                    <a:pt x="14" y="106"/>
                  </a:cubicBezTo>
                  <a:lnTo>
                    <a:pt x="106" y="14"/>
                  </a:lnTo>
                  <a:cubicBezTo>
                    <a:pt x="109" y="11"/>
                    <a:pt x="109" y="6"/>
                    <a:pt x="106" y="4"/>
                  </a:cubicBezTo>
                  <a:cubicBezTo>
                    <a:pt x="103" y="1"/>
                    <a:pt x="98" y="0"/>
                    <a:pt x="95" y="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83" name="Group 82">
            <a:extLst>
              <a:ext uri="{FF2B5EF4-FFF2-40B4-BE49-F238E27FC236}">
                <a16:creationId xmlns:a16="http://schemas.microsoft.com/office/drawing/2014/main" xmlns="" id="{3651478F-6446-7E40-BAA5-D56AE5B6DF4B}"/>
              </a:ext>
            </a:extLst>
          </p:cNvPr>
          <p:cNvGrpSpPr/>
          <p:nvPr/>
        </p:nvGrpSpPr>
        <p:grpSpPr>
          <a:xfrm>
            <a:off x="3570986" y="3172420"/>
            <a:ext cx="402123" cy="357188"/>
            <a:chOff x="3503613" y="4308476"/>
            <a:chExt cx="503238" cy="476250"/>
          </a:xfrm>
        </p:grpSpPr>
        <p:sp>
          <p:nvSpPr>
            <p:cNvPr id="110" name="Freeform 75"/>
            <p:cNvSpPr>
              <a:spLocks noEditPoints="1"/>
            </p:cNvSpPr>
            <p:nvPr/>
          </p:nvSpPr>
          <p:spPr bwMode="auto">
            <a:xfrm>
              <a:off x="3543300" y="4562476"/>
              <a:ext cx="98425" cy="98425"/>
            </a:xfrm>
            <a:custGeom>
              <a:avLst/>
              <a:gdLst>
                <a:gd name="T0" fmla="*/ 102 w 206"/>
                <a:gd name="T1" fmla="*/ 187 h 204"/>
                <a:gd name="T2" fmla="*/ 102 w 206"/>
                <a:gd name="T3" fmla="*/ 187 h 204"/>
                <a:gd name="T4" fmla="*/ 18 w 206"/>
                <a:gd name="T5" fmla="*/ 101 h 204"/>
                <a:gd name="T6" fmla="*/ 104 w 206"/>
                <a:gd name="T7" fmla="*/ 18 h 204"/>
                <a:gd name="T8" fmla="*/ 104 w 206"/>
                <a:gd name="T9" fmla="*/ 18 h 204"/>
                <a:gd name="T10" fmla="*/ 164 w 206"/>
                <a:gd name="T11" fmla="*/ 43 h 204"/>
                <a:gd name="T12" fmla="*/ 188 w 206"/>
                <a:gd name="T13" fmla="*/ 103 h 204"/>
                <a:gd name="T14" fmla="*/ 161 w 206"/>
                <a:gd name="T15" fmla="*/ 163 h 204"/>
                <a:gd name="T16" fmla="*/ 102 w 206"/>
                <a:gd name="T17" fmla="*/ 187 h 204"/>
                <a:gd name="T18" fmla="*/ 102 w 206"/>
                <a:gd name="T19" fmla="*/ 187 h 204"/>
                <a:gd name="T20" fmla="*/ 205 w 206"/>
                <a:gd name="T21" fmla="*/ 103 h 204"/>
                <a:gd name="T22" fmla="*/ 205 w 206"/>
                <a:gd name="T23" fmla="*/ 103 h 204"/>
                <a:gd name="T24" fmla="*/ 176 w 206"/>
                <a:gd name="T25" fmla="*/ 31 h 204"/>
                <a:gd name="T26" fmla="*/ 104 w 206"/>
                <a:gd name="T27" fmla="*/ 0 h 204"/>
                <a:gd name="T28" fmla="*/ 1 w 206"/>
                <a:gd name="T29" fmla="*/ 101 h 204"/>
                <a:gd name="T30" fmla="*/ 102 w 206"/>
                <a:gd name="T31" fmla="*/ 204 h 204"/>
                <a:gd name="T32" fmla="*/ 104 w 206"/>
                <a:gd name="T33" fmla="*/ 204 h 204"/>
                <a:gd name="T34" fmla="*/ 173 w 206"/>
                <a:gd name="T35" fmla="*/ 175 h 204"/>
                <a:gd name="T36" fmla="*/ 205 w 206"/>
                <a:gd name="T37" fmla="*/ 10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204">
                  <a:moveTo>
                    <a:pt x="102" y="187"/>
                  </a:moveTo>
                  <a:lnTo>
                    <a:pt x="102" y="187"/>
                  </a:lnTo>
                  <a:cubicBezTo>
                    <a:pt x="57" y="186"/>
                    <a:pt x="17" y="145"/>
                    <a:pt x="18" y="101"/>
                  </a:cubicBezTo>
                  <a:cubicBezTo>
                    <a:pt x="19" y="56"/>
                    <a:pt x="58" y="18"/>
                    <a:pt x="104" y="18"/>
                  </a:cubicBezTo>
                  <a:lnTo>
                    <a:pt x="104" y="18"/>
                  </a:lnTo>
                  <a:cubicBezTo>
                    <a:pt x="126" y="18"/>
                    <a:pt x="148" y="27"/>
                    <a:pt x="164" y="43"/>
                  </a:cubicBezTo>
                  <a:cubicBezTo>
                    <a:pt x="180" y="59"/>
                    <a:pt x="188" y="81"/>
                    <a:pt x="188" y="103"/>
                  </a:cubicBezTo>
                  <a:cubicBezTo>
                    <a:pt x="188" y="124"/>
                    <a:pt x="179" y="146"/>
                    <a:pt x="161" y="163"/>
                  </a:cubicBezTo>
                  <a:cubicBezTo>
                    <a:pt x="145" y="179"/>
                    <a:pt x="124" y="188"/>
                    <a:pt x="102" y="187"/>
                  </a:cubicBezTo>
                  <a:lnTo>
                    <a:pt x="102" y="187"/>
                  </a:lnTo>
                  <a:close/>
                  <a:moveTo>
                    <a:pt x="205" y="103"/>
                  </a:moveTo>
                  <a:lnTo>
                    <a:pt x="205" y="103"/>
                  </a:lnTo>
                  <a:cubicBezTo>
                    <a:pt x="206" y="76"/>
                    <a:pt x="195" y="51"/>
                    <a:pt x="176" y="31"/>
                  </a:cubicBezTo>
                  <a:cubicBezTo>
                    <a:pt x="156" y="12"/>
                    <a:pt x="131" y="0"/>
                    <a:pt x="104" y="0"/>
                  </a:cubicBezTo>
                  <a:cubicBezTo>
                    <a:pt x="48" y="0"/>
                    <a:pt x="2" y="45"/>
                    <a:pt x="1" y="101"/>
                  </a:cubicBezTo>
                  <a:cubicBezTo>
                    <a:pt x="0" y="154"/>
                    <a:pt x="48" y="203"/>
                    <a:pt x="102" y="204"/>
                  </a:cubicBezTo>
                  <a:cubicBezTo>
                    <a:pt x="102" y="204"/>
                    <a:pt x="103" y="204"/>
                    <a:pt x="104" y="204"/>
                  </a:cubicBezTo>
                  <a:cubicBezTo>
                    <a:pt x="129" y="204"/>
                    <a:pt x="154" y="194"/>
                    <a:pt x="173" y="175"/>
                  </a:cubicBezTo>
                  <a:cubicBezTo>
                    <a:pt x="194" y="155"/>
                    <a:pt x="205" y="129"/>
                    <a:pt x="205" y="10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Freeform 76"/>
            <p:cNvSpPr>
              <a:spLocks noEditPoints="1"/>
            </p:cNvSpPr>
            <p:nvPr/>
          </p:nvSpPr>
          <p:spPr bwMode="auto">
            <a:xfrm>
              <a:off x="3690938" y="4518026"/>
              <a:ext cx="125413" cy="125413"/>
            </a:xfrm>
            <a:custGeom>
              <a:avLst/>
              <a:gdLst>
                <a:gd name="T0" fmla="*/ 131 w 261"/>
                <a:gd name="T1" fmla="*/ 42 h 259"/>
                <a:gd name="T2" fmla="*/ 131 w 261"/>
                <a:gd name="T3" fmla="*/ 42 h 259"/>
                <a:gd name="T4" fmla="*/ 132 w 261"/>
                <a:gd name="T5" fmla="*/ 42 h 259"/>
                <a:gd name="T6" fmla="*/ 193 w 261"/>
                <a:gd name="T7" fmla="*/ 69 h 259"/>
                <a:gd name="T8" fmla="*/ 218 w 261"/>
                <a:gd name="T9" fmla="*/ 130 h 259"/>
                <a:gd name="T10" fmla="*/ 190 w 261"/>
                <a:gd name="T11" fmla="*/ 192 h 259"/>
                <a:gd name="T12" fmla="*/ 130 w 261"/>
                <a:gd name="T13" fmla="*/ 217 h 259"/>
                <a:gd name="T14" fmla="*/ 43 w 261"/>
                <a:gd name="T15" fmla="*/ 129 h 259"/>
                <a:gd name="T16" fmla="*/ 131 w 261"/>
                <a:gd name="T17" fmla="*/ 42 h 259"/>
                <a:gd name="T18" fmla="*/ 131 w 261"/>
                <a:gd name="T19" fmla="*/ 42 h 259"/>
                <a:gd name="T20" fmla="*/ 129 w 261"/>
                <a:gd name="T21" fmla="*/ 259 h 259"/>
                <a:gd name="T22" fmla="*/ 129 w 261"/>
                <a:gd name="T23" fmla="*/ 259 h 259"/>
                <a:gd name="T24" fmla="*/ 132 w 261"/>
                <a:gd name="T25" fmla="*/ 259 h 259"/>
                <a:gd name="T26" fmla="*/ 220 w 261"/>
                <a:gd name="T27" fmla="*/ 222 h 259"/>
                <a:gd name="T28" fmla="*/ 261 w 261"/>
                <a:gd name="T29" fmla="*/ 130 h 259"/>
                <a:gd name="T30" fmla="*/ 223 w 261"/>
                <a:gd name="T31" fmla="*/ 39 h 259"/>
                <a:gd name="T32" fmla="*/ 132 w 261"/>
                <a:gd name="T33" fmla="*/ 0 h 259"/>
                <a:gd name="T34" fmla="*/ 1 w 261"/>
                <a:gd name="T35" fmla="*/ 128 h 259"/>
                <a:gd name="T36" fmla="*/ 129 w 261"/>
                <a:gd name="T3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259">
                  <a:moveTo>
                    <a:pt x="131" y="42"/>
                  </a:moveTo>
                  <a:lnTo>
                    <a:pt x="131" y="42"/>
                  </a:lnTo>
                  <a:lnTo>
                    <a:pt x="132" y="42"/>
                  </a:lnTo>
                  <a:cubicBezTo>
                    <a:pt x="154" y="42"/>
                    <a:pt x="176" y="52"/>
                    <a:pt x="193" y="69"/>
                  </a:cubicBezTo>
                  <a:cubicBezTo>
                    <a:pt x="210" y="86"/>
                    <a:pt x="219" y="107"/>
                    <a:pt x="218" y="130"/>
                  </a:cubicBezTo>
                  <a:cubicBezTo>
                    <a:pt x="218" y="152"/>
                    <a:pt x="208" y="175"/>
                    <a:pt x="190" y="192"/>
                  </a:cubicBezTo>
                  <a:cubicBezTo>
                    <a:pt x="173" y="208"/>
                    <a:pt x="152" y="218"/>
                    <a:pt x="130" y="217"/>
                  </a:cubicBezTo>
                  <a:cubicBezTo>
                    <a:pt x="84" y="217"/>
                    <a:pt x="42" y="174"/>
                    <a:pt x="43" y="129"/>
                  </a:cubicBezTo>
                  <a:cubicBezTo>
                    <a:pt x="44" y="82"/>
                    <a:pt x="84" y="42"/>
                    <a:pt x="131" y="42"/>
                  </a:cubicBezTo>
                  <a:lnTo>
                    <a:pt x="131" y="42"/>
                  </a:lnTo>
                  <a:close/>
                  <a:moveTo>
                    <a:pt x="129" y="259"/>
                  </a:moveTo>
                  <a:lnTo>
                    <a:pt x="129" y="259"/>
                  </a:lnTo>
                  <a:cubicBezTo>
                    <a:pt x="130" y="259"/>
                    <a:pt x="131" y="259"/>
                    <a:pt x="132" y="259"/>
                  </a:cubicBezTo>
                  <a:cubicBezTo>
                    <a:pt x="163" y="259"/>
                    <a:pt x="196" y="246"/>
                    <a:pt x="220" y="222"/>
                  </a:cubicBezTo>
                  <a:cubicBezTo>
                    <a:pt x="246" y="197"/>
                    <a:pt x="261" y="163"/>
                    <a:pt x="261" y="130"/>
                  </a:cubicBezTo>
                  <a:cubicBezTo>
                    <a:pt x="261" y="97"/>
                    <a:pt x="248" y="64"/>
                    <a:pt x="223" y="39"/>
                  </a:cubicBezTo>
                  <a:cubicBezTo>
                    <a:pt x="199" y="14"/>
                    <a:pt x="166" y="0"/>
                    <a:pt x="132" y="0"/>
                  </a:cubicBezTo>
                  <a:cubicBezTo>
                    <a:pt x="61" y="1"/>
                    <a:pt x="2" y="57"/>
                    <a:pt x="1" y="128"/>
                  </a:cubicBezTo>
                  <a:cubicBezTo>
                    <a:pt x="0" y="196"/>
                    <a:pt x="60" y="258"/>
                    <a:pt x="129" y="25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Freeform 77"/>
            <p:cNvSpPr>
              <a:spLocks noEditPoints="1"/>
            </p:cNvSpPr>
            <p:nvPr/>
          </p:nvSpPr>
          <p:spPr bwMode="auto">
            <a:xfrm>
              <a:off x="3865563" y="4560888"/>
              <a:ext cx="98425" cy="100013"/>
            </a:xfrm>
            <a:custGeom>
              <a:avLst/>
              <a:gdLst>
                <a:gd name="T0" fmla="*/ 104 w 206"/>
                <a:gd name="T1" fmla="*/ 17 h 204"/>
                <a:gd name="T2" fmla="*/ 104 w 206"/>
                <a:gd name="T3" fmla="*/ 17 h 204"/>
                <a:gd name="T4" fmla="*/ 105 w 206"/>
                <a:gd name="T5" fmla="*/ 17 h 204"/>
                <a:gd name="T6" fmla="*/ 164 w 206"/>
                <a:gd name="T7" fmla="*/ 43 h 204"/>
                <a:gd name="T8" fmla="*/ 189 w 206"/>
                <a:gd name="T9" fmla="*/ 102 h 204"/>
                <a:gd name="T10" fmla="*/ 162 w 206"/>
                <a:gd name="T11" fmla="*/ 162 h 204"/>
                <a:gd name="T12" fmla="*/ 103 w 206"/>
                <a:gd name="T13" fmla="*/ 187 h 204"/>
                <a:gd name="T14" fmla="*/ 18 w 206"/>
                <a:gd name="T15" fmla="*/ 101 h 204"/>
                <a:gd name="T16" fmla="*/ 104 w 206"/>
                <a:gd name="T17" fmla="*/ 17 h 204"/>
                <a:gd name="T18" fmla="*/ 104 w 206"/>
                <a:gd name="T19" fmla="*/ 17 h 204"/>
                <a:gd name="T20" fmla="*/ 102 w 206"/>
                <a:gd name="T21" fmla="*/ 204 h 204"/>
                <a:gd name="T22" fmla="*/ 102 w 206"/>
                <a:gd name="T23" fmla="*/ 204 h 204"/>
                <a:gd name="T24" fmla="*/ 104 w 206"/>
                <a:gd name="T25" fmla="*/ 204 h 204"/>
                <a:gd name="T26" fmla="*/ 173 w 206"/>
                <a:gd name="T27" fmla="*/ 174 h 204"/>
                <a:gd name="T28" fmla="*/ 206 w 206"/>
                <a:gd name="T29" fmla="*/ 102 h 204"/>
                <a:gd name="T30" fmla="*/ 176 w 206"/>
                <a:gd name="T31" fmla="*/ 31 h 204"/>
                <a:gd name="T32" fmla="*/ 105 w 206"/>
                <a:gd name="T33" fmla="*/ 0 h 204"/>
                <a:gd name="T34" fmla="*/ 104 w 206"/>
                <a:gd name="T35" fmla="*/ 0 h 204"/>
                <a:gd name="T36" fmla="*/ 1 w 206"/>
                <a:gd name="T37" fmla="*/ 100 h 204"/>
                <a:gd name="T38" fmla="*/ 102 w 206"/>
                <a:gd name="T3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6" h="204">
                  <a:moveTo>
                    <a:pt x="104" y="17"/>
                  </a:moveTo>
                  <a:lnTo>
                    <a:pt x="104" y="17"/>
                  </a:lnTo>
                  <a:lnTo>
                    <a:pt x="105" y="17"/>
                  </a:lnTo>
                  <a:cubicBezTo>
                    <a:pt x="126" y="17"/>
                    <a:pt x="148" y="27"/>
                    <a:pt x="164" y="43"/>
                  </a:cubicBezTo>
                  <a:cubicBezTo>
                    <a:pt x="180" y="59"/>
                    <a:pt x="189" y="80"/>
                    <a:pt x="189" y="102"/>
                  </a:cubicBezTo>
                  <a:cubicBezTo>
                    <a:pt x="188" y="124"/>
                    <a:pt x="179" y="146"/>
                    <a:pt x="162" y="162"/>
                  </a:cubicBezTo>
                  <a:cubicBezTo>
                    <a:pt x="145" y="179"/>
                    <a:pt x="124" y="188"/>
                    <a:pt x="103" y="187"/>
                  </a:cubicBezTo>
                  <a:cubicBezTo>
                    <a:pt x="58" y="186"/>
                    <a:pt x="18" y="145"/>
                    <a:pt x="18" y="101"/>
                  </a:cubicBezTo>
                  <a:cubicBezTo>
                    <a:pt x="19" y="55"/>
                    <a:pt x="58" y="17"/>
                    <a:pt x="104" y="17"/>
                  </a:cubicBezTo>
                  <a:lnTo>
                    <a:pt x="104" y="17"/>
                  </a:lnTo>
                  <a:close/>
                  <a:moveTo>
                    <a:pt x="102" y="204"/>
                  </a:moveTo>
                  <a:lnTo>
                    <a:pt x="102" y="204"/>
                  </a:lnTo>
                  <a:cubicBezTo>
                    <a:pt x="103" y="204"/>
                    <a:pt x="103" y="204"/>
                    <a:pt x="104" y="204"/>
                  </a:cubicBezTo>
                  <a:cubicBezTo>
                    <a:pt x="129" y="204"/>
                    <a:pt x="154" y="193"/>
                    <a:pt x="173" y="174"/>
                  </a:cubicBezTo>
                  <a:cubicBezTo>
                    <a:pt x="194" y="155"/>
                    <a:pt x="205" y="128"/>
                    <a:pt x="206" y="102"/>
                  </a:cubicBezTo>
                  <a:cubicBezTo>
                    <a:pt x="206" y="76"/>
                    <a:pt x="195" y="50"/>
                    <a:pt x="176" y="31"/>
                  </a:cubicBezTo>
                  <a:cubicBezTo>
                    <a:pt x="157" y="12"/>
                    <a:pt x="131" y="0"/>
                    <a:pt x="105" y="0"/>
                  </a:cubicBezTo>
                  <a:cubicBezTo>
                    <a:pt x="104" y="0"/>
                    <a:pt x="104" y="0"/>
                    <a:pt x="104" y="0"/>
                  </a:cubicBezTo>
                  <a:cubicBezTo>
                    <a:pt x="48" y="0"/>
                    <a:pt x="2" y="45"/>
                    <a:pt x="1" y="100"/>
                  </a:cubicBezTo>
                  <a:cubicBezTo>
                    <a:pt x="0" y="154"/>
                    <a:pt x="49" y="203"/>
                    <a:pt x="102" y="20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Freeform 78"/>
            <p:cNvSpPr>
              <a:spLocks/>
            </p:cNvSpPr>
            <p:nvPr/>
          </p:nvSpPr>
          <p:spPr bwMode="auto">
            <a:xfrm>
              <a:off x="3644900" y="4660901"/>
              <a:ext cx="220663" cy="123825"/>
            </a:xfrm>
            <a:custGeom>
              <a:avLst/>
              <a:gdLst>
                <a:gd name="T0" fmla="*/ 440 w 462"/>
                <a:gd name="T1" fmla="*/ 256 h 256"/>
                <a:gd name="T2" fmla="*/ 440 w 462"/>
                <a:gd name="T3" fmla="*/ 256 h 256"/>
                <a:gd name="T4" fmla="*/ 461 w 462"/>
                <a:gd name="T5" fmla="*/ 235 h 256"/>
                <a:gd name="T6" fmla="*/ 461 w 462"/>
                <a:gd name="T7" fmla="*/ 101 h 256"/>
                <a:gd name="T8" fmla="*/ 406 w 462"/>
                <a:gd name="T9" fmla="*/ 37 h 256"/>
                <a:gd name="T10" fmla="*/ 308 w 462"/>
                <a:gd name="T11" fmla="*/ 5 h 256"/>
                <a:gd name="T12" fmla="*/ 296 w 462"/>
                <a:gd name="T13" fmla="*/ 1 h 256"/>
                <a:gd name="T14" fmla="*/ 231 w 462"/>
                <a:gd name="T15" fmla="*/ 66 h 256"/>
                <a:gd name="T16" fmla="*/ 165 w 462"/>
                <a:gd name="T17" fmla="*/ 0 h 256"/>
                <a:gd name="T18" fmla="*/ 153 w 462"/>
                <a:gd name="T19" fmla="*/ 4 h 256"/>
                <a:gd name="T20" fmla="*/ 55 w 462"/>
                <a:gd name="T21" fmla="*/ 37 h 256"/>
                <a:gd name="T22" fmla="*/ 0 w 462"/>
                <a:gd name="T23" fmla="*/ 100 h 256"/>
                <a:gd name="T24" fmla="*/ 0 w 462"/>
                <a:gd name="T25" fmla="*/ 234 h 256"/>
                <a:gd name="T26" fmla="*/ 21 w 462"/>
                <a:gd name="T27" fmla="*/ 255 h 256"/>
                <a:gd name="T28" fmla="*/ 42 w 462"/>
                <a:gd name="T29" fmla="*/ 234 h 256"/>
                <a:gd name="T30" fmla="*/ 42 w 462"/>
                <a:gd name="T31" fmla="*/ 99 h 256"/>
                <a:gd name="T32" fmla="*/ 69 w 462"/>
                <a:gd name="T33" fmla="*/ 77 h 256"/>
                <a:gd name="T34" fmla="*/ 153 w 462"/>
                <a:gd name="T35" fmla="*/ 49 h 256"/>
                <a:gd name="T36" fmla="*/ 230 w 462"/>
                <a:gd name="T37" fmla="*/ 126 h 256"/>
                <a:gd name="T38" fmla="*/ 308 w 462"/>
                <a:gd name="T39" fmla="*/ 49 h 256"/>
                <a:gd name="T40" fmla="*/ 392 w 462"/>
                <a:gd name="T41" fmla="*/ 77 h 256"/>
                <a:gd name="T42" fmla="*/ 418 w 462"/>
                <a:gd name="T43" fmla="*/ 98 h 256"/>
                <a:gd name="T44" fmla="*/ 418 w 462"/>
                <a:gd name="T45" fmla="*/ 234 h 256"/>
                <a:gd name="T46" fmla="*/ 440 w 462"/>
                <a:gd name="T4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256">
                  <a:moveTo>
                    <a:pt x="440" y="256"/>
                  </a:moveTo>
                  <a:lnTo>
                    <a:pt x="440" y="256"/>
                  </a:lnTo>
                  <a:cubicBezTo>
                    <a:pt x="451" y="256"/>
                    <a:pt x="461" y="246"/>
                    <a:pt x="461" y="235"/>
                  </a:cubicBezTo>
                  <a:lnTo>
                    <a:pt x="461" y="101"/>
                  </a:lnTo>
                  <a:cubicBezTo>
                    <a:pt x="462" y="84"/>
                    <a:pt x="451" y="52"/>
                    <a:pt x="406" y="37"/>
                  </a:cubicBezTo>
                  <a:cubicBezTo>
                    <a:pt x="403" y="36"/>
                    <a:pt x="327" y="11"/>
                    <a:pt x="308" y="5"/>
                  </a:cubicBezTo>
                  <a:lnTo>
                    <a:pt x="296" y="1"/>
                  </a:lnTo>
                  <a:lnTo>
                    <a:pt x="231" y="66"/>
                  </a:lnTo>
                  <a:lnTo>
                    <a:pt x="165" y="0"/>
                  </a:lnTo>
                  <a:lnTo>
                    <a:pt x="153" y="4"/>
                  </a:lnTo>
                  <a:cubicBezTo>
                    <a:pt x="134" y="10"/>
                    <a:pt x="58" y="36"/>
                    <a:pt x="55" y="37"/>
                  </a:cubicBezTo>
                  <a:cubicBezTo>
                    <a:pt x="10" y="52"/>
                    <a:pt x="0" y="83"/>
                    <a:pt x="0" y="100"/>
                  </a:cubicBezTo>
                  <a:lnTo>
                    <a:pt x="0" y="234"/>
                  </a:lnTo>
                  <a:cubicBezTo>
                    <a:pt x="0" y="246"/>
                    <a:pt x="10" y="255"/>
                    <a:pt x="21" y="255"/>
                  </a:cubicBezTo>
                  <a:cubicBezTo>
                    <a:pt x="33" y="255"/>
                    <a:pt x="42" y="246"/>
                    <a:pt x="42" y="234"/>
                  </a:cubicBezTo>
                  <a:lnTo>
                    <a:pt x="42" y="99"/>
                  </a:lnTo>
                  <a:cubicBezTo>
                    <a:pt x="42" y="98"/>
                    <a:pt x="43" y="85"/>
                    <a:pt x="69" y="77"/>
                  </a:cubicBezTo>
                  <a:cubicBezTo>
                    <a:pt x="69" y="76"/>
                    <a:pt x="125" y="58"/>
                    <a:pt x="153" y="49"/>
                  </a:cubicBezTo>
                  <a:lnTo>
                    <a:pt x="230" y="126"/>
                  </a:lnTo>
                  <a:lnTo>
                    <a:pt x="308" y="49"/>
                  </a:lnTo>
                  <a:cubicBezTo>
                    <a:pt x="336" y="58"/>
                    <a:pt x="391" y="77"/>
                    <a:pt x="392" y="77"/>
                  </a:cubicBezTo>
                  <a:cubicBezTo>
                    <a:pt x="417" y="85"/>
                    <a:pt x="418" y="98"/>
                    <a:pt x="418" y="98"/>
                  </a:cubicBezTo>
                  <a:lnTo>
                    <a:pt x="418" y="234"/>
                  </a:lnTo>
                  <a:cubicBezTo>
                    <a:pt x="418" y="246"/>
                    <a:pt x="428" y="256"/>
                    <a:pt x="440" y="25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Freeform 79"/>
            <p:cNvSpPr>
              <a:spLocks/>
            </p:cNvSpPr>
            <p:nvPr/>
          </p:nvSpPr>
          <p:spPr bwMode="auto">
            <a:xfrm>
              <a:off x="3884613" y="4694238"/>
              <a:ext cx="122238" cy="85725"/>
            </a:xfrm>
            <a:custGeom>
              <a:avLst/>
              <a:gdLst>
                <a:gd name="T0" fmla="*/ 212 w 256"/>
                <a:gd name="T1" fmla="*/ 32 h 176"/>
                <a:gd name="T2" fmla="*/ 212 w 256"/>
                <a:gd name="T3" fmla="*/ 32 h 176"/>
                <a:gd name="T4" fmla="*/ 143 w 256"/>
                <a:gd name="T5" fmla="*/ 2 h 176"/>
                <a:gd name="T6" fmla="*/ 138 w 256"/>
                <a:gd name="T7" fmla="*/ 0 h 176"/>
                <a:gd name="T8" fmla="*/ 75 w 256"/>
                <a:gd name="T9" fmla="*/ 63 h 176"/>
                <a:gd name="T10" fmla="*/ 16 w 256"/>
                <a:gd name="T11" fmla="*/ 3 h 176"/>
                <a:gd name="T12" fmla="*/ 4 w 256"/>
                <a:gd name="T13" fmla="*/ 3 h 176"/>
                <a:gd name="T14" fmla="*/ 4 w 256"/>
                <a:gd name="T15" fmla="*/ 15 h 176"/>
                <a:gd name="T16" fmla="*/ 75 w 256"/>
                <a:gd name="T17" fmla="*/ 87 h 176"/>
                <a:gd name="T18" fmla="*/ 143 w 256"/>
                <a:gd name="T19" fmla="*/ 19 h 176"/>
                <a:gd name="T20" fmla="*/ 205 w 256"/>
                <a:gd name="T21" fmla="*/ 48 h 176"/>
                <a:gd name="T22" fmla="*/ 236 w 256"/>
                <a:gd name="T23" fmla="*/ 79 h 176"/>
                <a:gd name="T24" fmla="*/ 236 w 256"/>
                <a:gd name="T25" fmla="*/ 167 h 176"/>
                <a:gd name="T26" fmla="*/ 245 w 256"/>
                <a:gd name="T27" fmla="*/ 176 h 176"/>
                <a:gd name="T28" fmla="*/ 253 w 256"/>
                <a:gd name="T29" fmla="*/ 167 h 176"/>
                <a:gd name="T30" fmla="*/ 253 w 256"/>
                <a:gd name="T31" fmla="*/ 80 h 176"/>
                <a:gd name="T32" fmla="*/ 212 w 256"/>
                <a:gd name="T33"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176">
                  <a:moveTo>
                    <a:pt x="212" y="32"/>
                  </a:moveTo>
                  <a:lnTo>
                    <a:pt x="212" y="32"/>
                  </a:lnTo>
                  <a:cubicBezTo>
                    <a:pt x="210" y="31"/>
                    <a:pt x="161" y="7"/>
                    <a:pt x="143" y="2"/>
                  </a:cubicBezTo>
                  <a:lnTo>
                    <a:pt x="138" y="0"/>
                  </a:lnTo>
                  <a:lnTo>
                    <a:pt x="75" y="63"/>
                  </a:lnTo>
                  <a:lnTo>
                    <a:pt x="16" y="3"/>
                  </a:lnTo>
                  <a:cubicBezTo>
                    <a:pt x="12" y="0"/>
                    <a:pt x="7" y="0"/>
                    <a:pt x="4" y="3"/>
                  </a:cubicBezTo>
                  <a:cubicBezTo>
                    <a:pt x="0" y="7"/>
                    <a:pt x="0" y="12"/>
                    <a:pt x="4" y="15"/>
                  </a:cubicBezTo>
                  <a:lnTo>
                    <a:pt x="75" y="87"/>
                  </a:lnTo>
                  <a:lnTo>
                    <a:pt x="143" y="19"/>
                  </a:lnTo>
                  <a:cubicBezTo>
                    <a:pt x="162" y="27"/>
                    <a:pt x="204" y="47"/>
                    <a:pt x="205" y="48"/>
                  </a:cubicBezTo>
                  <a:cubicBezTo>
                    <a:pt x="237" y="58"/>
                    <a:pt x="237" y="78"/>
                    <a:pt x="236" y="79"/>
                  </a:cubicBezTo>
                  <a:lnTo>
                    <a:pt x="236" y="167"/>
                  </a:lnTo>
                  <a:cubicBezTo>
                    <a:pt x="236" y="172"/>
                    <a:pt x="240" y="176"/>
                    <a:pt x="245" y="176"/>
                  </a:cubicBezTo>
                  <a:cubicBezTo>
                    <a:pt x="249" y="176"/>
                    <a:pt x="253" y="172"/>
                    <a:pt x="253" y="167"/>
                  </a:cubicBezTo>
                  <a:lnTo>
                    <a:pt x="253" y="80"/>
                  </a:lnTo>
                  <a:cubicBezTo>
                    <a:pt x="254" y="79"/>
                    <a:pt x="256" y="47"/>
                    <a:pt x="212" y="3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80"/>
            <p:cNvSpPr>
              <a:spLocks/>
            </p:cNvSpPr>
            <p:nvPr/>
          </p:nvSpPr>
          <p:spPr bwMode="auto">
            <a:xfrm>
              <a:off x="3503613" y="4694238"/>
              <a:ext cx="122238" cy="85725"/>
            </a:xfrm>
            <a:custGeom>
              <a:avLst/>
              <a:gdLst>
                <a:gd name="T0" fmla="*/ 50 w 255"/>
                <a:gd name="T1" fmla="*/ 47 h 176"/>
                <a:gd name="T2" fmla="*/ 50 w 255"/>
                <a:gd name="T3" fmla="*/ 47 h 176"/>
                <a:gd name="T4" fmla="*/ 112 w 255"/>
                <a:gd name="T5" fmla="*/ 19 h 176"/>
                <a:gd name="T6" fmla="*/ 179 w 255"/>
                <a:gd name="T7" fmla="*/ 87 h 176"/>
                <a:gd name="T8" fmla="*/ 251 w 255"/>
                <a:gd name="T9" fmla="*/ 16 h 176"/>
                <a:gd name="T10" fmla="*/ 251 w 255"/>
                <a:gd name="T11" fmla="*/ 4 h 176"/>
                <a:gd name="T12" fmla="*/ 239 w 255"/>
                <a:gd name="T13" fmla="*/ 4 h 176"/>
                <a:gd name="T14" fmla="*/ 180 w 255"/>
                <a:gd name="T15" fmla="*/ 63 h 176"/>
                <a:gd name="T16" fmla="*/ 117 w 255"/>
                <a:gd name="T17" fmla="*/ 0 h 176"/>
                <a:gd name="T18" fmla="*/ 112 w 255"/>
                <a:gd name="T19" fmla="*/ 2 h 176"/>
                <a:gd name="T20" fmla="*/ 44 w 255"/>
                <a:gd name="T21" fmla="*/ 32 h 176"/>
                <a:gd name="T22" fmla="*/ 2 w 255"/>
                <a:gd name="T23" fmla="*/ 80 h 176"/>
                <a:gd name="T24" fmla="*/ 2 w 255"/>
                <a:gd name="T25" fmla="*/ 168 h 176"/>
                <a:gd name="T26" fmla="*/ 10 w 255"/>
                <a:gd name="T27" fmla="*/ 176 h 176"/>
                <a:gd name="T28" fmla="*/ 19 w 255"/>
                <a:gd name="T29" fmla="*/ 168 h 176"/>
                <a:gd name="T30" fmla="*/ 19 w 255"/>
                <a:gd name="T31" fmla="*/ 79 h 176"/>
                <a:gd name="T32" fmla="*/ 50 w 255"/>
                <a:gd name="T3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76">
                  <a:moveTo>
                    <a:pt x="50" y="47"/>
                  </a:moveTo>
                  <a:lnTo>
                    <a:pt x="50" y="47"/>
                  </a:lnTo>
                  <a:cubicBezTo>
                    <a:pt x="51" y="47"/>
                    <a:pt x="92" y="27"/>
                    <a:pt x="112" y="19"/>
                  </a:cubicBezTo>
                  <a:lnTo>
                    <a:pt x="179" y="87"/>
                  </a:lnTo>
                  <a:lnTo>
                    <a:pt x="251" y="16"/>
                  </a:lnTo>
                  <a:cubicBezTo>
                    <a:pt x="255" y="12"/>
                    <a:pt x="255" y="7"/>
                    <a:pt x="251" y="4"/>
                  </a:cubicBezTo>
                  <a:cubicBezTo>
                    <a:pt x="248" y="0"/>
                    <a:pt x="243" y="0"/>
                    <a:pt x="239" y="4"/>
                  </a:cubicBezTo>
                  <a:lnTo>
                    <a:pt x="180" y="63"/>
                  </a:lnTo>
                  <a:lnTo>
                    <a:pt x="117" y="0"/>
                  </a:lnTo>
                  <a:lnTo>
                    <a:pt x="112" y="2"/>
                  </a:lnTo>
                  <a:cubicBezTo>
                    <a:pt x="94" y="8"/>
                    <a:pt x="46" y="31"/>
                    <a:pt x="44" y="32"/>
                  </a:cubicBezTo>
                  <a:cubicBezTo>
                    <a:pt x="0" y="48"/>
                    <a:pt x="2" y="79"/>
                    <a:pt x="2" y="80"/>
                  </a:cubicBezTo>
                  <a:lnTo>
                    <a:pt x="2" y="168"/>
                  </a:lnTo>
                  <a:cubicBezTo>
                    <a:pt x="2" y="172"/>
                    <a:pt x="5" y="176"/>
                    <a:pt x="10" y="176"/>
                  </a:cubicBezTo>
                  <a:cubicBezTo>
                    <a:pt x="15" y="176"/>
                    <a:pt x="19" y="172"/>
                    <a:pt x="19" y="168"/>
                  </a:cubicBezTo>
                  <a:lnTo>
                    <a:pt x="19" y="79"/>
                  </a:lnTo>
                  <a:cubicBezTo>
                    <a:pt x="18" y="78"/>
                    <a:pt x="17" y="59"/>
                    <a:pt x="50" y="4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Freeform 81"/>
            <p:cNvSpPr>
              <a:spLocks noEditPoints="1"/>
            </p:cNvSpPr>
            <p:nvPr/>
          </p:nvSpPr>
          <p:spPr bwMode="auto">
            <a:xfrm>
              <a:off x="3703638" y="4308476"/>
              <a:ext cx="249238" cy="188913"/>
            </a:xfrm>
            <a:custGeom>
              <a:avLst/>
              <a:gdLst>
                <a:gd name="T0" fmla="*/ 121 w 522"/>
                <a:gd name="T1" fmla="*/ 13 h 392"/>
                <a:gd name="T2" fmla="*/ 121 w 522"/>
                <a:gd name="T3" fmla="*/ 13 h 392"/>
                <a:gd name="T4" fmla="*/ 14 w 522"/>
                <a:gd name="T5" fmla="*/ 120 h 392"/>
                <a:gd name="T6" fmla="*/ 14 w 522"/>
                <a:gd name="T7" fmla="*/ 188 h 392"/>
                <a:gd name="T8" fmla="*/ 121 w 522"/>
                <a:gd name="T9" fmla="*/ 295 h 392"/>
                <a:gd name="T10" fmla="*/ 186 w 522"/>
                <a:gd name="T11" fmla="*/ 295 h 392"/>
                <a:gd name="T12" fmla="*/ 186 w 522"/>
                <a:gd name="T13" fmla="*/ 362 h 392"/>
                <a:gd name="T14" fmla="*/ 263 w 522"/>
                <a:gd name="T15" fmla="*/ 295 h 392"/>
                <a:gd name="T16" fmla="*/ 401 w 522"/>
                <a:gd name="T17" fmla="*/ 295 h 392"/>
                <a:gd name="T18" fmla="*/ 508 w 522"/>
                <a:gd name="T19" fmla="*/ 188 h 392"/>
                <a:gd name="T20" fmla="*/ 508 w 522"/>
                <a:gd name="T21" fmla="*/ 120 h 392"/>
                <a:gd name="T22" fmla="*/ 401 w 522"/>
                <a:gd name="T23" fmla="*/ 13 h 392"/>
                <a:gd name="T24" fmla="*/ 121 w 522"/>
                <a:gd name="T25" fmla="*/ 13 h 392"/>
                <a:gd name="T26" fmla="*/ 121 w 522"/>
                <a:gd name="T27" fmla="*/ 13 h 392"/>
                <a:gd name="T28" fmla="*/ 172 w 522"/>
                <a:gd name="T29" fmla="*/ 392 h 392"/>
                <a:gd name="T30" fmla="*/ 172 w 522"/>
                <a:gd name="T31" fmla="*/ 392 h 392"/>
                <a:gd name="T32" fmla="*/ 172 w 522"/>
                <a:gd name="T33" fmla="*/ 309 h 392"/>
                <a:gd name="T34" fmla="*/ 121 w 522"/>
                <a:gd name="T35" fmla="*/ 309 h 392"/>
                <a:gd name="T36" fmla="*/ 0 w 522"/>
                <a:gd name="T37" fmla="*/ 188 h 392"/>
                <a:gd name="T38" fmla="*/ 0 w 522"/>
                <a:gd name="T39" fmla="*/ 120 h 392"/>
                <a:gd name="T40" fmla="*/ 121 w 522"/>
                <a:gd name="T41" fmla="*/ 0 h 392"/>
                <a:gd name="T42" fmla="*/ 401 w 522"/>
                <a:gd name="T43" fmla="*/ 0 h 392"/>
                <a:gd name="T44" fmla="*/ 522 w 522"/>
                <a:gd name="T45" fmla="*/ 120 h 392"/>
                <a:gd name="T46" fmla="*/ 522 w 522"/>
                <a:gd name="T47" fmla="*/ 188 h 392"/>
                <a:gd name="T48" fmla="*/ 401 w 522"/>
                <a:gd name="T49" fmla="*/ 309 h 392"/>
                <a:gd name="T50" fmla="*/ 269 w 522"/>
                <a:gd name="T51" fmla="*/ 309 h 392"/>
                <a:gd name="T52" fmla="*/ 172 w 522"/>
                <a:gd name="T53"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2" h="392">
                  <a:moveTo>
                    <a:pt x="121" y="13"/>
                  </a:moveTo>
                  <a:lnTo>
                    <a:pt x="121" y="13"/>
                  </a:lnTo>
                  <a:cubicBezTo>
                    <a:pt x="62" y="13"/>
                    <a:pt x="14" y="62"/>
                    <a:pt x="14" y="120"/>
                  </a:cubicBezTo>
                  <a:lnTo>
                    <a:pt x="14" y="188"/>
                  </a:lnTo>
                  <a:cubicBezTo>
                    <a:pt x="14" y="247"/>
                    <a:pt x="62" y="295"/>
                    <a:pt x="121" y="295"/>
                  </a:cubicBezTo>
                  <a:lnTo>
                    <a:pt x="186" y="295"/>
                  </a:lnTo>
                  <a:lnTo>
                    <a:pt x="186" y="362"/>
                  </a:lnTo>
                  <a:lnTo>
                    <a:pt x="263" y="295"/>
                  </a:lnTo>
                  <a:lnTo>
                    <a:pt x="401" y="295"/>
                  </a:lnTo>
                  <a:cubicBezTo>
                    <a:pt x="459" y="295"/>
                    <a:pt x="508" y="247"/>
                    <a:pt x="508" y="188"/>
                  </a:cubicBezTo>
                  <a:lnTo>
                    <a:pt x="508" y="120"/>
                  </a:lnTo>
                  <a:cubicBezTo>
                    <a:pt x="508" y="62"/>
                    <a:pt x="459" y="13"/>
                    <a:pt x="401" y="13"/>
                  </a:cubicBezTo>
                  <a:lnTo>
                    <a:pt x="121" y="13"/>
                  </a:lnTo>
                  <a:lnTo>
                    <a:pt x="121" y="13"/>
                  </a:lnTo>
                  <a:close/>
                  <a:moveTo>
                    <a:pt x="172" y="392"/>
                  </a:moveTo>
                  <a:lnTo>
                    <a:pt x="172" y="392"/>
                  </a:lnTo>
                  <a:lnTo>
                    <a:pt x="172" y="309"/>
                  </a:lnTo>
                  <a:lnTo>
                    <a:pt x="121" y="309"/>
                  </a:lnTo>
                  <a:cubicBezTo>
                    <a:pt x="54" y="309"/>
                    <a:pt x="0" y="255"/>
                    <a:pt x="0" y="188"/>
                  </a:cubicBezTo>
                  <a:lnTo>
                    <a:pt x="0" y="120"/>
                  </a:lnTo>
                  <a:cubicBezTo>
                    <a:pt x="0" y="53"/>
                    <a:pt x="54" y="0"/>
                    <a:pt x="121" y="0"/>
                  </a:cubicBezTo>
                  <a:lnTo>
                    <a:pt x="401" y="0"/>
                  </a:lnTo>
                  <a:cubicBezTo>
                    <a:pt x="468" y="0"/>
                    <a:pt x="522" y="53"/>
                    <a:pt x="522" y="120"/>
                  </a:cubicBezTo>
                  <a:lnTo>
                    <a:pt x="522" y="188"/>
                  </a:lnTo>
                  <a:cubicBezTo>
                    <a:pt x="522" y="255"/>
                    <a:pt x="468" y="309"/>
                    <a:pt x="401" y="309"/>
                  </a:cubicBezTo>
                  <a:lnTo>
                    <a:pt x="269" y="309"/>
                  </a:lnTo>
                  <a:lnTo>
                    <a:pt x="172" y="39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18" name="AutoShape 83"/>
          <p:cNvSpPr>
            <a:spLocks noChangeAspect="1" noChangeArrowheads="1" noTextEdit="1"/>
          </p:cNvSpPr>
          <p:nvPr/>
        </p:nvSpPr>
        <p:spPr bwMode="auto">
          <a:xfrm>
            <a:off x="1673225" y="3439716"/>
            <a:ext cx="762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GB">
              <a:solidFill>
                <a:srgbClr val="000000"/>
              </a:solidFill>
            </a:endParaRPr>
          </a:p>
        </p:txBody>
      </p:sp>
      <p:grpSp>
        <p:nvGrpSpPr>
          <p:cNvPr id="51" name="Group 50">
            <a:extLst>
              <a:ext uri="{FF2B5EF4-FFF2-40B4-BE49-F238E27FC236}">
                <a16:creationId xmlns:a16="http://schemas.microsoft.com/office/drawing/2014/main" xmlns="" id="{C94919CD-5EFE-8449-9B5E-2346E939F22C}"/>
              </a:ext>
            </a:extLst>
          </p:cNvPr>
          <p:cNvGrpSpPr/>
          <p:nvPr/>
        </p:nvGrpSpPr>
        <p:grpSpPr>
          <a:xfrm>
            <a:off x="1791761" y="3442097"/>
            <a:ext cx="571501" cy="706041"/>
            <a:chOff x="1673225" y="4589463"/>
            <a:chExt cx="765175" cy="941388"/>
          </a:xfrm>
        </p:grpSpPr>
        <p:sp>
          <p:nvSpPr>
            <p:cNvPr id="119" name="Freeform 85"/>
            <p:cNvSpPr>
              <a:spLocks noEditPoints="1"/>
            </p:cNvSpPr>
            <p:nvPr/>
          </p:nvSpPr>
          <p:spPr bwMode="auto">
            <a:xfrm>
              <a:off x="1876425" y="4905376"/>
              <a:ext cx="357188" cy="379413"/>
            </a:xfrm>
            <a:custGeom>
              <a:avLst/>
              <a:gdLst>
                <a:gd name="T0" fmla="*/ 537 w 751"/>
                <a:gd name="T1" fmla="*/ 181 h 788"/>
                <a:gd name="T2" fmla="*/ 537 w 751"/>
                <a:gd name="T3" fmla="*/ 181 h 788"/>
                <a:gd name="T4" fmla="*/ 655 w 751"/>
                <a:gd name="T5" fmla="*/ 43 h 788"/>
                <a:gd name="T6" fmla="*/ 716 w 751"/>
                <a:gd name="T7" fmla="*/ 214 h 788"/>
                <a:gd name="T8" fmla="*/ 537 w 751"/>
                <a:gd name="T9" fmla="*/ 181 h 788"/>
                <a:gd name="T10" fmla="*/ 537 w 751"/>
                <a:gd name="T11" fmla="*/ 181 h 788"/>
                <a:gd name="T12" fmla="*/ 143 w 751"/>
                <a:gd name="T13" fmla="*/ 664 h 788"/>
                <a:gd name="T14" fmla="*/ 143 w 751"/>
                <a:gd name="T15" fmla="*/ 664 h 788"/>
                <a:gd name="T16" fmla="*/ 152 w 751"/>
                <a:gd name="T17" fmla="*/ 707 h 788"/>
                <a:gd name="T18" fmla="*/ 84 w 751"/>
                <a:gd name="T19" fmla="*/ 754 h 788"/>
                <a:gd name="T20" fmla="*/ 46 w 751"/>
                <a:gd name="T21" fmla="*/ 729 h 788"/>
                <a:gd name="T22" fmla="*/ 37 w 751"/>
                <a:gd name="T23" fmla="*/ 686 h 788"/>
                <a:gd name="T24" fmla="*/ 62 w 751"/>
                <a:gd name="T25" fmla="*/ 648 h 788"/>
                <a:gd name="T26" fmla="*/ 94 w 751"/>
                <a:gd name="T27" fmla="*/ 638 h 788"/>
                <a:gd name="T28" fmla="*/ 105 w 751"/>
                <a:gd name="T29" fmla="*/ 638 h 788"/>
                <a:gd name="T30" fmla="*/ 143 w 751"/>
                <a:gd name="T31" fmla="*/ 664 h 788"/>
                <a:gd name="T32" fmla="*/ 143 w 751"/>
                <a:gd name="T33" fmla="*/ 664 h 788"/>
                <a:gd name="T34" fmla="*/ 679 w 751"/>
                <a:gd name="T35" fmla="*/ 17 h 788"/>
                <a:gd name="T36" fmla="*/ 679 w 751"/>
                <a:gd name="T37" fmla="*/ 17 h 788"/>
                <a:gd name="T38" fmla="*/ 662 w 751"/>
                <a:gd name="T39" fmla="*/ 2 h 788"/>
                <a:gd name="T40" fmla="*/ 641 w 751"/>
                <a:gd name="T41" fmla="*/ 9 h 788"/>
                <a:gd name="T42" fmla="*/ 507 w 751"/>
                <a:gd name="T43" fmla="*/ 166 h 788"/>
                <a:gd name="T44" fmla="*/ 503 w 751"/>
                <a:gd name="T45" fmla="*/ 193 h 788"/>
                <a:gd name="T46" fmla="*/ 523 w 751"/>
                <a:gd name="T47" fmla="*/ 211 h 788"/>
                <a:gd name="T48" fmla="*/ 604 w 751"/>
                <a:gd name="T49" fmla="*/ 225 h 788"/>
                <a:gd name="T50" fmla="*/ 456 w 751"/>
                <a:gd name="T51" fmla="*/ 410 h 788"/>
                <a:gd name="T52" fmla="*/ 357 w 751"/>
                <a:gd name="T53" fmla="*/ 434 h 788"/>
                <a:gd name="T54" fmla="*/ 98 w 751"/>
                <a:gd name="T55" fmla="*/ 608 h 788"/>
                <a:gd name="T56" fmla="*/ 42 w 751"/>
                <a:gd name="T57" fmla="*/ 624 h 788"/>
                <a:gd name="T58" fmla="*/ 4 w 751"/>
                <a:gd name="T59" fmla="*/ 682 h 788"/>
                <a:gd name="T60" fmla="*/ 19 w 751"/>
                <a:gd name="T61" fmla="*/ 749 h 788"/>
                <a:gd name="T62" fmla="*/ 77 w 751"/>
                <a:gd name="T63" fmla="*/ 787 h 788"/>
                <a:gd name="T64" fmla="*/ 94 w 751"/>
                <a:gd name="T65" fmla="*/ 788 h 788"/>
                <a:gd name="T66" fmla="*/ 182 w 751"/>
                <a:gd name="T67" fmla="*/ 715 h 788"/>
                <a:gd name="T68" fmla="*/ 167 w 751"/>
                <a:gd name="T69" fmla="*/ 647 h 788"/>
                <a:gd name="T70" fmla="*/ 129 w 751"/>
                <a:gd name="T71" fmla="*/ 616 h 788"/>
                <a:gd name="T72" fmla="*/ 364 w 751"/>
                <a:gd name="T73" fmla="*/ 466 h 788"/>
                <a:gd name="T74" fmla="*/ 466 w 751"/>
                <a:gd name="T75" fmla="*/ 441 h 788"/>
                <a:gd name="T76" fmla="*/ 635 w 751"/>
                <a:gd name="T77" fmla="*/ 232 h 788"/>
                <a:gd name="T78" fmla="*/ 717 w 751"/>
                <a:gd name="T79" fmla="*/ 247 h 788"/>
                <a:gd name="T80" fmla="*/ 722 w 751"/>
                <a:gd name="T81" fmla="*/ 248 h 788"/>
                <a:gd name="T82" fmla="*/ 743 w 751"/>
                <a:gd name="T83" fmla="*/ 238 h 788"/>
                <a:gd name="T84" fmla="*/ 748 w 751"/>
                <a:gd name="T85" fmla="*/ 211 h 788"/>
                <a:gd name="T86" fmla="*/ 679 w 751"/>
                <a:gd name="T87" fmla="*/ 17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1" h="788">
                  <a:moveTo>
                    <a:pt x="537" y="181"/>
                  </a:moveTo>
                  <a:lnTo>
                    <a:pt x="537" y="181"/>
                  </a:lnTo>
                  <a:lnTo>
                    <a:pt x="655" y="43"/>
                  </a:lnTo>
                  <a:lnTo>
                    <a:pt x="716" y="214"/>
                  </a:lnTo>
                  <a:lnTo>
                    <a:pt x="537" y="181"/>
                  </a:lnTo>
                  <a:lnTo>
                    <a:pt x="537" y="181"/>
                  </a:lnTo>
                  <a:close/>
                  <a:moveTo>
                    <a:pt x="143" y="664"/>
                  </a:moveTo>
                  <a:lnTo>
                    <a:pt x="143" y="664"/>
                  </a:lnTo>
                  <a:cubicBezTo>
                    <a:pt x="152" y="677"/>
                    <a:pt x="155" y="693"/>
                    <a:pt x="152" y="707"/>
                  </a:cubicBezTo>
                  <a:cubicBezTo>
                    <a:pt x="146" y="739"/>
                    <a:pt x="116" y="761"/>
                    <a:pt x="84" y="754"/>
                  </a:cubicBezTo>
                  <a:cubicBezTo>
                    <a:pt x="68" y="752"/>
                    <a:pt x="55" y="743"/>
                    <a:pt x="46" y="729"/>
                  </a:cubicBezTo>
                  <a:cubicBezTo>
                    <a:pt x="37" y="716"/>
                    <a:pt x="34" y="701"/>
                    <a:pt x="37" y="686"/>
                  </a:cubicBezTo>
                  <a:cubicBezTo>
                    <a:pt x="40" y="670"/>
                    <a:pt x="49" y="657"/>
                    <a:pt x="62" y="648"/>
                  </a:cubicBezTo>
                  <a:cubicBezTo>
                    <a:pt x="72" y="642"/>
                    <a:pt x="83" y="638"/>
                    <a:pt x="94" y="638"/>
                  </a:cubicBezTo>
                  <a:cubicBezTo>
                    <a:pt x="98" y="638"/>
                    <a:pt x="102" y="638"/>
                    <a:pt x="105" y="638"/>
                  </a:cubicBezTo>
                  <a:cubicBezTo>
                    <a:pt x="121" y="643"/>
                    <a:pt x="134" y="652"/>
                    <a:pt x="143" y="664"/>
                  </a:cubicBezTo>
                  <a:lnTo>
                    <a:pt x="143" y="664"/>
                  </a:lnTo>
                  <a:close/>
                  <a:moveTo>
                    <a:pt x="679" y="17"/>
                  </a:moveTo>
                  <a:lnTo>
                    <a:pt x="679" y="17"/>
                  </a:lnTo>
                  <a:cubicBezTo>
                    <a:pt x="677" y="9"/>
                    <a:pt x="670" y="3"/>
                    <a:pt x="662" y="2"/>
                  </a:cubicBezTo>
                  <a:cubicBezTo>
                    <a:pt x="655" y="0"/>
                    <a:pt x="647" y="3"/>
                    <a:pt x="641" y="9"/>
                  </a:cubicBezTo>
                  <a:lnTo>
                    <a:pt x="507" y="166"/>
                  </a:lnTo>
                  <a:cubicBezTo>
                    <a:pt x="501" y="173"/>
                    <a:pt x="499" y="183"/>
                    <a:pt x="503" y="193"/>
                  </a:cubicBezTo>
                  <a:cubicBezTo>
                    <a:pt x="506" y="202"/>
                    <a:pt x="514" y="208"/>
                    <a:pt x="523" y="211"/>
                  </a:cubicBezTo>
                  <a:lnTo>
                    <a:pt x="604" y="225"/>
                  </a:lnTo>
                  <a:cubicBezTo>
                    <a:pt x="589" y="316"/>
                    <a:pt x="534" y="385"/>
                    <a:pt x="456" y="410"/>
                  </a:cubicBezTo>
                  <a:cubicBezTo>
                    <a:pt x="423" y="420"/>
                    <a:pt x="389" y="427"/>
                    <a:pt x="357" y="434"/>
                  </a:cubicBezTo>
                  <a:cubicBezTo>
                    <a:pt x="248" y="458"/>
                    <a:pt x="144" y="481"/>
                    <a:pt x="98" y="608"/>
                  </a:cubicBezTo>
                  <a:cubicBezTo>
                    <a:pt x="78" y="607"/>
                    <a:pt x="58" y="612"/>
                    <a:pt x="42" y="624"/>
                  </a:cubicBezTo>
                  <a:cubicBezTo>
                    <a:pt x="22" y="638"/>
                    <a:pt x="9" y="658"/>
                    <a:pt x="4" y="682"/>
                  </a:cubicBezTo>
                  <a:cubicBezTo>
                    <a:pt x="0" y="706"/>
                    <a:pt x="5" y="729"/>
                    <a:pt x="19" y="749"/>
                  </a:cubicBezTo>
                  <a:cubicBezTo>
                    <a:pt x="33" y="769"/>
                    <a:pt x="53" y="782"/>
                    <a:pt x="77" y="787"/>
                  </a:cubicBezTo>
                  <a:cubicBezTo>
                    <a:pt x="83" y="788"/>
                    <a:pt x="88" y="788"/>
                    <a:pt x="94" y="788"/>
                  </a:cubicBezTo>
                  <a:cubicBezTo>
                    <a:pt x="136" y="788"/>
                    <a:pt x="174" y="758"/>
                    <a:pt x="182" y="715"/>
                  </a:cubicBezTo>
                  <a:cubicBezTo>
                    <a:pt x="186" y="691"/>
                    <a:pt x="181" y="667"/>
                    <a:pt x="167" y="647"/>
                  </a:cubicBezTo>
                  <a:cubicBezTo>
                    <a:pt x="158" y="634"/>
                    <a:pt x="144" y="623"/>
                    <a:pt x="129" y="616"/>
                  </a:cubicBezTo>
                  <a:cubicBezTo>
                    <a:pt x="169" y="509"/>
                    <a:pt x="260" y="489"/>
                    <a:pt x="364" y="466"/>
                  </a:cubicBezTo>
                  <a:cubicBezTo>
                    <a:pt x="397" y="459"/>
                    <a:pt x="431" y="452"/>
                    <a:pt x="466" y="441"/>
                  </a:cubicBezTo>
                  <a:cubicBezTo>
                    <a:pt x="556" y="413"/>
                    <a:pt x="619" y="335"/>
                    <a:pt x="635" y="232"/>
                  </a:cubicBezTo>
                  <a:lnTo>
                    <a:pt x="717" y="247"/>
                  </a:lnTo>
                  <a:cubicBezTo>
                    <a:pt x="719" y="247"/>
                    <a:pt x="720" y="248"/>
                    <a:pt x="722" y="248"/>
                  </a:cubicBezTo>
                  <a:cubicBezTo>
                    <a:pt x="730" y="248"/>
                    <a:pt x="738" y="244"/>
                    <a:pt x="743" y="238"/>
                  </a:cubicBezTo>
                  <a:cubicBezTo>
                    <a:pt x="749" y="230"/>
                    <a:pt x="751" y="221"/>
                    <a:pt x="748" y="211"/>
                  </a:cubicBezTo>
                  <a:lnTo>
                    <a:pt x="679" y="1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Freeform 86"/>
            <p:cNvSpPr>
              <a:spLocks/>
            </p:cNvSpPr>
            <p:nvPr/>
          </p:nvSpPr>
          <p:spPr bwMode="auto">
            <a:xfrm>
              <a:off x="1857375" y="4937126"/>
              <a:ext cx="114300" cy="112713"/>
            </a:xfrm>
            <a:custGeom>
              <a:avLst/>
              <a:gdLst>
                <a:gd name="T0" fmla="*/ 29 w 241"/>
                <a:gd name="T1" fmla="*/ 7 h 234"/>
                <a:gd name="T2" fmla="*/ 29 w 241"/>
                <a:gd name="T3" fmla="*/ 7 h 234"/>
                <a:gd name="T4" fmla="*/ 7 w 241"/>
                <a:gd name="T5" fmla="*/ 7 h 234"/>
                <a:gd name="T6" fmla="*/ 7 w 241"/>
                <a:gd name="T7" fmla="*/ 29 h 234"/>
                <a:gd name="T8" fmla="*/ 98 w 241"/>
                <a:gd name="T9" fmla="*/ 120 h 234"/>
                <a:gd name="T10" fmla="*/ 11 w 241"/>
                <a:gd name="T11" fmla="*/ 207 h 234"/>
                <a:gd name="T12" fmla="*/ 11 w 241"/>
                <a:gd name="T13" fmla="*/ 229 h 234"/>
                <a:gd name="T14" fmla="*/ 22 w 241"/>
                <a:gd name="T15" fmla="*/ 234 h 234"/>
                <a:gd name="T16" fmla="*/ 34 w 241"/>
                <a:gd name="T17" fmla="*/ 229 h 234"/>
                <a:gd name="T18" fmla="*/ 121 w 241"/>
                <a:gd name="T19" fmla="*/ 142 h 234"/>
                <a:gd name="T20" fmla="*/ 208 w 241"/>
                <a:gd name="T21" fmla="*/ 229 h 234"/>
                <a:gd name="T22" fmla="*/ 219 w 241"/>
                <a:gd name="T23" fmla="*/ 234 h 234"/>
                <a:gd name="T24" fmla="*/ 231 w 241"/>
                <a:gd name="T25" fmla="*/ 229 h 234"/>
                <a:gd name="T26" fmla="*/ 231 w 241"/>
                <a:gd name="T27" fmla="*/ 207 h 234"/>
                <a:gd name="T28" fmla="*/ 144 w 241"/>
                <a:gd name="T29" fmla="*/ 120 h 234"/>
                <a:gd name="T30" fmla="*/ 235 w 241"/>
                <a:gd name="T31" fmla="*/ 29 h 234"/>
                <a:gd name="T32" fmla="*/ 235 w 241"/>
                <a:gd name="T33" fmla="*/ 7 h 234"/>
                <a:gd name="T34" fmla="*/ 212 w 241"/>
                <a:gd name="T35" fmla="*/ 7 h 234"/>
                <a:gd name="T36" fmla="*/ 120 w 241"/>
                <a:gd name="T37" fmla="*/ 98 h 234"/>
                <a:gd name="T38" fmla="*/ 29 w 241"/>
                <a:gd name="T39" fmla="*/ 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 h="234">
                  <a:moveTo>
                    <a:pt x="29" y="7"/>
                  </a:moveTo>
                  <a:lnTo>
                    <a:pt x="29" y="7"/>
                  </a:lnTo>
                  <a:cubicBezTo>
                    <a:pt x="22" y="0"/>
                    <a:pt x="13" y="0"/>
                    <a:pt x="7" y="7"/>
                  </a:cubicBezTo>
                  <a:cubicBezTo>
                    <a:pt x="1" y="14"/>
                    <a:pt x="0" y="23"/>
                    <a:pt x="7" y="29"/>
                  </a:cubicBezTo>
                  <a:lnTo>
                    <a:pt x="98" y="120"/>
                  </a:lnTo>
                  <a:lnTo>
                    <a:pt x="11" y="207"/>
                  </a:lnTo>
                  <a:cubicBezTo>
                    <a:pt x="4" y="214"/>
                    <a:pt x="4" y="223"/>
                    <a:pt x="11" y="229"/>
                  </a:cubicBezTo>
                  <a:cubicBezTo>
                    <a:pt x="14" y="232"/>
                    <a:pt x="18" y="234"/>
                    <a:pt x="22" y="234"/>
                  </a:cubicBezTo>
                  <a:cubicBezTo>
                    <a:pt x="26" y="234"/>
                    <a:pt x="31" y="232"/>
                    <a:pt x="34" y="229"/>
                  </a:cubicBezTo>
                  <a:lnTo>
                    <a:pt x="121" y="142"/>
                  </a:lnTo>
                  <a:lnTo>
                    <a:pt x="208" y="229"/>
                  </a:lnTo>
                  <a:cubicBezTo>
                    <a:pt x="211" y="232"/>
                    <a:pt x="215" y="234"/>
                    <a:pt x="219" y="234"/>
                  </a:cubicBezTo>
                  <a:cubicBezTo>
                    <a:pt x="223" y="234"/>
                    <a:pt x="227" y="232"/>
                    <a:pt x="231" y="229"/>
                  </a:cubicBezTo>
                  <a:cubicBezTo>
                    <a:pt x="237" y="223"/>
                    <a:pt x="237" y="213"/>
                    <a:pt x="231" y="207"/>
                  </a:cubicBezTo>
                  <a:lnTo>
                    <a:pt x="144" y="120"/>
                  </a:lnTo>
                  <a:lnTo>
                    <a:pt x="235" y="29"/>
                  </a:lnTo>
                  <a:cubicBezTo>
                    <a:pt x="241" y="23"/>
                    <a:pt x="241" y="13"/>
                    <a:pt x="235" y="7"/>
                  </a:cubicBezTo>
                  <a:cubicBezTo>
                    <a:pt x="228" y="1"/>
                    <a:pt x="218" y="0"/>
                    <a:pt x="212" y="7"/>
                  </a:cubicBezTo>
                  <a:lnTo>
                    <a:pt x="120" y="98"/>
                  </a:lnTo>
                  <a:lnTo>
                    <a:pt x="29" y="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Freeform 87"/>
            <p:cNvSpPr>
              <a:spLocks/>
            </p:cNvSpPr>
            <p:nvPr/>
          </p:nvSpPr>
          <p:spPr bwMode="auto">
            <a:xfrm>
              <a:off x="2139950" y="5197476"/>
              <a:ext cx="112713" cy="112713"/>
            </a:xfrm>
            <a:custGeom>
              <a:avLst/>
              <a:gdLst>
                <a:gd name="T0" fmla="*/ 233 w 239"/>
                <a:gd name="T1" fmla="*/ 7 h 235"/>
                <a:gd name="T2" fmla="*/ 233 w 239"/>
                <a:gd name="T3" fmla="*/ 7 h 235"/>
                <a:gd name="T4" fmla="*/ 211 w 239"/>
                <a:gd name="T5" fmla="*/ 7 h 235"/>
                <a:gd name="T6" fmla="*/ 120 w 239"/>
                <a:gd name="T7" fmla="*/ 99 h 235"/>
                <a:gd name="T8" fmla="*/ 29 w 239"/>
                <a:gd name="T9" fmla="*/ 8 h 235"/>
                <a:gd name="T10" fmla="*/ 7 w 239"/>
                <a:gd name="T11" fmla="*/ 8 h 235"/>
                <a:gd name="T12" fmla="*/ 7 w 239"/>
                <a:gd name="T13" fmla="*/ 30 h 235"/>
                <a:gd name="T14" fmla="*/ 98 w 239"/>
                <a:gd name="T15" fmla="*/ 121 h 235"/>
                <a:gd name="T16" fmla="*/ 11 w 239"/>
                <a:gd name="T17" fmla="*/ 208 h 235"/>
                <a:gd name="T18" fmla="*/ 11 w 239"/>
                <a:gd name="T19" fmla="*/ 230 h 235"/>
                <a:gd name="T20" fmla="*/ 22 w 239"/>
                <a:gd name="T21" fmla="*/ 235 h 235"/>
                <a:gd name="T22" fmla="*/ 34 w 239"/>
                <a:gd name="T23" fmla="*/ 230 h 235"/>
                <a:gd name="T24" fmla="*/ 121 w 239"/>
                <a:gd name="T25" fmla="*/ 143 h 235"/>
                <a:gd name="T26" fmla="*/ 207 w 239"/>
                <a:gd name="T27" fmla="*/ 230 h 235"/>
                <a:gd name="T28" fmla="*/ 219 w 239"/>
                <a:gd name="T29" fmla="*/ 235 h 235"/>
                <a:gd name="T30" fmla="*/ 230 w 239"/>
                <a:gd name="T31" fmla="*/ 230 h 235"/>
                <a:gd name="T32" fmla="*/ 230 w 239"/>
                <a:gd name="T33" fmla="*/ 208 h 235"/>
                <a:gd name="T34" fmla="*/ 142 w 239"/>
                <a:gd name="T35" fmla="*/ 121 h 235"/>
                <a:gd name="T36" fmla="*/ 233 w 239"/>
                <a:gd name="T37" fmla="*/ 30 h 235"/>
                <a:gd name="T38" fmla="*/ 233 w 239"/>
                <a:gd name="T39" fmla="*/ 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235">
                  <a:moveTo>
                    <a:pt x="233" y="7"/>
                  </a:moveTo>
                  <a:lnTo>
                    <a:pt x="233" y="7"/>
                  </a:lnTo>
                  <a:cubicBezTo>
                    <a:pt x="226" y="0"/>
                    <a:pt x="216" y="0"/>
                    <a:pt x="211" y="7"/>
                  </a:cubicBezTo>
                  <a:lnTo>
                    <a:pt x="120" y="99"/>
                  </a:lnTo>
                  <a:lnTo>
                    <a:pt x="29" y="8"/>
                  </a:lnTo>
                  <a:cubicBezTo>
                    <a:pt x="22" y="1"/>
                    <a:pt x="12" y="1"/>
                    <a:pt x="7" y="8"/>
                  </a:cubicBezTo>
                  <a:cubicBezTo>
                    <a:pt x="1" y="14"/>
                    <a:pt x="0" y="24"/>
                    <a:pt x="7" y="30"/>
                  </a:cubicBezTo>
                  <a:lnTo>
                    <a:pt x="98" y="121"/>
                  </a:lnTo>
                  <a:lnTo>
                    <a:pt x="11" y="208"/>
                  </a:lnTo>
                  <a:cubicBezTo>
                    <a:pt x="4" y="214"/>
                    <a:pt x="4" y="224"/>
                    <a:pt x="11" y="230"/>
                  </a:cubicBezTo>
                  <a:cubicBezTo>
                    <a:pt x="14" y="233"/>
                    <a:pt x="18" y="235"/>
                    <a:pt x="22" y="235"/>
                  </a:cubicBezTo>
                  <a:cubicBezTo>
                    <a:pt x="26" y="235"/>
                    <a:pt x="30" y="233"/>
                    <a:pt x="34" y="230"/>
                  </a:cubicBezTo>
                  <a:lnTo>
                    <a:pt x="121" y="143"/>
                  </a:lnTo>
                  <a:lnTo>
                    <a:pt x="207" y="230"/>
                  </a:lnTo>
                  <a:cubicBezTo>
                    <a:pt x="211" y="233"/>
                    <a:pt x="215" y="235"/>
                    <a:pt x="219" y="235"/>
                  </a:cubicBezTo>
                  <a:cubicBezTo>
                    <a:pt x="223" y="235"/>
                    <a:pt x="227" y="233"/>
                    <a:pt x="230" y="230"/>
                  </a:cubicBezTo>
                  <a:cubicBezTo>
                    <a:pt x="237" y="223"/>
                    <a:pt x="237" y="214"/>
                    <a:pt x="230" y="208"/>
                  </a:cubicBezTo>
                  <a:lnTo>
                    <a:pt x="142" y="121"/>
                  </a:lnTo>
                  <a:lnTo>
                    <a:pt x="233" y="30"/>
                  </a:lnTo>
                  <a:cubicBezTo>
                    <a:pt x="239" y="23"/>
                    <a:pt x="239" y="14"/>
                    <a:pt x="233" y="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Freeform 88"/>
            <p:cNvSpPr>
              <a:spLocks noEditPoints="1"/>
            </p:cNvSpPr>
            <p:nvPr/>
          </p:nvSpPr>
          <p:spPr bwMode="auto">
            <a:xfrm>
              <a:off x="1914525" y="4589463"/>
              <a:ext cx="280988" cy="134938"/>
            </a:xfrm>
            <a:custGeom>
              <a:avLst/>
              <a:gdLst>
                <a:gd name="T0" fmla="*/ 137 w 591"/>
                <a:gd name="T1" fmla="*/ 203 h 282"/>
                <a:gd name="T2" fmla="*/ 137 w 591"/>
                <a:gd name="T3" fmla="*/ 203 h 282"/>
                <a:gd name="T4" fmla="*/ 295 w 591"/>
                <a:gd name="T5" fmla="*/ 79 h 282"/>
                <a:gd name="T6" fmla="*/ 453 w 591"/>
                <a:gd name="T7" fmla="*/ 203 h 282"/>
                <a:gd name="T8" fmla="*/ 137 w 591"/>
                <a:gd name="T9" fmla="*/ 203 h 282"/>
                <a:gd name="T10" fmla="*/ 137 w 591"/>
                <a:gd name="T11" fmla="*/ 203 h 282"/>
                <a:gd name="T12" fmla="*/ 551 w 591"/>
                <a:gd name="T13" fmla="*/ 203 h 282"/>
                <a:gd name="T14" fmla="*/ 551 w 591"/>
                <a:gd name="T15" fmla="*/ 203 h 282"/>
                <a:gd name="T16" fmla="*/ 535 w 591"/>
                <a:gd name="T17" fmla="*/ 203 h 282"/>
                <a:gd name="T18" fmla="*/ 295 w 591"/>
                <a:gd name="T19" fmla="*/ 0 h 282"/>
                <a:gd name="T20" fmla="*/ 56 w 591"/>
                <a:gd name="T21" fmla="*/ 203 h 282"/>
                <a:gd name="T22" fmla="*/ 40 w 591"/>
                <a:gd name="T23" fmla="*/ 203 h 282"/>
                <a:gd name="T24" fmla="*/ 0 w 591"/>
                <a:gd name="T25" fmla="*/ 242 h 282"/>
                <a:gd name="T26" fmla="*/ 40 w 591"/>
                <a:gd name="T27" fmla="*/ 282 h 282"/>
                <a:gd name="T28" fmla="*/ 552 w 591"/>
                <a:gd name="T29" fmla="*/ 282 h 282"/>
                <a:gd name="T30" fmla="*/ 591 w 591"/>
                <a:gd name="T31" fmla="*/ 242 h 282"/>
                <a:gd name="T32" fmla="*/ 551 w 591"/>
                <a:gd name="T33" fmla="*/ 20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1" h="282">
                  <a:moveTo>
                    <a:pt x="137" y="203"/>
                  </a:moveTo>
                  <a:lnTo>
                    <a:pt x="137" y="203"/>
                  </a:lnTo>
                  <a:cubicBezTo>
                    <a:pt x="155" y="132"/>
                    <a:pt x="219" y="79"/>
                    <a:pt x="295" y="79"/>
                  </a:cubicBezTo>
                  <a:cubicBezTo>
                    <a:pt x="372" y="79"/>
                    <a:pt x="436" y="132"/>
                    <a:pt x="453" y="203"/>
                  </a:cubicBezTo>
                  <a:lnTo>
                    <a:pt x="137" y="203"/>
                  </a:lnTo>
                  <a:lnTo>
                    <a:pt x="137" y="203"/>
                  </a:lnTo>
                  <a:close/>
                  <a:moveTo>
                    <a:pt x="551" y="203"/>
                  </a:moveTo>
                  <a:lnTo>
                    <a:pt x="551" y="203"/>
                  </a:lnTo>
                  <a:lnTo>
                    <a:pt x="535" y="203"/>
                  </a:lnTo>
                  <a:cubicBezTo>
                    <a:pt x="516" y="88"/>
                    <a:pt x="416" y="0"/>
                    <a:pt x="295" y="0"/>
                  </a:cubicBezTo>
                  <a:cubicBezTo>
                    <a:pt x="175" y="0"/>
                    <a:pt x="75" y="88"/>
                    <a:pt x="56" y="203"/>
                  </a:cubicBezTo>
                  <a:lnTo>
                    <a:pt x="40" y="203"/>
                  </a:lnTo>
                  <a:cubicBezTo>
                    <a:pt x="18" y="203"/>
                    <a:pt x="0" y="221"/>
                    <a:pt x="0" y="242"/>
                  </a:cubicBezTo>
                  <a:cubicBezTo>
                    <a:pt x="0" y="264"/>
                    <a:pt x="18" y="282"/>
                    <a:pt x="40" y="282"/>
                  </a:cubicBezTo>
                  <a:lnTo>
                    <a:pt x="552" y="282"/>
                  </a:lnTo>
                  <a:cubicBezTo>
                    <a:pt x="574" y="282"/>
                    <a:pt x="591" y="264"/>
                    <a:pt x="591" y="242"/>
                  </a:cubicBezTo>
                  <a:cubicBezTo>
                    <a:pt x="591" y="221"/>
                    <a:pt x="573" y="203"/>
                    <a:pt x="551" y="20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Freeform 89"/>
            <p:cNvSpPr>
              <a:spLocks/>
            </p:cNvSpPr>
            <p:nvPr/>
          </p:nvSpPr>
          <p:spPr bwMode="auto">
            <a:xfrm>
              <a:off x="1673225" y="4686301"/>
              <a:ext cx="765175" cy="844550"/>
            </a:xfrm>
            <a:custGeom>
              <a:avLst/>
              <a:gdLst>
                <a:gd name="T0" fmla="*/ 288 w 1608"/>
                <a:gd name="T1" fmla="*/ 79 h 1759"/>
                <a:gd name="T2" fmla="*/ 288 w 1608"/>
                <a:gd name="T3" fmla="*/ 79 h 1759"/>
                <a:gd name="T4" fmla="*/ 341 w 1608"/>
                <a:gd name="T5" fmla="*/ 79 h 1759"/>
                <a:gd name="T6" fmla="*/ 381 w 1608"/>
                <a:gd name="T7" fmla="*/ 39 h 1759"/>
                <a:gd name="T8" fmla="*/ 341 w 1608"/>
                <a:gd name="T9" fmla="*/ 0 h 1759"/>
                <a:gd name="T10" fmla="*/ 288 w 1608"/>
                <a:gd name="T11" fmla="*/ 0 h 1759"/>
                <a:gd name="T12" fmla="*/ 0 w 1608"/>
                <a:gd name="T13" fmla="*/ 288 h 1759"/>
                <a:gd name="T14" fmla="*/ 0 w 1608"/>
                <a:gd name="T15" fmla="*/ 1470 h 1759"/>
                <a:gd name="T16" fmla="*/ 288 w 1608"/>
                <a:gd name="T17" fmla="*/ 1759 h 1759"/>
                <a:gd name="T18" fmla="*/ 1320 w 1608"/>
                <a:gd name="T19" fmla="*/ 1759 h 1759"/>
                <a:gd name="T20" fmla="*/ 1608 w 1608"/>
                <a:gd name="T21" fmla="*/ 1470 h 1759"/>
                <a:gd name="T22" fmla="*/ 1608 w 1608"/>
                <a:gd name="T23" fmla="*/ 288 h 1759"/>
                <a:gd name="T24" fmla="*/ 1320 w 1608"/>
                <a:gd name="T25" fmla="*/ 0 h 1759"/>
                <a:gd name="T26" fmla="*/ 1266 w 1608"/>
                <a:gd name="T27" fmla="*/ 0 h 1759"/>
                <a:gd name="T28" fmla="*/ 1227 w 1608"/>
                <a:gd name="T29" fmla="*/ 39 h 1759"/>
                <a:gd name="T30" fmla="*/ 1266 w 1608"/>
                <a:gd name="T31" fmla="*/ 79 h 1759"/>
                <a:gd name="T32" fmla="*/ 1320 w 1608"/>
                <a:gd name="T33" fmla="*/ 79 h 1759"/>
                <a:gd name="T34" fmla="*/ 1528 w 1608"/>
                <a:gd name="T35" fmla="*/ 288 h 1759"/>
                <a:gd name="T36" fmla="*/ 1528 w 1608"/>
                <a:gd name="T37" fmla="*/ 1470 h 1759"/>
                <a:gd name="T38" fmla="*/ 1320 w 1608"/>
                <a:gd name="T39" fmla="*/ 1679 h 1759"/>
                <a:gd name="T40" fmla="*/ 288 w 1608"/>
                <a:gd name="T41" fmla="*/ 1679 h 1759"/>
                <a:gd name="T42" fmla="*/ 79 w 1608"/>
                <a:gd name="T43" fmla="*/ 1470 h 1759"/>
                <a:gd name="T44" fmla="*/ 79 w 1608"/>
                <a:gd name="T45" fmla="*/ 288 h 1759"/>
                <a:gd name="T46" fmla="*/ 288 w 1608"/>
                <a:gd name="T47" fmla="*/ 79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8" h="1759">
                  <a:moveTo>
                    <a:pt x="288" y="79"/>
                  </a:moveTo>
                  <a:lnTo>
                    <a:pt x="288" y="79"/>
                  </a:lnTo>
                  <a:lnTo>
                    <a:pt x="341" y="79"/>
                  </a:lnTo>
                  <a:cubicBezTo>
                    <a:pt x="363" y="79"/>
                    <a:pt x="381" y="61"/>
                    <a:pt x="381" y="39"/>
                  </a:cubicBezTo>
                  <a:cubicBezTo>
                    <a:pt x="381" y="18"/>
                    <a:pt x="362" y="0"/>
                    <a:pt x="341" y="0"/>
                  </a:cubicBezTo>
                  <a:lnTo>
                    <a:pt x="288" y="0"/>
                  </a:lnTo>
                  <a:cubicBezTo>
                    <a:pt x="129" y="0"/>
                    <a:pt x="0" y="130"/>
                    <a:pt x="0" y="288"/>
                  </a:cubicBezTo>
                  <a:lnTo>
                    <a:pt x="0" y="1470"/>
                  </a:lnTo>
                  <a:cubicBezTo>
                    <a:pt x="0" y="1629"/>
                    <a:pt x="129" y="1759"/>
                    <a:pt x="288" y="1759"/>
                  </a:cubicBezTo>
                  <a:lnTo>
                    <a:pt x="1320" y="1759"/>
                  </a:lnTo>
                  <a:cubicBezTo>
                    <a:pt x="1479" y="1759"/>
                    <a:pt x="1608" y="1629"/>
                    <a:pt x="1608" y="1470"/>
                  </a:cubicBezTo>
                  <a:lnTo>
                    <a:pt x="1608" y="288"/>
                  </a:lnTo>
                  <a:cubicBezTo>
                    <a:pt x="1608" y="129"/>
                    <a:pt x="1479" y="0"/>
                    <a:pt x="1320" y="0"/>
                  </a:cubicBezTo>
                  <a:lnTo>
                    <a:pt x="1266" y="0"/>
                  </a:lnTo>
                  <a:cubicBezTo>
                    <a:pt x="1244" y="0"/>
                    <a:pt x="1227" y="18"/>
                    <a:pt x="1227" y="39"/>
                  </a:cubicBezTo>
                  <a:cubicBezTo>
                    <a:pt x="1227" y="61"/>
                    <a:pt x="1245" y="79"/>
                    <a:pt x="1266" y="79"/>
                  </a:cubicBezTo>
                  <a:lnTo>
                    <a:pt x="1320" y="79"/>
                  </a:lnTo>
                  <a:cubicBezTo>
                    <a:pt x="1435" y="79"/>
                    <a:pt x="1528" y="172"/>
                    <a:pt x="1528" y="288"/>
                  </a:cubicBezTo>
                  <a:lnTo>
                    <a:pt x="1528" y="1470"/>
                  </a:lnTo>
                  <a:cubicBezTo>
                    <a:pt x="1528" y="1586"/>
                    <a:pt x="1434" y="1679"/>
                    <a:pt x="1320" y="1679"/>
                  </a:cubicBezTo>
                  <a:lnTo>
                    <a:pt x="288" y="1679"/>
                  </a:lnTo>
                  <a:cubicBezTo>
                    <a:pt x="172" y="1679"/>
                    <a:pt x="79" y="1585"/>
                    <a:pt x="79" y="1470"/>
                  </a:cubicBezTo>
                  <a:lnTo>
                    <a:pt x="79" y="288"/>
                  </a:lnTo>
                  <a:cubicBezTo>
                    <a:pt x="78" y="173"/>
                    <a:pt x="172" y="79"/>
                    <a:pt x="288" y="7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06" name="TextBox 105"/>
          <p:cNvSpPr txBox="1"/>
          <p:nvPr/>
        </p:nvSpPr>
        <p:spPr>
          <a:xfrm>
            <a:off x="7701450" y="86634"/>
            <a:ext cx="1296144" cy="969472"/>
          </a:xfrm>
          <a:prstGeom prst="rect">
            <a:avLst/>
          </a:prstGeom>
          <a:solidFill>
            <a:schemeClr val="bg1"/>
          </a:solidFill>
        </p:spPr>
        <p:txBody>
          <a:bodyPr wrap="square" lIns="91416" tIns="45708" rIns="91416" bIns="45708" rtlCol="0">
            <a:spAutoFit/>
          </a:bodyPr>
          <a:lstStyle/>
          <a:p>
            <a:pPr defTabSz="478764"/>
            <a:endParaRPr lang="en-GB" sz="1900" dirty="0">
              <a:solidFill>
                <a:srgbClr val="000000"/>
              </a:solidFill>
            </a:endParaRPr>
          </a:p>
          <a:p>
            <a:pPr defTabSz="478764"/>
            <a:endParaRPr lang="en-GB" sz="1900" dirty="0">
              <a:solidFill>
                <a:srgbClr val="000000"/>
              </a:solidFill>
            </a:endParaRPr>
          </a:p>
          <a:p>
            <a:pPr defTabSz="478764"/>
            <a:endParaRPr lang="en-GB" sz="1900" dirty="0">
              <a:solidFill>
                <a:srgbClr val="000000"/>
              </a:solidFill>
            </a:endParaRPr>
          </a:p>
        </p:txBody>
      </p:sp>
      <p:pic>
        <p:nvPicPr>
          <p:cNvPr id="1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912" y="180301"/>
            <a:ext cx="1152129"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129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2" y="254834"/>
            <a:ext cx="7376429" cy="500794"/>
          </a:xfrm>
        </p:spPr>
        <p:txBody>
          <a:bodyPr>
            <a:normAutofit fontScale="90000"/>
          </a:bodyPr>
          <a:lstStyle/>
          <a:p>
            <a:pPr algn="ctr"/>
            <a:r>
              <a:rPr lang="en-GB" sz="2800" dirty="0"/>
              <a:t>Personalised Care Group Programmes</a:t>
            </a:r>
          </a:p>
        </p:txBody>
      </p:sp>
      <p:sp>
        <p:nvSpPr>
          <p:cNvPr id="3" name="Slide Number Placeholder 2"/>
          <p:cNvSpPr>
            <a:spLocks noGrp="1"/>
          </p:cNvSpPr>
          <p:nvPr>
            <p:ph type="sldNum" sz="quarter" idx="10"/>
          </p:nvPr>
        </p:nvSpPr>
        <p:spPr/>
        <p:txBody>
          <a:bodyPr/>
          <a:lstStyle/>
          <a:p>
            <a:fld id="{67DE7D0A-5CC0-CD4F-AD63-02ED5F8284D6}" type="slidenum">
              <a:rPr lang="en-US" smtClean="0">
                <a:solidFill>
                  <a:srgbClr val="005EB8"/>
                </a:solidFill>
              </a:rPr>
              <a:pPr/>
              <a:t>4</a:t>
            </a:fld>
            <a:endParaRPr lang="en-US" dirty="0">
              <a:solidFill>
                <a:srgbClr val="005EB8"/>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1721056"/>
              </p:ext>
            </p:extLst>
          </p:nvPr>
        </p:nvGraphicFramePr>
        <p:xfrm>
          <a:off x="1370773" y="845784"/>
          <a:ext cx="6318702" cy="3829050"/>
        </p:xfrm>
        <a:graphic>
          <a:graphicData uri="http://schemas.openxmlformats.org/drawingml/2006/table">
            <a:tbl>
              <a:tblPr firstRow="1" bandRow="1">
                <a:tableStyleId>{2D5ABB26-0587-4C30-8999-92F81FD0307C}</a:tableStyleId>
              </a:tblPr>
              <a:tblGrid>
                <a:gridCol w="2106234"/>
                <a:gridCol w="2106234"/>
                <a:gridCol w="2106234"/>
              </a:tblGrid>
              <a:tr h="93726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Patient Activation Measurement</a:t>
                      </a:r>
                    </a:p>
                    <a:p>
                      <a:pPr algn="ctr"/>
                      <a:endParaRPr lang="en-GB" sz="1200" b="1" dirty="0">
                        <a:solidFill>
                          <a:schemeClr val="bg1"/>
                        </a:solidFill>
                      </a:endParaRPr>
                    </a:p>
                  </a:txBody>
                  <a:tcPr marT="34290" marB="34290">
                    <a:solidFill>
                      <a:schemeClr val="accent1"/>
                    </a:solidFill>
                  </a:tcPr>
                </a:tc>
                <a:tc>
                  <a:txBody>
                    <a:bodyPr/>
                    <a:lstStyle/>
                    <a:p>
                      <a:pPr algn="ctr"/>
                      <a:endParaRPr lang="en-GB" sz="1200" b="1" baseline="0" dirty="0" smtClean="0">
                        <a:solidFill>
                          <a:schemeClr val="bg1"/>
                        </a:solidFill>
                      </a:endParaRPr>
                    </a:p>
                    <a:p>
                      <a:pPr algn="ctr"/>
                      <a:endParaRPr lang="en-GB" sz="1200" b="1" baseline="0" dirty="0" smtClean="0">
                        <a:solidFill>
                          <a:schemeClr val="bg1"/>
                        </a:solidFill>
                      </a:endParaRPr>
                    </a:p>
                    <a:p>
                      <a:pPr algn="ctr"/>
                      <a:r>
                        <a:rPr lang="en-GB" sz="800" b="1" baseline="0" dirty="0" smtClean="0">
                          <a:solidFill>
                            <a:schemeClr val="tx1"/>
                          </a:solidFill>
                        </a:rPr>
                        <a:t>(Nine distinct programmes focussed on National Priorities e.g. Mental Health, LD, CHC)</a:t>
                      </a:r>
                      <a:endParaRPr lang="en-GB" sz="800" b="1" dirty="0">
                        <a:solidFill>
                          <a:schemeClr val="tx1"/>
                        </a:solidFill>
                      </a:endParaRPr>
                    </a:p>
                  </a:txBody>
                  <a:tcPr marT="34290" marB="34290">
                    <a:solidFill>
                      <a:schemeClr val="accent3">
                        <a:lumMod val="40000"/>
                        <a:lumOff val="60000"/>
                      </a:schemeClr>
                    </a:solidFill>
                  </a:tcPr>
                </a:tc>
                <a:tc>
                  <a:txBody>
                    <a:bodyPr/>
                    <a:lstStyle/>
                    <a:p>
                      <a:pPr algn="ctr"/>
                      <a:r>
                        <a:rPr lang="en-GB" sz="1200" b="1" dirty="0" smtClean="0">
                          <a:solidFill>
                            <a:schemeClr val="bg1"/>
                          </a:solidFill>
                        </a:rPr>
                        <a:t>Legal Rights to Choice</a:t>
                      </a:r>
                      <a:endParaRPr lang="en-GB" sz="1200" b="1" dirty="0">
                        <a:solidFill>
                          <a:schemeClr val="bg1"/>
                        </a:solidFill>
                      </a:endParaRPr>
                    </a:p>
                  </a:txBody>
                  <a:tcPr marT="34290" marB="34290">
                    <a:solidFill>
                      <a:schemeClr val="tx2">
                        <a:lumMod val="60000"/>
                        <a:lumOff val="40000"/>
                      </a:schemeClr>
                    </a:solidFill>
                  </a:tcPr>
                </a:tc>
              </a:tr>
              <a:tr h="9258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8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Social Prescribing and Community Based Interventions</a:t>
                      </a:r>
                    </a:p>
                  </a:txBody>
                  <a:tcPr marT="34290" marB="34290">
                    <a:solidFill>
                      <a:schemeClr val="tx2">
                        <a:lumMod val="60000"/>
                        <a:lumOff val="40000"/>
                      </a:schemeClr>
                    </a:solidFill>
                  </a:tcPr>
                </a:tc>
                <a:tc>
                  <a:txBody>
                    <a:bodyPr/>
                    <a:lstStyle/>
                    <a:p>
                      <a:pPr algn="ctr"/>
                      <a:endParaRPr lang="en-GB" sz="1200" b="1" dirty="0" smtClean="0">
                        <a:solidFill>
                          <a:schemeClr val="bg1"/>
                        </a:solidFill>
                      </a:endParaRPr>
                    </a:p>
                    <a:p>
                      <a:pPr algn="ctr"/>
                      <a:r>
                        <a:rPr lang="en-GB" sz="1200" b="1" dirty="0" smtClean="0">
                          <a:solidFill>
                            <a:schemeClr val="bg1"/>
                          </a:solidFill>
                        </a:rPr>
                        <a:t>Maternity Pioneers</a:t>
                      </a:r>
                      <a:endParaRPr lang="en-GB" sz="1200" b="1" dirty="0">
                        <a:solidFill>
                          <a:schemeClr val="bg1"/>
                        </a:solidFill>
                      </a:endParaRPr>
                    </a:p>
                  </a:txBody>
                  <a:tcPr marT="34290" marB="34290">
                    <a:solidFill>
                      <a:schemeClr val="accent1"/>
                    </a:solidFill>
                  </a:tcPr>
                </a:tc>
                <a:tc>
                  <a:txBody>
                    <a:bodyPr/>
                    <a:lstStyle/>
                    <a:p>
                      <a:pPr algn="ctr"/>
                      <a:endParaRPr lang="en-GB" sz="1200" b="1" dirty="0">
                        <a:solidFill>
                          <a:schemeClr val="bg1"/>
                        </a:solidFill>
                      </a:endParaRPr>
                    </a:p>
                  </a:txBody>
                  <a:tcPr marT="34290" marB="34290">
                    <a:solidFill>
                      <a:schemeClr val="accent3">
                        <a:lumMod val="40000"/>
                        <a:lumOff val="60000"/>
                      </a:schemeClr>
                    </a:solidFill>
                  </a:tcPr>
                </a:tc>
              </a:tr>
              <a:tr h="9829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National Wheelchair Programme</a:t>
                      </a:r>
                    </a:p>
                    <a:p>
                      <a:pPr algn="ctr"/>
                      <a:endParaRPr lang="en-GB" sz="1200" b="1" dirty="0">
                        <a:solidFill>
                          <a:schemeClr val="tx1"/>
                        </a:solidFill>
                      </a:endParaRPr>
                    </a:p>
                  </a:txBody>
                  <a:tcPr marT="34290" marB="34290">
                    <a:solidFill>
                      <a:schemeClr val="accent3">
                        <a:lumMod val="40000"/>
                        <a:lumOff val="60000"/>
                      </a:schemeClr>
                    </a:solidFill>
                  </a:tcPr>
                </a:tc>
                <a:tc>
                  <a:txBody>
                    <a:bodyPr/>
                    <a:lstStyle/>
                    <a:p>
                      <a:pPr algn="ctr"/>
                      <a:endParaRPr lang="en-GB" sz="1200" b="1" dirty="0" smtClean="0">
                        <a:solidFill>
                          <a:schemeClr val="bg1"/>
                        </a:solidFill>
                      </a:endParaRPr>
                    </a:p>
                    <a:p>
                      <a:pPr algn="ctr"/>
                      <a:r>
                        <a:rPr lang="en-GB" sz="1200" b="1" dirty="0" smtClean="0">
                          <a:solidFill>
                            <a:schemeClr val="bg1"/>
                          </a:solidFill>
                        </a:rPr>
                        <a:t>Shared Lives Plus</a:t>
                      </a:r>
                      <a:endParaRPr lang="en-GB" sz="1200" b="1" dirty="0">
                        <a:solidFill>
                          <a:schemeClr val="bg1"/>
                        </a:solidFill>
                      </a:endParaRPr>
                    </a:p>
                  </a:txBody>
                  <a:tcPr marT="34290" marB="34290">
                    <a:solidFill>
                      <a:schemeClr val="tx2">
                        <a:lumMod val="60000"/>
                        <a:lumOff val="40000"/>
                      </a:schemeClr>
                    </a:solidFill>
                  </a:tcPr>
                </a:tc>
                <a:tc>
                  <a:txBody>
                    <a:bodyPr/>
                    <a:lstStyle/>
                    <a:p>
                      <a:pPr algn="ctr"/>
                      <a:r>
                        <a:rPr lang="en-GB" sz="1200" b="1" dirty="0" smtClean="0">
                          <a:solidFill>
                            <a:schemeClr val="bg1"/>
                          </a:solidFill>
                        </a:rPr>
                        <a:t>Shared</a:t>
                      </a:r>
                      <a:r>
                        <a:rPr lang="en-GB" sz="1200" b="1" baseline="0" dirty="0" smtClean="0">
                          <a:solidFill>
                            <a:schemeClr val="bg1"/>
                          </a:solidFill>
                        </a:rPr>
                        <a:t> Decision Making / Person Centred Care &amp; Support Planning</a:t>
                      </a:r>
                      <a:endParaRPr lang="en-GB" sz="1200" b="1" dirty="0">
                        <a:solidFill>
                          <a:schemeClr val="bg1"/>
                        </a:solidFill>
                      </a:endParaRPr>
                    </a:p>
                  </a:txBody>
                  <a:tcPr marT="34290" marB="34290">
                    <a:solidFill>
                      <a:schemeClr val="accent1"/>
                    </a:solidFill>
                  </a:tcPr>
                </a:tc>
              </a:tr>
              <a:tr h="9829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National End of Life Care Programme</a:t>
                      </a:r>
                    </a:p>
                    <a:p>
                      <a:pPr algn="ctr"/>
                      <a:endParaRPr lang="en-GB" sz="1200" b="1" dirty="0">
                        <a:solidFill>
                          <a:schemeClr val="bg1"/>
                        </a:solidFill>
                      </a:endParaRPr>
                    </a:p>
                  </a:txBody>
                  <a:tcPr marT="34290" marB="34290">
                    <a:solidFill>
                      <a:schemeClr val="accent1"/>
                    </a:solidFill>
                  </a:tcPr>
                </a:tc>
                <a:tc>
                  <a:txBody>
                    <a:bodyPr/>
                    <a:lstStyle/>
                    <a:p>
                      <a:pPr algn="ctr"/>
                      <a:endParaRPr lang="en-GB" sz="1200" b="1" dirty="0">
                        <a:solidFill>
                          <a:schemeClr val="bg1"/>
                        </a:solidFill>
                      </a:endParaRPr>
                    </a:p>
                  </a:txBody>
                  <a:tcPr marT="34290" marB="34290">
                    <a:solidFill>
                      <a:schemeClr val="accent3">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2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Self Care/Self Management Support</a:t>
                      </a:r>
                    </a:p>
                    <a:p>
                      <a:pPr algn="ctr"/>
                      <a:endParaRPr lang="en-GB" sz="1200" b="1" dirty="0" smtClean="0">
                        <a:solidFill>
                          <a:schemeClr val="bg1"/>
                        </a:solidFill>
                      </a:endParaRPr>
                    </a:p>
                  </a:txBody>
                  <a:tcPr marT="34290" marB="34290">
                    <a:solidFill>
                      <a:schemeClr val="accent2">
                        <a:lumMod val="60000"/>
                        <a:lumOff val="40000"/>
                      </a:schemeClr>
                    </a:solidFill>
                  </a:tcPr>
                </a:tc>
              </a:tr>
            </a:tbl>
          </a:graphicData>
        </a:graphic>
      </p:graphicFrame>
      <p:pic>
        <p:nvPicPr>
          <p:cNvPr id="6" name="Picture 2" descr="\\ims.gov.uk\data\Users\GBBULVD\BULHOME19\RKSmith\Data\Desktop\My docs\Pictures\IPC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5968" y="2067694"/>
            <a:ext cx="1599337" cy="335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s.gov.uk\data\Users\GBBULVD\BULHOME19\RKSmith\Data\Desktop\My docs\Pictures\personal health budge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6605" y="996875"/>
            <a:ext cx="1682025" cy="202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s.gov.uk\data\Users\GBBULVD\BULHOME23\ZFreed\Data\Desktop\C4CC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4623" y="3795885"/>
            <a:ext cx="1385990" cy="7179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s.gov.uk\data\Users\GBBULVD\BULHOME23\ZFreed\Data\Desktop\Choice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9552" y="1219786"/>
            <a:ext cx="1512168" cy="3740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94584" y="128576"/>
            <a:ext cx="1296144" cy="969472"/>
          </a:xfrm>
          <a:prstGeom prst="rect">
            <a:avLst/>
          </a:prstGeom>
          <a:solidFill>
            <a:schemeClr val="bg1"/>
          </a:solidFill>
        </p:spPr>
        <p:txBody>
          <a:bodyPr wrap="square" lIns="91416" tIns="45708" rIns="91416" bIns="45708" rtlCol="0">
            <a:spAutoFit/>
          </a:bodyPr>
          <a:lstStyle/>
          <a:p>
            <a:pPr defTabSz="478764"/>
            <a:endParaRPr lang="en-GB" sz="1900" dirty="0">
              <a:solidFill>
                <a:srgbClr val="000000"/>
              </a:solidFill>
            </a:endParaRPr>
          </a:p>
          <a:p>
            <a:pPr defTabSz="478764"/>
            <a:endParaRPr lang="en-GB" sz="1900" dirty="0">
              <a:solidFill>
                <a:srgbClr val="000000"/>
              </a:solidFill>
            </a:endParaRPr>
          </a:p>
          <a:p>
            <a:pPr defTabSz="478764"/>
            <a:endParaRPr lang="en-GB" sz="1900" dirty="0">
              <a:solidFill>
                <a:srgbClr val="000000"/>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72" y="219849"/>
            <a:ext cx="1152129"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033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021482" y="4034692"/>
            <a:ext cx="685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spcCol="0" rtlCol="0" anchor="ctr"/>
          <a:lstStyle/>
          <a:p>
            <a:pPr algn="ctr" defTabSz="685766"/>
            <a:endParaRPr lang="en-GB" sz="1400">
              <a:solidFill>
                <a:prstClr val="white"/>
              </a:solidFill>
            </a:endParaRPr>
          </a:p>
        </p:txBody>
      </p:sp>
      <p:pic>
        <p:nvPicPr>
          <p:cNvPr id="4" name="Picture 2" descr="\\ims.gov.uk\data\Users\GBBULVD\BULHOME23\ZFreed\Data\Desktop\Slides, presentations and briefings\Icons\SDM icon.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5718" y="946321"/>
            <a:ext cx="987336" cy="788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0245" y="981657"/>
            <a:ext cx="2173537" cy="253914"/>
          </a:xfrm>
          <a:prstGeom prst="rect">
            <a:avLst/>
          </a:prstGeom>
          <a:noFill/>
        </p:spPr>
        <p:txBody>
          <a:bodyPr wrap="square" lIns="68577" tIns="34289" rIns="68577" bIns="34289" rtlCol="0">
            <a:spAutoFit/>
          </a:bodyPr>
          <a:lstStyle/>
          <a:p>
            <a:pPr defTabSz="685766"/>
            <a:r>
              <a:rPr lang="en-GB" sz="1200" b="1" dirty="0">
                <a:solidFill>
                  <a:srgbClr val="4472C4">
                    <a:lumMod val="75000"/>
                  </a:srgbClr>
                </a:solidFill>
              </a:rPr>
              <a:t>Shared decision making</a:t>
            </a:r>
          </a:p>
        </p:txBody>
      </p:sp>
      <p:pic>
        <p:nvPicPr>
          <p:cNvPr id="12" name="Picture 5" descr="\\ims.gov.uk\data\Users\GBBULVD\BULHOME23\ZFreed\Data\Desktop\Slides, presentations and briefings\Icons\SP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44" y="3043885"/>
            <a:ext cx="966084" cy="7588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99100" y="3073536"/>
            <a:ext cx="1755847" cy="623246"/>
          </a:xfrm>
          <a:prstGeom prst="rect">
            <a:avLst/>
          </a:prstGeom>
          <a:noFill/>
        </p:spPr>
        <p:txBody>
          <a:bodyPr wrap="square" lIns="68577" tIns="34289" rIns="68577" bIns="34289" rtlCol="0">
            <a:spAutoFit/>
          </a:bodyPr>
          <a:lstStyle/>
          <a:p>
            <a:pPr defTabSz="685766"/>
            <a:r>
              <a:rPr lang="en-GB" sz="1200" b="1" dirty="0">
                <a:solidFill>
                  <a:srgbClr val="4472C4">
                    <a:lumMod val="75000"/>
                  </a:srgbClr>
                </a:solidFill>
              </a:rPr>
              <a:t>Social prescribing &amp;         community-based support </a:t>
            </a:r>
          </a:p>
        </p:txBody>
      </p:sp>
      <p:sp>
        <p:nvSpPr>
          <p:cNvPr id="14" name="TextBox 13"/>
          <p:cNvSpPr txBox="1"/>
          <p:nvPr/>
        </p:nvSpPr>
        <p:spPr>
          <a:xfrm>
            <a:off x="335302" y="1748525"/>
            <a:ext cx="2436498" cy="915633"/>
          </a:xfrm>
          <a:prstGeom prst="rect">
            <a:avLst/>
          </a:prstGeom>
          <a:noFill/>
        </p:spPr>
        <p:txBody>
          <a:bodyPr wrap="square" lIns="68577" tIns="34289" rIns="68577" bIns="34289" rtlCol="0">
            <a:spAutoFit/>
          </a:bodyPr>
          <a:lstStyle/>
          <a:p>
            <a:pPr defTabSz="685766"/>
            <a:r>
              <a:rPr lang="en-GB" sz="1100" dirty="0">
                <a:solidFill>
                  <a:srgbClr val="4472C4">
                    <a:lumMod val="75000"/>
                  </a:srgbClr>
                </a:solidFill>
              </a:rPr>
              <a:t>In 2017/18 SDM was embedded into:</a:t>
            </a:r>
          </a:p>
          <a:p>
            <a:pPr marL="128582" indent="-128582" defTabSz="685766">
              <a:buFont typeface="Arial" panose="020B0604020202020204" pitchFamily="34" charset="0"/>
              <a:buChar char="•"/>
            </a:pPr>
            <a:r>
              <a:rPr lang="en-GB" sz="1100" dirty="0">
                <a:solidFill>
                  <a:srgbClr val="4472C4">
                    <a:lumMod val="75000"/>
                  </a:srgbClr>
                </a:solidFill>
              </a:rPr>
              <a:t>Musculoskeletal elective care pathways in 13 CCGs</a:t>
            </a:r>
          </a:p>
          <a:p>
            <a:pPr marL="128582" indent="-128582" defTabSz="685766">
              <a:buFont typeface="Arial" panose="020B0604020202020204" pitchFamily="34" charset="0"/>
              <a:buChar char="•"/>
            </a:pPr>
            <a:r>
              <a:rPr lang="en-GB" sz="1100" dirty="0">
                <a:solidFill>
                  <a:srgbClr val="4472C4">
                    <a:lumMod val="75000"/>
                  </a:srgbClr>
                </a:solidFill>
              </a:rPr>
              <a:t>Respiratory elective care pathways in 8 CCGs</a:t>
            </a:r>
          </a:p>
        </p:txBody>
      </p:sp>
      <p:sp>
        <p:nvSpPr>
          <p:cNvPr id="15" name="TextBox 14"/>
          <p:cNvSpPr txBox="1"/>
          <p:nvPr/>
        </p:nvSpPr>
        <p:spPr>
          <a:xfrm>
            <a:off x="426049" y="3809936"/>
            <a:ext cx="2211582" cy="577079"/>
          </a:xfrm>
          <a:prstGeom prst="rect">
            <a:avLst/>
          </a:prstGeom>
          <a:noFill/>
        </p:spPr>
        <p:txBody>
          <a:bodyPr wrap="square" lIns="68577" tIns="34289" rIns="68577" bIns="34289" rtlCol="0">
            <a:spAutoFit/>
          </a:bodyPr>
          <a:lstStyle/>
          <a:p>
            <a:pPr marL="128582" indent="-128582" defTabSz="685766">
              <a:buFont typeface="Arial" panose="020B0604020202020204" pitchFamily="34" charset="0"/>
              <a:buChar char="•"/>
            </a:pPr>
            <a:r>
              <a:rPr lang="en-GB" sz="1100" dirty="0">
                <a:solidFill>
                  <a:srgbClr val="4472C4">
                    <a:lumMod val="75000"/>
                  </a:srgbClr>
                </a:solidFill>
              </a:rPr>
              <a:t>68,977 referrals in 2017/18</a:t>
            </a:r>
          </a:p>
          <a:p>
            <a:pPr marL="128582" indent="-128582" defTabSz="685766">
              <a:buFont typeface="Arial" panose="020B0604020202020204" pitchFamily="34" charset="0"/>
              <a:buChar char="•"/>
            </a:pPr>
            <a:r>
              <a:rPr lang="en-GB" sz="1100" dirty="0">
                <a:solidFill>
                  <a:srgbClr val="4472C4">
                    <a:lumMod val="75000"/>
                  </a:srgbClr>
                </a:solidFill>
              </a:rPr>
              <a:t>331 link workers employed in local areas</a:t>
            </a:r>
          </a:p>
        </p:txBody>
      </p:sp>
      <p:pic>
        <p:nvPicPr>
          <p:cNvPr id="16" name="Picture 3" descr="\\ims.gov.uk\data\Users\GBBULVD\BULHOME23\ZFreed\Data\Desktop\Slides, presentations and briefings\Icons\PCSP 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5593" y="913830"/>
            <a:ext cx="989948" cy="7959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916937" y="946322"/>
            <a:ext cx="1670973" cy="438580"/>
          </a:xfrm>
          <a:prstGeom prst="rect">
            <a:avLst/>
          </a:prstGeom>
          <a:noFill/>
        </p:spPr>
        <p:txBody>
          <a:bodyPr wrap="square" lIns="68577" tIns="34289" rIns="68577" bIns="34289" rtlCol="0">
            <a:spAutoFit/>
          </a:bodyPr>
          <a:lstStyle/>
          <a:p>
            <a:pPr defTabSz="685766"/>
            <a:r>
              <a:rPr lang="en-GB" sz="1200" b="1" dirty="0">
                <a:solidFill>
                  <a:srgbClr val="4472C4">
                    <a:lumMod val="75000"/>
                  </a:srgbClr>
                </a:solidFill>
              </a:rPr>
              <a:t>Personalised care and support planning</a:t>
            </a:r>
          </a:p>
        </p:txBody>
      </p:sp>
      <p:sp>
        <p:nvSpPr>
          <p:cNvPr id="18" name="TextBox 17"/>
          <p:cNvSpPr txBox="1"/>
          <p:nvPr/>
        </p:nvSpPr>
        <p:spPr>
          <a:xfrm>
            <a:off x="3271143" y="1748525"/>
            <a:ext cx="2412167" cy="746356"/>
          </a:xfrm>
          <a:prstGeom prst="rect">
            <a:avLst/>
          </a:prstGeom>
          <a:noFill/>
        </p:spPr>
        <p:txBody>
          <a:bodyPr wrap="square" lIns="68577" tIns="34289" rIns="68577" bIns="34289" rtlCol="0">
            <a:spAutoFit/>
          </a:bodyPr>
          <a:lstStyle/>
          <a:p>
            <a:pPr marL="128582" indent="-128582" defTabSz="685766">
              <a:buFont typeface="Arial" panose="020B0604020202020204" pitchFamily="34" charset="0"/>
              <a:buChar char="•"/>
            </a:pPr>
            <a:r>
              <a:rPr lang="en-GB" sz="1100" dirty="0">
                <a:solidFill>
                  <a:srgbClr val="4472C4">
                    <a:lumMod val="75000"/>
                  </a:srgbClr>
                </a:solidFill>
              </a:rPr>
              <a:t>75,914 people had a personalised care and support plan by March 2018</a:t>
            </a:r>
          </a:p>
          <a:p>
            <a:pPr marL="128582" indent="-128582" defTabSz="685766">
              <a:buFont typeface="Arial" panose="020B0604020202020204" pitchFamily="34" charset="0"/>
              <a:buChar char="•"/>
            </a:pPr>
            <a:r>
              <a:rPr lang="en-GB" sz="1100" dirty="0">
                <a:solidFill>
                  <a:srgbClr val="4472C4">
                    <a:lumMod val="75000"/>
                  </a:srgbClr>
                </a:solidFill>
              </a:rPr>
              <a:t>Over 180,000 people supported by integrated, personalised approaches</a:t>
            </a:r>
          </a:p>
        </p:txBody>
      </p:sp>
      <p:pic>
        <p:nvPicPr>
          <p:cNvPr id="19" name="Picture 6" descr="\\ims.gov.uk\data\Users\GBBULVD\BULHOME23\ZFreed\Data\Desktop\Slides, presentations and briefings\Icons\Self management 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6672" y="3073536"/>
            <a:ext cx="927827" cy="7209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992839" y="3165869"/>
            <a:ext cx="1193757" cy="438580"/>
          </a:xfrm>
          <a:prstGeom prst="rect">
            <a:avLst/>
          </a:prstGeom>
          <a:noFill/>
        </p:spPr>
        <p:txBody>
          <a:bodyPr wrap="square" lIns="68577" tIns="34289" rIns="68577" bIns="34289" rtlCol="0">
            <a:spAutoFit/>
          </a:bodyPr>
          <a:lstStyle/>
          <a:p>
            <a:pPr defTabSz="685766"/>
            <a:r>
              <a:rPr lang="en-GB" sz="1200" b="1" dirty="0">
                <a:solidFill>
                  <a:srgbClr val="4472C4">
                    <a:lumMod val="75000"/>
                  </a:srgbClr>
                </a:solidFill>
              </a:rPr>
              <a:t>Supported self management</a:t>
            </a:r>
          </a:p>
        </p:txBody>
      </p:sp>
      <p:pic>
        <p:nvPicPr>
          <p:cNvPr id="22" name="Picture 4" descr="\\ims.gov.uk\data\Users\GBBULVD\BULHOME23\ZFreed\Data\Desktop\Slides, presentations and briefings\Icons\Choice 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0456" y="914790"/>
            <a:ext cx="1046205" cy="7846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982993" y="975060"/>
            <a:ext cx="1238783" cy="253914"/>
          </a:xfrm>
          <a:prstGeom prst="rect">
            <a:avLst/>
          </a:prstGeom>
          <a:noFill/>
        </p:spPr>
        <p:txBody>
          <a:bodyPr wrap="square" lIns="68577" tIns="34289" rIns="68577" bIns="34289" rtlCol="0">
            <a:spAutoFit/>
          </a:bodyPr>
          <a:lstStyle/>
          <a:p>
            <a:pPr defTabSz="685766"/>
            <a:r>
              <a:rPr lang="en-GB" sz="1200" b="1" dirty="0">
                <a:solidFill>
                  <a:srgbClr val="4472C4">
                    <a:lumMod val="75000"/>
                  </a:srgbClr>
                </a:solidFill>
              </a:rPr>
              <a:t>Enabling choice</a:t>
            </a:r>
          </a:p>
        </p:txBody>
      </p:sp>
      <p:sp>
        <p:nvSpPr>
          <p:cNvPr id="24" name="TextBox 23"/>
          <p:cNvSpPr txBox="1"/>
          <p:nvPr/>
        </p:nvSpPr>
        <p:spPr>
          <a:xfrm>
            <a:off x="6462441" y="1750512"/>
            <a:ext cx="2446310" cy="915633"/>
          </a:xfrm>
          <a:prstGeom prst="rect">
            <a:avLst/>
          </a:prstGeom>
          <a:noFill/>
        </p:spPr>
        <p:txBody>
          <a:bodyPr wrap="square" lIns="68577" tIns="34289" rIns="68577" bIns="34289" rtlCol="0">
            <a:spAutoFit/>
          </a:bodyPr>
          <a:lstStyle/>
          <a:p>
            <a:pPr marL="128582" indent="-128582" defTabSz="685766">
              <a:buFont typeface="Arial" panose="020B0604020202020204" pitchFamily="34" charset="0"/>
              <a:buChar char="•"/>
            </a:pPr>
            <a:r>
              <a:rPr lang="en-GB" sz="1100" dirty="0">
                <a:solidFill>
                  <a:srgbClr val="4472C4">
                    <a:lumMod val="75000"/>
                  </a:srgbClr>
                </a:solidFill>
              </a:rPr>
              <a:t>83% of CCGs have now completed Choice Planning and Improvement self-assessment</a:t>
            </a:r>
          </a:p>
          <a:p>
            <a:pPr marL="128582" indent="-128582" defTabSz="685766">
              <a:buFont typeface="Arial" panose="020B0604020202020204" pitchFamily="34" charset="0"/>
              <a:buChar char="•"/>
            </a:pPr>
            <a:r>
              <a:rPr lang="en-GB" sz="1100" dirty="0">
                <a:solidFill>
                  <a:srgbClr val="4472C4">
                    <a:lumMod val="75000"/>
                  </a:srgbClr>
                </a:solidFill>
              </a:rPr>
              <a:t>Of these, 80% also now have a patient choice improvement plan</a:t>
            </a:r>
          </a:p>
        </p:txBody>
      </p:sp>
      <p:pic>
        <p:nvPicPr>
          <p:cNvPr id="25" name="Picture 7" descr="\\ims.gov.uk\data\Users\GBBULVD\BULHOME23\ZFreed\Data\Desktop\Slides, presentations and briefings\Icons\PHBs 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8960" y="3046872"/>
            <a:ext cx="985590" cy="75584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305229" y="3785139"/>
            <a:ext cx="2603522" cy="915633"/>
          </a:xfrm>
          <a:prstGeom prst="rect">
            <a:avLst/>
          </a:prstGeom>
          <a:noFill/>
        </p:spPr>
        <p:txBody>
          <a:bodyPr wrap="square" lIns="68577" tIns="34289" rIns="68577" bIns="34289" rtlCol="0">
            <a:spAutoFit/>
          </a:bodyPr>
          <a:lstStyle/>
          <a:p>
            <a:pPr marL="128582" indent="-128582" defTabSz="685766">
              <a:buFont typeface="Arial" panose="020B0604020202020204" pitchFamily="34" charset="0"/>
              <a:buChar char="•"/>
            </a:pPr>
            <a:r>
              <a:rPr lang="en-GB" sz="1100" dirty="0" smtClean="0">
                <a:solidFill>
                  <a:srgbClr val="4472C4">
                    <a:lumMod val="75000"/>
                  </a:srgbClr>
                </a:solidFill>
              </a:rPr>
              <a:t>28,040 PHBs by March 2018</a:t>
            </a:r>
          </a:p>
          <a:p>
            <a:pPr marL="128582" indent="-128582" defTabSz="685766">
              <a:buFont typeface="Arial" panose="020B0604020202020204" pitchFamily="34" charset="0"/>
              <a:buChar char="•"/>
            </a:pPr>
            <a:r>
              <a:rPr lang="en-GB" sz="1100" dirty="0" smtClean="0">
                <a:solidFill>
                  <a:srgbClr val="4472C4">
                    <a:lumMod val="75000"/>
                  </a:srgbClr>
                </a:solidFill>
              </a:rPr>
              <a:t>83</a:t>
            </a:r>
            <a:r>
              <a:rPr lang="en-GB" sz="1100" dirty="0">
                <a:solidFill>
                  <a:srgbClr val="4472C4">
                    <a:lumMod val="75000"/>
                  </a:srgbClr>
                </a:solidFill>
              </a:rPr>
              <a:t>% up year-on -year in 2018-19 to date</a:t>
            </a:r>
          </a:p>
          <a:p>
            <a:pPr marL="128582" indent="-128582" defTabSz="685766">
              <a:buFont typeface="Arial" panose="020B0604020202020204" pitchFamily="34" charset="0"/>
              <a:buChar char="•"/>
            </a:pPr>
            <a:r>
              <a:rPr lang="en-GB" sz="1100" dirty="0">
                <a:solidFill>
                  <a:srgbClr val="4472C4">
                    <a:lumMod val="75000"/>
                  </a:srgbClr>
                </a:solidFill>
              </a:rPr>
              <a:t>15% jointly funded with social care</a:t>
            </a:r>
          </a:p>
          <a:p>
            <a:pPr marL="128582" indent="-128582" defTabSz="685766">
              <a:buFont typeface="Arial" panose="020B0604020202020204" pitchFamily="34" charset="0"/>
              <a:buChar char="•"/>
            </a:pPr>
            <a:r>
              <a:rPr lang="en-GB" sz="1100" dirty="0">
                <a:solidFill>
                  <a:srgbClr val="4472C4">
                    <a:lumMod val="75000"/>
                  </a:srgbClr>
                </a:solidFill>
              </a:rPr>
              <a:t>19,241 Personal Maternity Care Budgets delivered by March 2018 across 36 CCGs</a:t>
            </a:r>
          </a:p>
        </p:txBody>
      </p:sp>
      <p:sp>
        <p:nvSpPr>
          <p:cNvPr id="28" name="TextBox 27"/>
          <p:cNvSpPr txBox="1"/>
          <p:nvPr/>
        </p:nvSpPr>
        <p:spPr>
          <a:xfrm>
            <a:off x="6991328" y="3014649"/>
            <a:ext cx="1525495" cy="623246"/>
          </a:xfrm>
          <a:prstGeom prst="rect">
            <a:avLst/>
          </a:prstGeom>
          <a:noFill/>
        </p:spPr>
        <p:txBody>
          <a:bodyPr wrap="square" lIns="68577" tIns="34289" rIns="68577" bIns="34289" rtlCol="0">
            <a:spAutoFit/>
          </a:bodyPr>
          <a:lstStyle/>
          <a:p>
            <a:pPr defTabSz="685766"/>
            <a:r>
              <a:rPr lang="en-GB" sz="1200" b="1" dirty="0">
                <a:solidFill>
                  <a:srgbClr val="4472C4">
                    <a:lumMod val="75000"/>
                  </a:srgbClr>
                </a:solidFill>
              </a:rPr>
              <a:t>Personal health budgets &amp; integrated personal budgets</a:t>
            </a:r>
          </a:p>
        </p:txBody>
      </p:sp>
      <p:sp>
        <p:nvSpPr>
          <p:cNvPr id="9" name="Rectangle 8"/>
          <p:cNvSpPr/>
          <p:nvPr/>
        </p:nvSpPr>
        <p:spPr>
          <a:xfrm>
            <a:off x="401594" y="4578179"/>
            <a:ext cx="4504038" cy="203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spcCol="0" rtlCol="0" anchor="ctr"/>
          <a:lstStyle/>
          <a:p>
            <a:pPr algn="ctr" defTabSz="685766"/>
            <a:endParaRPr lang="en-GB" sz="1400">
              <a:solidFill>
                <a:prstClr val="white"/>
              </a:solidFill>
            </a:endParaRPr>
          </a:p>
        </p:txBody>
      </p:sp>
      <p:sp>
        <p:nvSpPr>
          <p:cNvPr id="21" name="TextBox 20"/>
          <p:cNvSpPr txBox="1"/>
          <p:nvPr/>
        </p:nvSpPr>
        <p:spPr>
          <a:xfrm>
            <a:off x="3265213" y="3789828"/>
            <a:ext cx="2490102" cy="1084910"/>
          </a:xfrm>
          <a:prstGeom prst="rect">
            <a:avLst/>
          </a:prstGeom>
          <a:noFill/>
        </p:spPr>
        <p:txBody>
          <a:bodyPr wrap="square" lIns="68577" tIns="34289" rIns="68577" bIns="34289" rtlCol="0">
            <a:spAutoFit/>
          </a:bodyPr>
          <a:lstStyle/>
          <a:p>
            <a:pPr marL="128582" indent="-128582" defTabSz="685766">
              <a:buFont typeface="Arial" panose="020B0604020202020204" pitchFamily="34" charset="0"/>
              <a:buChar char="•"/>
            </a:pPr>
            <a:r>
              <a:rPr lang="en-GB" sz="1100" dirty="0">
                <a:solidFill>
                  <a:srgbClr val="4472C4">
                    <a:lumMod val="75000"/>
                  </a:srgbClr>
                </a:solidFill>
              </a:rPr>
              <a:t>Over 70,000 patient activation assessments delivered in total</a:t>
            </a:r>
          </a:p>
          <a:p>
            <a:pPr marL="128582" indent="-128582" defTabSz="685766">
              <a:buFont typeface="Arial" panose="020B0604020202020204" pitchFamily="34" charset="0"/>
              <a:buChar char="•"/>
            </a:pPr>
            <a:r>
              <a:rPr lang="en-GB" sz="1100" dirty="0">
                <a:solidFill>
                  <a:srgbClr val="4472C4">
                    <a:lumMod val="75000"/>
                  </a:srgbClr>
                </a:solidFill>
              </a:rPr>
              <a:t>8,229 people attended group-based or peer support activities</a:t>
            </a:r>
          </a:p>
          <a:p>
            <a:pPr marL="128582" indent="-128582" defTabSz="685766">
              <a:buFont typeface="Arial" panose="020B0604020202020204" pitchFamily="34" charset="0"/>
              <a:buChar char="•"/>
            </a:pPr>
            <a:r>
              <a:rPr lang="en-GB" sz="1100" dirty="0">
                <a:solidFill>
                  <a:srgbClr val="4472C4">
                    <a:lumMod val="75000"/>
                  </a:srgbClr>
                </a:solidFill>
              </a:rPr>
              <a:t>16,000 people had self-management education or health coaching</a:t>
            </a:r>
          </a:p>
        </p:txBody>
      </p:sp>
      <p:sp>
        <p:nvSpPr>
          <p:cNvPr id="3" name="TextBox 2"/>
          <p:cNvSpPr txBox="1"/>
          <p:nvPr/>
        </p:nvSpPr>
        <p:spPr>
          <a:xfrm>
            <a:off x="335302" y="267503"/>
            <a:ext cx="2211582" cy="646331"/>
          </a:xfrm>
          <a:prstGeom prst="rect">
            <a:avLst/>
          </a:prstGeom>
          <a:solidFill>
            <a:schemeClr val="bg1"/>
          </a:solidFill>
        </p:spPr>
        <p:txBody>
          <a:bodyPr wrap="square" rtlCol="0">
            <a:spAutoFit/>
          </a:bodyPr>
          <a:lstStyle/>
          <a:p>
            <a:endParaRPr lang="en-GB" dirty="0" smtClean="0"/>
          </a:p>
          <a:p>
            <a:endParaRPr lang="en-GB" dirty="0"/>
          </a:p>
        </p:txBody>
      </p:sp>
      <p:sp>
        <p:nvSpPr>
          <p:cNvPr id="2" name="Title 1"/>
          <p:cNvSpPr>
            <a:spLocks noGrp="1"/>
          </p:cNvSpPr>
          <p:nvPr>
            <p:ph type="title"/>
          </p:nvPr>
        </p:nvSpPr>
        <p:spPr>
          <a:xfrm>
            <a:off x="533419" y="301329"/>
            <a:ext cx="7886700" cy="460732"/>
          </a:xfrm>
        </p:spPr>
        <p:txBody>
          <a:bodyPr/>
          <a:lstStyle/>
          <a:p>
            <a:pPr algn="ctr"/>
            <a:r>
              <a:rPr lang="en-GB" sz="2400" b="1" dirty="0">
                <a:solidFill>
                  <a:schemeClr val="accent1">
                    <a:lumMod val="75000"/>
                  </a:schemeClr>
                </a:solidFill>
                <a:latin typeface="+mn-lt"/>
              </a:rPr>
              <a:t>Significant delivery of Personalised Care</a:t>
            </a:r>
          </a:p>
        </p:txBody>
      </p:sp>
      <p:sp>
        <p:nvSpPr>
          <p:cNvPr id="29" name="TextBox 28"/>
          <p:cNvSpPr txBox="1"/>
          <p:nvPr/>
        </p:nvSpPr>
        <p:spPr>
          <a:xfrm>
            <a:off x="7596336" y="419902"/>
            <a:ext cx="1312872" cy="646331"/>
          </a:xfrm>
          <a:prstGeom prst="rect">
            <a:avLst/>
          </a:prstGeom>
          <a:solidFill>
            <a:schemeClr val="bg1"/>
          </a:solidFill>
        </p:spPr>
        <p:txBody>
          <a:bodyPr wrap="square" rtlCol="0">
            <a:spAutoFit/>
          </a:bodyPr>
          <a:lstStyle/>
          <a:p>
            <a:endParaRPr lang="en-GB" dirty="0" smtClean="0"/>
          </a:p>
          <a:p>
            <a:endParaRPr lang="en-GB" dirty="0"/>
          </a:p>
        </p:txBody>
      </p:sp>
      <p:pic>
        <p:nvPicPr>
          <p:cNvPr id="2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2372" y="219849"/>
            <a:ext cx="1152129"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861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6</a:t>
            </a:fld>
            <a:endParaRPr lang="en-US" dirty="0">
              <a:solidFill>
                <a:srgbClr val="005EB8"/>
              </a:solidFill>
            </a:endParaRPr>
          </a:p>
        </p:txBody>
      </p:sp>
      <p:sp>
        <p:nvSpPr>
          <p:cNvPr id="6" name="TextBox 5"/>
          <p:cNvSpPr txBox="1"/>
          <p:nvPr/>
        </p:nvSpPr>
        <p:spPr>
          <a:xfrm>
            <a:off x="7694584" y="128583"/>
            <a:ext cx="1296144" cy="923305"/>
          </a:xfrm>
          <a:prstGeom prst="rect">
            <a:avLst/>
          </a:prstGeom>
          <a:solidFill>
            <a:schemeClr val="bg1"/>
          </a:solidFill>
        </p:spPr>
        <p:txBody>
          <a:bodyPr wrap="square" lIns="91416" tIns="45708" rIns="91416" bIns="45708" rtlCol="0">
            <a:spAutoFit/>
          </a:bodyPr>
          <a:lstStyle/>
          <a:p>
            <a:endParaRPr lang="en-GB" dirty="0">
              <a:solidFill>
                <a:srgbClr val="000000"/>
              </a:solidFill>
            </a:endParaRPr>
          </a:p>
          <a:p>
            <a:endParaRPr lang="en-GB" dirty="0">
              <a:solidFill>
                <a:srgbClr val="000000"/>
              </a:solidFill>
            </a:endParaRPr>
          </a:p>
          <a:p>
            <a:endParaRPr lang="en-GB" dirty="0">
              <a:solidFill>
                <a:srgbClr val="0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219848"/>
            <a:ext cx="1172012"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ms.gov.uk\data\Users\GBBULVD\BULHOME23\ZFreed\Data\Desktop\Slides, presentations and briefings\Experiences 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20594"/>
            <a:ext cx="1258994" cy="8459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s.gov.uk\data\Users\GBBULVD\BULHOME23\ZFreed\Data\Desktop\Slides, presentations and briefings\Outcomes 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452687"/>
            <a:ext cx="1288968" cy="7892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s.gov.uk\data\Users\GBBULVD\BULHOME23\ZFreed\Data\Desktop\Slides, presentations and briefings\Workforce 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689341"/>
            <a:ext cx="1315662" cy="702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s.gov.uk\data\Users\GBBULVD\BULHOME23\ZFreed\Data\Desktop\Slides, presentations and briefings\System 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2" y="1973390"/>
            <a:ext cx="1315282" cy="8296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482904" y="3867896"/>
            <a:ext cx="1296144" cy="1200304"/>
          </a:xfrm>
          <a:prstGeom prst="rect">
            <a:avLst/>
          </a:prstGeom>
          <a:solidFill>
            <a:schemeClr val="bg1"/>
          </a:solidFill>
        </p:spPr>
        <p:txBody>
          <a:bodyPr wrap="square" lIns="91416" tIns="45708" rIns="91416" bIns="45708" rtlCol="0">
            <a:spAutoFit/>
          </a:bodyPr>
          <a:lstStyle/>
          <a:p>
            <a:endParaRPr lang="en-GB" dirty="0" smtClean="0">
              <a:solidFill>
                <a:srgbClr val="000000"/>
              </a:solidFill>
            </a:endParaRPr>
          </a:p>
          <a:p>
            <a:endParaRPr lang="en-GB" dirty="0">
              <a:solidFill>
                <a:srgbClr val="000000"/>
              </a:solidFill>
            </a:endParaRPr>
          </a:p>
          <a:p>
            <a:endParaRPr lang="en-GB" dirty="0" smtClean="0">
              <a:solidFill>
                <a:srgbClr val="000000"/>
              </a:solidFill>
            </a:endParaRPr>
          </a:p>
          <a:p>
            <a:endParaRPr lang="en-GB" dirty="0">
              <a:solidFill>
                <a:srgbClr val="000000"/>
              </a:solidFill>
            </a:endParaRPr>
          </a:p>
        </p:txBody>
      </p:sp>
      <p:sp>
        <p:nvSpPr>
          <p:cNvPr id="7" name="TextBox 6"/>
          <p:cNvSpPr txBox="1"/>
          <p:nvPr/>
        </p:nvSpPr>
        <p:spPr>
          <a:xfrm>
            <a:off x="163727" y="1347620"/>
            <a:ext cx="4320480" cy="1015638"/>
          </a:xfrm>
          <a:prstGeom prst="rect">
            <a:avLst/>
          </a:prstGeom>
          <a:noFill/>
        </p:spPr>
        <p:txBody>
          <a:bodyPr wrap="square" lIns="91416" tIns="45708" rIns="91416" bIns="45708" rtlCol="0">
            <a:spAutoFit/>
          </a:bodyPr>
          <a:lstStyle/>
          <a:p>
            <a:pPr marL="285666" indent="-285666">
              <a:buFont typeface="Arial" panose="020B0604020202020204" pitchFamily="34" charset="0"/>
              <a:buChar char="•"/>
            </a:pPr>
            <a:r>
              <a:rPr lang="en-GB" sz="1000" dirty="0">
                <a:solidFill>
                  <a:srgbClr val="000000"/>
                </a:solidFill>
              </a:rPr>
              <a:t>86% of people said they achieved what they wanted with their PHB.</a:t>
            </a:r>
          </a:p>
          <a:p>
            <a:pPr marL="285666" indent="-285666">
              <a:buFont typeface="Arial" panose="020B0604020202020204" pitchFamily="34" charset="0"/>
              <a:buChar char="•"/>
            </a:pPr>
            <a:r>
              <a:rPr lang="en-GB" sz="1000" dirty="0">
                <a:solidFill>
                  <a:srgbClr val="000000"/>
                </a:solidFill>
              </a:rPr>
              <a:t>77% of people would recommend PHBs to others with similar needs.</a:t>
            </a:r>
          </a:p>
          <a:p>
            <a:pPr marL="285666" indent="-285666">
              <a:buFont typeface="Arial" panose="020B0604020202020204" pitchFamily="34" charset="0"/>
              <a:buChar char="•"/>
            </a:pPr>
            <a:r>
              <a:rPr lang="en-GB" sz="1000" dirty="0">
                <a:solidFill>
                  <a:srgbClr val="000000"/>
                </a:solidFill>
              </a:rPr>
              <a:t>There is extensive evidence of improved wellbeing, satisfaction and experience through good personalised care and support planning.</a:t>
            </a:r>
          </a:p>
          <a:p>
            <a:pPr marL="285666" indent="-285666">
              <a:buFont typeface="Arial" panose="020B0604020202020204" pitchFamily="34" charset="0"/>
              <a:buChar char="•"/>
            </a:pPr>
            <a:r>
              <a:rPr lang="en-GB" sz="1000" dirty="0">
                <a:solidFill>
                  <a:srgbClr val="000000"/>
                </a:solidFill>
              </a:rPr>
              <a:t>75% of people who booked hospital outpatient appointments online felt they were able to make choices which met their needs.</a:t>
            </a:r>
          </a:p>
        </p:txBody>
      </p:sp>
      <p:sp>
        <p:nvSpPr>
          <p:cNvPr id="9" name="TextBox 8"/>
          <p:cNvSpPr txBox="1"/>
          <p:nvPr/>
        </p:nvSpPr>
        <p:spPr>
          <a:xfrm>
            <a:off x="147939" y="3241982"/>
            <a:ext cx="4352057" cy="1477303"/>
          </a:xfrm>
          <a:prstGeom prst="rect">
            <a:avLst/>
          </a:prstGeom>
          <a:noFill/>
        </p:spPr>
        <p:txBody>
          <a:bodyPr wrap="square" lIns="91416" tIns="45708" rIns="91416" bIns="45708" rtlCol="0">
            <a:spAutoFit/>
          </a:bodyPr>
          <a:lstStyle/>
          <a:p>
            <a:pPr marL="171402" indent="-171402">
              <a:buFont typeface="Arial" panose="020B0604020202020204" pitchFamily="34" charset="0"/>
              <a:buChar char="•"/>
            </a:pPr>
            <a:r>
              <a:rPr lang="en-GB" sz="1000" dirty="0">
                <a:solidFill>
                  <a:srgbClr val="000000"/>
                </a:solidFill>
              </a:rPr>
              <a:t>People and professionals consistently overestimate treatment benefits and underestimate harms. Shared decision making helps reduce uptake of high-risk, high-cost interventions by up to 20%.</a:t>
            </a:r>
          </a:p>
          <a:p>
            <a:pPr marL="171402" indent="-171402">
              <a:buFont typeface="Arial" panose="020B0604020202020204" pitchFamily="34" charset="0"/>
              <a:buChar char="•"/>
            </a:pPr>
            <a:r>
              <a:rPr lang="en-GB" sz="1000" dirty="0">
                <a:solidFill>
                  <a:srgbClr val="000000"/>
                </a:solidFill>
              </a:rPr>
              <a:t>In one area 83% of people were able to die in a place of their choice, against a local average of 26% because of personalised care at end of life.</a:t>
            </a:r>
          </a:p>
          <a:p>
            <a:pPr marL="171402" indent="-171402">
              <a:buFont typeface="Arial" panose="020B0604020202020204" pitchFamily="34" charset="0"/>
              <a:buChar char="•"/>
            </a:pPr>
            <a:r>
              <a:rPr lang="en-GB" sz="1000" dirty="0">
                <a:solidFill>
                  <a:srgbClr val="000000"/>
                </a:solidFill>
              </a:rPr>
              <a:t>There is emerging evidence that social prescribing leads to a range of positive health and wellbeing outcomes, including improved quality of life and emotional wellbeing.</a:t>
            </a:r>
          </a:p>
        </p:txBody>
      </p:sp>
      <p:sp>
        <p:nvSpPr>
          <p:cNvPr id="11" name="TextBox 10"/>
          <p:cNvSpPr txBox="1"/>
          <p:nvPr/>
        </p:nvSpPr>
        <p:spPr>
          <a:xfrm>
            <a:off x="4719592" y="1395567"/>
            <a:ext cx="4176464" cy="553974"/>
          </a:xfrm>
          <a:prstGeom prst="rect">
            <a:avLst/>
          </a:prstGeom>
          <a:noFill/>
        </p:spPr>
        <p:txBody>
          <a:bodyPr wrap="square" lIns="91416" tIns="45708" rIns="91416" bIns="45708" rtlCol="0">
            <a:spAutoFit/>
          </a:bodyPr>
          <a:lstStyle/>
          <a:p>
            <a:pPr marL="171402" indent="-171402">
              <a:buFont typeface="Arial" panose="020B0604020202020204" pitchFamily="34" charset="0"/>
              <a:buChar char="•"/>
            </a:pPr>
            <a:r>
              <a:rPr lang="en-GB" sz="1000" dirty="0">
                <a:solidFill>
                  <a:srgbClr val="000000"/>
                </a:solidFill>
              </a:rPr>
              <a:t>Personalised care and support planning has been shown to improve GP and other professionals’ job satisfaction.</a:t>
            </a:r>
          </a:p>
          <a:p>
            <a:pPr marL="171402" indent="-171402">
              <a:buFont typeface="Arial" panose="020B0604020202020204" pitchFamily="34" charset="0"/>
              <a:buChar char="•"/>
            </a:pPr>
            <a:r>
              <a:rPr lang="en-GB" sz="1000" dirty="0">
                <a:solidFill>
                  <a:srgbClr val="000000"/>
                </a:solidFill>
              </a:rPr>
              <a:t>59% of GPs think social prescribing can help reduce their workload.</a:t>
            </a:r>
          </a:p>
        </p:txBody>
      </p:sp>
      <p:sp>
        <p:nvSpPr>
          <p:cNvPr id="12" name="TextBox 11"/>
          <p:cNvSpPr txBox="1"/>
          <p:nvPr/>
        </p:nvSpPr>
        <p:spPr>
          <a:xfrm>
            <a:off x="4719592" y="2692685"/>
            <a:ext cx="4176464" cy="2092856"/>
          </a:xfrm>
          <a:prstGeom prst="rect">
            <a:avLst/>
          </a:prstGeom>
          <a:noFill/>
        </p:spPr>
        <p:txBody>
          <a:bodyPr wrap="square" lIns="91416" tIns="45708" rIns="91416" bIns="45708" rtlCol="0">
            <a:spAutoFit/>
          </a:bodyPr>
          <a:lstStyle/>
          <a:p>
            <a:pPr marL="171402" indent="-171402">
              <a:buFont typeface="Arial" panose="020B0604020202020204" pitchFamily="34" charset="0"/>
              <a:buChar char="•"/>
            </a:pPr>
            <a:r>
              <a:rPr lang="en-GB" sz="1000" dirty="0">
                <a:solidFill>
                  <a:srgbClr val="000000"/>
                </a:solidFill>
              </a:rPr>
              <a:t>PHBs provide an average saving of 17% on direct costs of conventional CHC packages for home care, and indirect savings of £4,000 per person per year.</a:t>
            </a:r>
          </a:p>
          <a:p>
            <a:pPr marL="171402" indent="-171402">
              <a:buFont typeface="Arial" panose="020B0604020202020204" pitchFamily="34" charset="0"/>
              <a:buChar char="•"/>
            </a:pPr>
            <a:r>
              <a:rPr lang="en-GB" sz="1000" dirty="0">
                <a:solidFill>
                  <a:srgbClr val="000000"/>
                </a:solidFill>
              </a:rPr>
              <a:t>Integrated Personal Commissioning (IPC) in one area resulted in 15% reduction in delayed transfers of care and 10% reduction in A&amp;E attendances.</a:t>
            </a:r>
          </a:p>
          <a:p>
            <a:pPr marL="171402" indent="-171402">
              <a:buFont typeface="Arial" panose="020B0604020202020204" pitchFamily="34" charset="0"/>
              <a:buChar char="•"/>
            </a:pPr>
            <a:r>
              <a:rPr lang="en-GB" sz="1000" dirty="0">
                <a:solidFill>
                  <a:srgbClr val="000000"/>
                </a:solidFill>
              </a:rPr>
              <a:t>Integrated Personal Commissioning in one area led to a reduction of 50% in A&amp;E presentations in people with substance misuse problems.</a:t>
            </a:r>
          </a:p>
          <a:p>
            <a:pPr marL="171402" indent="-171402">
              <a:buFont typeface="Arial" panose="020B0604020202020204" pitchFamily="34" charset="0"/>
              <a:buChar char="•"/>
            </a:pPr>
            <a:r>
              <a:rPr lang="en-GB" sz="1000" dirty="0">
                <a:solidFill>
                  <a:srgbClr val="000000"/>
                </a:solidFill>
              </a:rPr>
              <a:t>Evidence has shown that those with the highest knowledge, skills and confidence through supported self-management had 19% fewer GP appointments and 38% fewer A&amp;E attendances than those with the lowest levels of activation. </a:t>
            </a:r>
          </a:p>
        </p:txBody>
      </p:sp>
      <p:sp>
        <p:nvSpPr>
          <p:cNvPr id="4" name="Title 3"/>
          <p:cNvSpPr>
            <a:spLocks noGrp="1"/>
          </p:cNvSpPr>
          <p:nvPr>
            <p:ph type="title"/>
          </p:nvPr>
        </p:nvSpPr>
        <p:spPr>
          <a:xfrm>
            <a:off x="178923" y="128576"/>
            <a:ext cx="7356815" cy="500794"/>
          </a:xfrm>
        </p:spPr>
        <p:txBody>
          <a:bodyPr>
            <a:normAutofit fontScale="90000"/>
          </a:bodyPr>
          <a:lstStyle/>
          <a:p>
            <a:r>
              <a:rPr lang="en-GB" sz="2800" dirty="0"/>
              <a:t>The difference personalised care makes</a:t>
            </a:r>
          </a:p>
        </p:txBody>
      </p:sp>
      <p:sp>
        <p:nvSpPr>
          <p:cNvPr id="13" name="TextBox 12"/>
          <p:cNvSpPr txBox="1"/>
          <p:nvPr/>
        </p:nvSpPr>
        <p:spPr>
          <a:xfrm>
            <a:off x="1820046" y="793746"/>
            <a:ext cx="2599466" cy="338530"/>
          </a:xfrm>
          <a:prstGeom prst="rect">
            <a:avLst/>
          </a:prstGeom>
          <a:noFill/>
        </p:spPr>
        <p:txBody>
          <a:bodyPr wrap="square" lIns="91416" tIns="45708" rIns="91416" bIns="45708" rtlCol="0">
            <a:spAutoFit/>
          </a:bodyPr>
          <a:lstStyle/>
          <a:p>
            <a:r>
              <a:rPr lang="en-GB" sz="1600" b="1" dirty="0">
                <a:solidFill>
                  <a:srgbClr val="000000"/>
                </a:solidFill>
              </a:rPr>
              <a:t>To people’s experiences</a:t>
            </a:r>
          </a:p>
        </p:txBody>
      </p:sp>
      <p:sp>
        <p:nvSpPr>
          <p:cNvPr id="14" name="TextBox 13"/>
          <p:cNvSpPr txBox="1"/>
          <p:nvPr/>
        </p:nvSpPr>
        <p:spPr>
          <a:xfrm>
            <a:off x="1820046" y="2696458"/>
            <a:ext cx="2391914" cy="338530"/>
          </a:xfrm>
          <a:prstGeom prst="rect">
            <a:avLst/>
          </a:prstGeom>
          <a:noFill/>
        </p:spPr>
        <p:txBody>
          <a:bodyPr wrap="square" lIns="91416" tIns="45708" rIns="91416" bIns="45708" rtlCol="0">
            <a:spAutoFit/>
          </a:bodyPr>
          <a:lstStyle/>
          <a:p>
            <a:r>
              <a:rPr lang="en-GB" sz="1600" b="1" dirty="0">
                <a:solidFill>
                  <a:srgbClr val="000000"/>
                </a:solidFill>
              </a:rPr>
              <a:t>To people’s outcomes</a:t>
            </a:r>
          </a:p>
        </p:txBody>
      </p:sp>
      <p:sp>
        <p:nvSpPr>
          <p:cNvPr id="15" name="TextBox 14"/>
          <p:cNvSpPr txBox="1"/>
          <p:nvPr/>
        </p:nvSpPr>
        <p:spPr>
          <a:xfrm>
            <a:off x="6247322" y="821084"/>
            <a:ext cx="2284740" cy="584751"/>
          </a:xfrm>
          <a:prstGeom prst="rect">
            <a:avLst/>
          </a:prstGeom>
          <a:noFill/>
        </p:spPr>
        <p:txBody>
          <a:bodyPr wrap="square" lIns="91416" tIns="45708" rIns="91416" bIns="45708" rtlCol="0">
            <a:spAutoFit/>
          </a:bodyPr>
          <a:lstStyle/>
          <a:p>
            <a:r>
              <a:rPr lang="en-GB" sz="1600" b="1" dirty="0">
                <a:solidFill>
                  <a:srgbClr val="000000"/>
                </a:solidFill>
              </a:rPr>
              <a:t>To the workforce experience</a:t>
            </a:r>
          </a:p>
        </p:txBody>
      </p:sp>
      <p:sp>
        <p:nvSpPr>
          <p:cNvPr id="16" name="TextBox 15"/>
          <p:cNvSpPr txBox="1"/>
          <p:nvPr/>
        </p:nvSpPr>
        <p:spPr>
          <a:xfrm>
            <a:off x="6281878" y="2218939"/>
            <a:ext cx="2547488" cy="338530"/>
          </a:xfrm>
          <a:prstGeom prst="rect">
            <a:avLst/>
          </a:prstGeom>
          <a:noFill/>
        </p:spPr>
        <p:txBody>
          <a:bodyPr wrap="square" lIns="91416" tIns="45708" rIns="91416" bIns="45708" rtlCol="0">
            <a:spAutoFit/>
          </a:bodyPr>
          <a:lstStyle/>
          <a:p>
            <a:r>
              <a:rPr lang="en-GB" sz="1600" b="1" dirty="0">
                <a:solidFill>
                  <a:srgbClr val="000000"/>
                </a:solidFill>
              </a:rPr>
              <a:t>To the system</a:t>
            </a:r>
          </a:p>
        </p:txBody>
      </p:sp>
    </p:spTree>
    <p:extLst>
      <p:ext uri="{BB962C8B-B14F-4D97-AF65-F5344CB8AC3E}">
        <p14:creationId xmlns:p14="http://schemas.microsoft.com/office/powerpoint/2010/main" val="111376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7</a:t>
            </a:fld>
            <a:endParaRPr lang="en-US" dirty="0">
              <a:solidFill>
                <a:srgbClr val="005EB8"/>
              </a:solidFill>
            </a:endParaRPr>
          </a:p>
        </p:txBody>
      </p:sp>
      <p:sp>
        <p:nvSpPr>
          <p:cNvPr id="4" name="Title 3"/>
          <p:cNvSpPr>
            <a:spLocks noGrp="1"/>
          </p:cNvSpPr>
          <p:nvPr>
            <p:ph type="title"/>
          </p:nvPr>
        </p:nvSpPr>
        <p:spPr>
          <a:xfrm>
            <a:off x="251520" y="123478"/>
            <a:ext cx="7356815" cy="500794"/>
          </a:xfrm>
        </p:spPr>
        <p:txBody>
          <a:bodyPr>
            <a:normAutofit/>
          </a:bodyPr>
          <a:lstStyle/>
          <a:p>
            <a:r>
              <a:rPr lang="en-GB" sz="2200" dirty="0" smtClean="0"/>
              <a:t>Expansion of personalised care over the last 3 years</a:t>
            </a:r>
            <a:endParaRPr lang="en-GB" dirty="0"/>
          </a:p>
        </p:txBody>
      </p:sp>
      <p:sp>
        <p:nvSpPr>
          <p:cNvPr id="2" name="TextBox 1"/>
          <p:cNvSpPr txBox="1"/>
          <p:nvPr/>
        </p:nvSpPr>
        <p:spPr>
          <a:xfrm>
            <a:off x="7761599" y="4083918"/>
            <a:ext cx="1008112" cy="923330"/>
          </a:xfrm>
          <a:prstGeom prst="rect">
            <a:avLst/>
          </a:prstGeom>
          <a:solidFill>
            <a:schemeClr val="bg1"/>
          </a:solidFill>
        </p:spPr>
        <p:txBody>
          <a:bodyPr wrap="square" rtlCol="0">
            <a:spAutoFit/>
          </a:bodyPr>
          <a:lstStyle/>
          <a:p>
            <a:endParaRPr lang="en-GB" dirty="0" smtClean="0"/>
          </a:p>
          <a:p>
            <a:endParaRPr lang="en-GB" dirty="0"/>
          </a:p>
          <a:p>
            <a:endParaRPr lang="en-GB" dirty="0"/>
          </a:p>
        </p:txBody>
      </p:sp>
      <p:sp>
        <p:nvSpPr>
          <p:cNvPr id="5" name="TextBox 4"/>
          <p:cNvSpPr txBox="1"/>
          <p:nvPr/>
        </p:nvSpPr>
        <p:spPr>
          <a:xfrm>
            <a:off x="7668346" y="123477"/>
            <a:ext cx="1368153" cy="923330"/>
          </a:xfrm>
          <a:prstGeom prst="rect">
            <a:avLst/>
          </a:prstGeom>
          <a:solidFill>
            <a:schemeClr val="bg1"/>
          </a:solidFill>
        </p:spPr>
        <p:txBody>
          <a:bodyPr wrap="square" rtlCol="0">
            <a:spAutoFit/>
          </a:bodyPr>
          <a:lstStyle/>
          <a:p>
            <a:endParaRPr lang="en-GB" dirty="0" smtClean="0"/>
          </a:p>
          <a:p>
            <a:endParaRPr lang="en-GB" dirty="0"/>
          </a:p>
          <a:p>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601" y="235770"/>
            <a:ext cx="1152129"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s.gov.uk\data\Users\GBBULVD\BULHOME23\ZFreed\Data\Desktop\Slides, presentations and briefings\Icons\M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93" y="699543"/>
            <a:ext cx="7740862"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504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8</a:t>
            </a:fld>
            <a:endParaRPr lang="en-US" dirty="0">
              <a:solidFill>
                <a:srgbClr val="005EB8"/>
              </a:solidFill>
            </a:endParaRPr>
          </a:p>
        </p:txBody>
      </p:sp>
      <p:sp>
        <p:nvSpPr>
          <p:cNvPr id="4" name="Title 3"/>
          <p:cNvSpPr>
            <a:spLocks noGrp="1"/>
          </p:cNvSpPr>
          <p:nvPr>
            <p:ph type="title"/>
          </p:nvPr>
        </p:nvSpPr>
        <p:spPr>
          <a:xfrm>
            <a:off x="792003" y="267494"/>
            <a:ext cx="7356815" cy="500794"/>
          </a:xfrm>
        </p:spPr>
        <p:txBody>
          <a:bodyPr>
            <a:normAutofit fontScale="90000"/>
          </a:bodyPr>
          <a:lstStyle/>
          <a:p>
            <a:r>
              <a:rPr lang="en-GB" sz="2800" dirty="0" smtClean="0"/>
              <a:t>Spread of Personal Health Budgets</a:t>
            </a:r>
            <a:endParaRPr lang="en-GB" sz="2800" dirty="0"/>
          </a:p>
        </p:txBody>
      </p:sp>
      <p:pic>
        <p:nvPicPr>
          <p:cNvPr id="3074" name="Picture 2" descr="\\ims.gov.uk\data\Users\GBBULVD\BULHOME23\ZFreed\Data\Desktop\Slides, presentations and briefings\Icons\PHBs gra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9581"/>
            <a:ext cx="2808312" cy="32496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27925" y="4083918"/>
            <a:ext cx="1241786" cy="923330"/>
          </a:xfrm>
          <a:prstGeom prst="rect">
            <a:avLst/>
          </a:prstGeom>
          <a:solidFill>
            <a:schemeClr val="bg1"/>
          </a:solidFill>
        </p:spPr>
        <p:txBody>
          <a:bodyPr wrap="square" rtlCol="0">
            <a:spAutoFit/>
          </a:bodyPr>
          <a:lstStyle/>
          <a:p>
            <a:endParaRPr lang="en-GB" dirty="0" smtClean="0"/>
          </a:p>
          <a:p>
            <a:endParaRPr lang="en-GB" dirty="0"/>
          </a:p>
          <a:p>
            <a:endParaRPr lang="en-GB" dirty="0"/>
          </a:p>
        </p:txBody>
      </p:sp>
      <p:pic>
        <p:nvPicPr>
          <p:cNvPr id="3076" name="Picture 4" descr="\\ims.gov.uk\data\Users\GBBULVD\BULHOME23\ZFreed\Data\Desktop\Slides, presentations and briefings\Icons\PHBs 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589" y="843558"/>
            <a:ext cx="2876723" cy="37390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68346" y="123477"/>
            <a:ext cx="1368153" cy="923330"/>
          </a:xfrm>
          <a:prstGeom prst="rect">
            <a:avLst/>
          </a:prstGeom>
          <a:solidFill>
            <a:schemeClr val="bg1"/>
          </a:solidFill>
        </p:spPr>
        <p:txBody>
          <a:bodyPr wrap="square" rtlCol="0">
            <a:spAutoFit/>
          </a:bodyPr>
          <a:lstStyle/>
          <a:p>
            <a:endParaRPr lang="en-GB" dirty="0" smtClean="0"/>
          </a:p>
          <a:p>
            <a:endParaRPr lang="en-GB" dirty="0"/>
          </a:p>
          <a:p>
            <a:endParaRPr lang="en-GB"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900" y="165732"/>
            <a:ext cx="1152129"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053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702" y="299941"/>
            <a:ext cx="7376429" cy="375596"/>
          </a:xfrm>
          <a:prstGeom prst="rect">
            <a:avLst/>
          </a:prstGeom>
        </p:spPr>
        <p:txBody>
          <a:bodyPr lIns="91416" tIns="45708" rIns="91416" bIns="45708">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0070C0"/>
                </a:solidFill>
                <a:latin typeface="Arial" panose="020B0604020202020204" pitchFamily="34" charset="0"/>
                <a:cs typeface="Arial" panose="020B0604020202020204" pitchFamily="34" charset="0"/>
              </a:rPr>
              <a:t>Emerging Evidence</a:t>
            </a:r>
          </a:p>
        </p:txBody>
      </p:sp>
      <p:sp>
        <p:nvSpPr>
          <p:cNvPr id="4" name="Content Placeholder 3"/>
          <p:cNvSpPr txBox="1">
            <a:spLocks/>
          </p:cNvSpPr>
          <p:nvPr/>
        </p:nvSpPr>
        <p:spPr>
          <a:xfrm>
            <a:off x="323528" y="1817743"/>
            <a:ext cx="2026567" cy="234015"/>
          </a:xfrm>
          <a:prstGeom prst="rect">
            <a:avLst/>
          </a:prstGeom>
        </p:spPr>
        <p:txBody>
          <a:bodyPr lIns="91416" tIns="45708" rIns="91416" bIns="45708">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600" b="1">
                <a:solidFill>
                  <a:prstClr val="black"/>
                </a:solidFill>
              </a:rPr>
              <a:t>WARRINGTON</a:t>
            </a:r>
            <a:endParaRPr lang="en-GB" sz="1600" dirty="0">
              <a:solidFill>
                <a:prstClr val="black"/>
              </a:solidFill>
            </a:endParaRPr>
          </a:p>
        </p:txBody>
      </p:sp>
      <p:sp>
        <p:nvSpPr>
          <p:cNvPr id="5" name="Content Placeholder 3"/>
          <p:cNvSpPr txBox="1">
            <a:spLocks/>
          </p:cNvSpPr>
          <p:nvPr/>
        </p:nvSpPr>
        <p:spPr>
          <a:xfrm>
            <a:off x="2555776" y="1817080"/>
            <a:ext cx="1944216" cy="230771"/>
          </a:xfrm>
          <a:prstGeom prst="rect">
            <a:avLst/>
          </a:prstGeom>
        </p:spPr>
        <p:txBody>
          <a:bodyPr vert="horz" lIns="91416" tIns="45708" rIns="91416" bIns="45708"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5EB8"/>
              </a:buClr>
              <a:buNone/>
            </a:pPr>
            <a:r>
              <a:rPr lang="en-US" sz="1600" b="1" dirty="0">
                <a:solidFill>
                  <a:srgbClr val="000000"/>
                </a:solidFill>
              </a:rPr>
              <a:t>FYLDE COAST</a:t>
            </a:r>
            <a:endParaRPr lang="en-GB" sz="1600" dirty="0">
              <a:solidFill>
                <a:srgbClr val="000000"/>
              </a:solidFill>
            </a:endParaRPr>
          </a:p>
        </p:txBody>
      </p:sp>
      <p:sp>
        <p:nvSpPr>
          <p:cNvPr id="6" name="Content Placeholder 3"/>
          <p:cNvSpPr txBox="1">
            <a:spLocks/>
          </p:cNvSpPr>
          <p:nvPr/>
        </p:nvSpPr>
        <p:spPr>
          <a:xfrm>
            <a:off x="4895940" y="1815437"/>
            <a:ext cx="1656184" cy="234015"/>
          </a:xfrm>
          <a:prstGeom prst="rect">
            <a:avLst/>
          </a:prstGeom>
        </p:spPr>
        <p:txBody>
          <a:bodyPr vert="horz" lIns="91416" tIns="45708" rIns="91416" bIns="45708"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5EB8"/>
              </a:buClr>
              <a:buNone/>
            </a:pPr>
            <a:r>
              <a:rPr lang="en-GB" sz="1600" b="1" dirty="0">
                <a:solidFill>
                  <a:srgbClr val="000000"/>
                </a:solidFill>
              </a:rPr>
              <a:t>STOCKTON-ON-TEES</a:t>
            </a:r>
            <a:endParaRPr lang="en-GB" sz="1600" dirty="0">
              <a:solidFill>
                <a:srgbClr val="000000"/>
              </a:solidFill>
            </a:endParaRPr>
          </a:p>
        </p:txBody>
      </p:sp>
      <p:sp>
        <p:nvSpPr>
          <p:cNvPr id="7" name="Content Placeholder 3"/>
          <p:cNvSpPr txBox="1">
            <a:spLocks/>
          </p:cNvSpPr>
          <p:nvPr/>
        </p:nvSpPr>
        <p:spPr>
          <a:xfrm>
            <a:off x="2579574" y="2348640"/>
            <a:ext cx="1872000" cy="1868854"/>
          </a:xfrm>
          <a:prstGeom prst="rect">
            <a:avLst/>
          </a:prstGeom>
          <a:solidFill>
            <a:srgbClr val="0070C0"/>
          </a:solidFill>
        </p:spPr>
        <p:txBody>
          <a:bodyPr vert="horz" lIns="91416" tIns="71982" rIns="91416" bIns="71982" rtlCol="0" anchor="ctr" anchorCtr="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5EB8"/>
              </a:buClr>
              <a:buNone/>
            </a:pPr>
            <a:r>
              <a:rPr lang="en-GB" sz="1200" b="1" dirty="0">
                <a:solidFill>
                  <a:srgbClr val="FFFFFF"/>
                </a:solidFill>
              </a:rPr>
              <a:t>85% improved or </a:t>
            </a:r>
            <a:br>
              <a:rPr lang="en-GB" sz="1200" b="1" dirty="0">
                <a:solidFill>
                  <a:srgbClr val="FFFFFF"/>
                </a:solidFill>
              </a:rPr>
            </a:br>
            <a:r>
              <a:rPr lang="en-GB" sz="1200" b="1" dirty="0">
                <a:solidFill>
                  <a:srgbClr val="FFFFFF"/>
                </a:solidFill>
              </a:rPr>
              <a:t>maintained level of patient activation (average shift of 9.7 points), with attendant decrease in likelihood of hospital admission</a:t>
            </a:r>
          </a:p>
        </p:txBody>
      </p:sp>
      <p:sp>
        <p:nvSpPr>
          <p:cNvPr id="8" name="Content Placeholder 3"/>
          <p:cNvSpPr txBox="1">
            <a:spLocks/>
          </p:cNvSpPr>
          <p:nvPr/>
        </p:nvSpPr>
        <p:spPr>
          <a:xfrm>
            <a:off x="4775714" y="3640282"/>
            <a:ext cx="1872000" cy="577212"/>
          </a:xfrm>
          <a:prstGeom prst="rect">
            <a:avLst/>
          </a:prstGeom>
          <a:solidFill>
            <a:srgbClr val="00B0F0"/>
          </a:solidFill>
        </p:spPr>
        <p:txBody>
          <a:bodyPr vert="horz" lIns="91416" tIns="71982" rIns="91416" bIns="71982" rtlCol="0" anchor="ctr" anchorCtr="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5EB8"/>
              </a:buClr>
              <a:buNone/>
            </a:pPr>
            <a:endParaRPr lang="en-GB" sz="1200" dirty="0">
              <a:solidFill>
                <a:srgbClr val="FFFFFF"/>
              </a:solidFill>
            </a:endParaRPr>
          </a:p>
          <a:p>
            <a:pPr marL="0" indent="0" algn="ctr">
              <a:buClr>
                <a:srgbClr val="005EB8"/>
              </a:buClr>
              <a:buNone/>
            </a:pPr>
            <a:r>
              <a:rPr lang="en-GB" sz="1200" b="1" dirty="0">
                <a:solidFill>
                  <a:srgbClr val="FFFFFF"/>
                </a:solidFill>
              </a:rPr>
              <a:t>10% reduction in</a:t>
            </a:r>
            <a:br>
              <a:rPr lang="en-GB" sz="1200" b="1" dirty="0">
                <a:solidFill>
                  <a:srgbClr val="FFFFFF"/>
                </a:solidFill>
              </a:rPr>
            </a:br>
            <a:r>
              <a:rPr lang="en-GB" sz="1200" b="1" dirty="0">
                <a:solidFill>
                  <a:srgbClr val="FFFFFF"/>
                </a:solidFill>
              </a:rPr>
              <a:t> A&amp;E attendances due to IPC</a:t>
            </a:r>
          </a:p>
          <a:p>
            <a:pPr marL="0" indent="0" algn="ctr">
              <a:buClr>
                <a:srgbClr val="005EB8"/>
              </a:buClr>
              <a:buNone/>
            </a:pPr>
            <a:endParaRPr lang="en-GB" sz="1200" b="1" dirty="0">
              <a:solidFill>
                <a:srgbClr val="FFFFFF"/>
              </a:solidFill>
            </a:endParaRPr>
          </a:p>
        </p:txBody>
      </p:sp>
      <p:sp>
        <p:nvSpPr>
          <p:cNvPr id="9" name="Content Placeholder 3"/>
          <p:cNvSpPr txBox="1">
            <a:spLocks/>
          </p:cNvSpPr>
          <p:nvPr/>
        </p:nvSpPr>
        <p:spPr>
          <a:xfrm>
            <a:off x="4775714" y="3065366"/>
            <a:ext cx="1872000" cy="574917"/>
          </a:xfrm>
          <a:prstGeom prst="rect">
            <a:avLst/>
          </a:prstGeom>
          <a:solidFill>
            <a:srgbClr val="002060"/>
          </a:solidFill>
        </p:spPr>
        <p:txBody>
          <a:bodyPr vert="horz" lIns="91416" tIns="45708" rIns="91416" bIns="45708" rtlCol="0" anchor="ctr" anchorCtr="0">
            <a:noAutofit/>
          </a:bodyPr>
          <a:lstStyle>
            <a:defPPr>
              <a:defRPr lang="en-US"/>
            </a:defPPr>
            <a:lvl1pPr lvl="0" indent="0" algn="ctr" defTabSz="457200">
              <a:spcBef>
                <a:spcPct val="20000"/>
              </a:spcBef>
              <a:buClr>
                <a:schemeClr val="tx2"/>
              </a:buClr>
              <a:buFont typeface="Arial"/>
              <a:buNone/>
              <a:defRPr sz="140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200" dirty="0">
                <a:solidFill>
                  <a:srgbClr val="FFFFFF"/>
                </a:solidFill>
              </a:rPr>
              <a:t>15% reduction in delayed transfers of care due to IPC</a:t>
            </a:r>
          </a:p>
        </p:txBody>
      </p:sp>
      <p:sp>
        <p:nvSpPr>
          <p:cNvPr id="10" name="Content Placeholder 3"/>
          <p:cNvSpPr txBox="1">
            <a:spLocks/>
          </p:cNvSpPr>
          <p:nvPr/>
        </p:nvSpPr>
        <p:spPr>
          <a:xfrm>
            <a:off x="4775714" y="2348671"/>
            <a:ext cx="1872000" cy="716696"/>
          </a:xfrm>
          <a:prstGeom prst="rect">
            <a:avLst/>
          </a:prstGeom>
          <a:solidFill>
            <a:srgbClr val="0070C0"/>
          </a:solidFill>
        </p:spPr>
        <p:txBody>
          <a:bodyPr vert="horz" lIns="91416" tIns="71982" rIns="91416" bIns="71982" rtlCol="0" anchor="ctr" anchorCtr="0">
            <a:noAutofit/>
          </a:bodyPr>
          <a:lstStyle>
            <a:defPPr>
              <a:defRPr lang="en-US"/>
            </a:defPPr>
            <a:lvl1pPr lvl="0" indent="0" algn="ctr" defTabSz="457200">
              <a:spcBef>
                <a:spcPct val="20000"/>
              </a:spcBef>
              <a:buClr>
                <a:schemeClr val="tx2"/>
              </a:buClr>
              <a:buFont typeface="Arial"/>
              <a:buNone/>
              <a:defRPr sz="110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200" dirty="0">
                <a:solidFill>
                  <a:srgbClr val="FFFFFF"/>
                </a:solidFill>
              </a:rPr>
              <a:t>12% reduction </a:t>
            </a:r>
            <a:br>
              <a:rPr lang="en-GB" sz="1200" dirty="0">
                <a:solidFill>
                  <a:srgbClr val="FFFFFF"/>
                </a:solidFill>
              </a:rPr>
            </a:br>
            <a:r>
              <a:rPr lang="en-GB" sz="1200" dirty="0">
                <a:solidFill>
                  <a:srgbClr val="FFFFFF"/>
                </a:solidFill>
              </a:rPr>
              <a:t>in emergency admissions for older people with frailty</a:t>
            </a:r>
          </a:p>
        </p:txBody>
      </p:sp>
      <p:pic>
        <p:nvPicPr>
          <p:cNvPr id="11" name="Picture 10"/>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007551" y="1267303"/>
            <a:ext cx="658521" cy="528638"/>
          </a:xfrm>
          <a:prstGeom prst="rect">
            <a:avLst/>
          </a:prstGeom>
        </p:spPr>
      </p:pic>
      <p:pic>
        <p:nvPicPr>
          <p:cNvPr id="12" name="Picture 11"/>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3192092" y="1299529"/>
            <a:ext cx="671584" cy="528638"/>
          </a:xfrm>
          <a:prstGeom prst="rect">
            <a:avLst/>
          </a:prstGeom>
        </p:spPr>
      </p:pic>
      <p:sp>
        <p:nvSpPr>
          <p:cNvPr id="13" name="Content Placeholder 3"/>
          <p:cNvSpPr txBox="1">
            <a:spLocks/>
          </p:cNvSpPr>
          <p:nvPr/>
        </p:nvSpPr>
        <p:spPr>
          <a:xfrm>
            <a:off x="400811" y="891331"/>
            <a:ext cx="8563573" cy="308402"/>
          </a:xfrm>
          <a:prstGeom prst="rect">
            <a:avLst/>
          </a:prstGeom>
          <a:solidFill>
            <a:srgbClr val="0070C0"/>
          </a:solidFill>
        </p:spPr>
        <p:txBody>
          <a:bodyPr vert="horz" lIns="91416" tIns="45708" rIns="91416" bIns="45708" rtlCol="0" anchor="ctr" anchorCtr="0">
            <a:noAutofit/>
          </a:bodyPr>
          <a:lstStyle>
            <a:defPPr>
              <a:defRPr lang="en-US"/>
            </a:defPPr>
            <a:lvl1pPr indent="0" algn="ctr" defTabSz="457200">
              <a:spcBef>
                <a:spcPct val="20000"/>
              </a:spcBef>
              <a:buClr>
                <a:schemeClr val="tx2"/>
              </a:buClr>
              <a:buFont typeface="Arial"/>
              <a:buNone/>
              <a:defRPr sz="105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300" dirty="0">
                <a:solidFill>
                  <a:srgbClr val="FFFFFF"/>
                </a:solidFill>
              </a:rPr>
              <a:t>Across Continuing Health Care, direct savings of up to 17%; indirect savings of £4k per person</a:t>
            </a:r>
          </a:p>
        </p:txBody>
      </p:sp>
      <p:sp>
        <p:nvSpPr>
          <p:cNvPr id="14" name="Content Placeholder 3"/>
          <p:cNvSpPr txBox="1">
            <a:spLocks/>
          </p:cNvSpPr>
          <p:nvPr/>
        </p:nvSpPr>
        <p:spPr>
          <a:xfrm>
            <a:off x="388501" y="2348650"/>
            <a:ext cx="1872000" cy="931592"/>
          </a:xfrm>
          <a:prstGeom prst="rect">
            <a:avLst/>
          </a:prstGeom>
          <a:solidFill>
            <a:srgbClr val="0070C0"/>
          </a:solidFill>
        </p:spPr>
        <p:txBody>
          <a:bodyPr vert="horz" lIns="91416" tIns="45708" rIns="91416" bIns="45708" rtlCol="0" anchor="ctr" anchorCtr="0">
            <a:noAutofit/>
          </a:bodyPr>
          <a:lstStyle>
            <a:defPPr>
              <a:defRPr lang="en-US"/>
            </a:defPPr>
            <a:lvl1pPr indent="0" algn="ctr" defTabSz="457200">
              <a:spcBef>
                <a:spcPct val="20000"/>
              </a:spcBef>
              <a:buClr>
                <a:schemeClr val="tx2"/>
              </a:buClr>
              <a:buFont typeface="Arial"/>
              <a:buNone/>
              <a:defRPr sz="90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200" dirty="0">
                <a:solidFill>
                  <a:srgbClr val="FFFFFF"/>
                </a:solidFill>
              </a:rPr>
              <a:t>Personal health budgets in end of life care - 83% were able to die in a place of their choosing, against an average of 26%</a:t>
            </a:r>
          </a:p>
        </p:txBody>
      </p:sp>
      <p:sp>
        <p:nvSpPr>
          <p:cNvPr id="15" name="Content Placeholder 3"/>
          <p:cNvSpPr txBox="1">
            <a:spLocks/>
          </p:cNvSpPr>
          <p:nvPr/>
        </p:nvSpPr>
        <p:spPr>
          <a:xfrm>
            <a:off x="388501" y="3280242"/>
            <a:ext cx="1872000" cy="937252"/>
          </a:xfrm>
          <a:prstGeom prst="rect">
            <a:avLst/>
          </a:prstGeom>
          <a:solidFill>
            <a:srgbClr val="002060"/>
          </a:solidFill>
        </p:spPr>
        <p:txBody>
          <a:bodyPr vert="horz" lIns="91416" tIns="45708" rIns="91416" bIns="45708" rtlCol="0" anchor="ctr" anchorCtr="0">
            <a:noAutofit/>
          </a:bodyPr>
          <a:lstStyle>
            <a:defPPr>
              <a:defRPr lang="en-US"/>
            </a:defPPr>
            <a:lvl1pPr lvl="0" indent="0" algn="ctr" defTabSz="457200">
              <a:spcBef>
                <a:spcPct val="20000"/>
              </a:spcBef>
              <a:buClr>
                <a:schemeClr val="tx2"/>
              </a:buClr>
              <a:buFont typeface="Arial"/>
              <a:buNone/>
              <a:defRPr sz="140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200" dirty="0">
                <a:solidFill>
                  <a:srgbClr val="FFFFFF"/>
                </a:solidFill>
              </a:rPr>
              <a:t>One week’s worth of traditional services funds six weeks of services commissioned through a personal health budget</a:t>
            </a:r>
          </a:p>
        </p:txBody>
      </p:sp>
      <p:sp>
        <p:nvSpPr>
          <p:cNvPr id="16" name="Content Placeholder 3"/>
          <p:cNvSpPr txBox="1">
            <a:spLocks/>
          </p:cNvSpPr>
          <p:nvPr/>
        </p:nvSpPr>
        <p:spPr>
          <a:xfrm>
            <a:off x="6876264" y="1817743"/>
            <a:ext cx="2304256" cy="234015"/>
          </a:xfrm>
          <a:prstGeom prst="rect">
            <a:avLst/>
          </a:prstGeom>
        </p:spPr>
        <p:txBody>
          <a:bodyPr vert="horz" lIns="91416" tIns="45708" rIns="91416" bIns="45708"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5EB8"/>
              </a:buClr>
              <a:buNone/>
            </a:pPr>
            <a:r>
              <a:rPr lang="en-GB" sz="1600" b="1" dirty="0">
                <a:solidFill>
                  <a:srgbClr val="000000"/>
                </a:solidFill>
              </a:rPr>
              <a:t>NOTTINGHAMSHIRE</a:t>
            </a:r>
            <a:endParaRPr lang="en-GB" sz="1600" dirty="0">
              <a:solidFill>
                <a:srgbClr val="000000"/>
              </a:solidFill>
            </a:endParaRPr>
          </a:p>
        </p:txBody>
      </p:sp>
      <p:sp>
        <p:nvSpPr>
          <p:cNvPr id="17" name="Content Placeholder 3"/>
          <p:cNvSpPr txBox="1">
            <a:spLocks/>
          </p:cNvSpPr>
          <p:nvPr/>
        </p:nvSpPr>
        <p:spPr>
          <a:xfrm>
            <a:off x="7080074" y="2348657"/>
            <a:ext cx="1872000" cy="716709"/>
          </a:xfrm>
          <a:prstGeom prst="rect">
            <a:avLst/>
          </a:prstGeom>
          <a:solidFill>
            <a:srgbClr val="0070C0"/>
          </a:solidFill>
        </p:spPr>
        <p:txBody>
          <a:bodyPr vert="horz" lIns="91416" tIns="71982" rIns="91416" bIns="71982" rtlCol="0" anchor="ctr" anchorCtr="0">
            <a:noAutofit/>
          </a:bodyPr>
          <a:lstStyle>
            <a:defPPr>
              <a:defRPr lang="en-US"/>
            </a:defPPr>
            <a:lvl1pPr lvl="0" indent="0" algn="ctr" defTabSz="457200">
              <a:spcBef>
                <a:spcPct val="20000"/>
              </a:spcBef>
              <a:buClr>
                <a:schemeClr val="tx2"/>
              </a:buClr>
              <a:buFont typeface="Arial"/>
              <a:buNone/>
              <a:defRPr sz="110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200" dirty="0">
                <a:solidFill>
                  <a:srgbClr val="FFFFFF"/>
                </a:solidFill>
              </a:rPr>
              <a:t>£19,000 saving in transport costs for siblings with very complex health conditions</a:t>
            </a:r>
          </a:p>
        </p:txBody>
      </p:sp>
      <p:sp>
        <p:nvSpPr>
          <p:cNvPr id="18" name="Content Placeholder 3"/>
          <p:cNvSpPr txBox="1">
            <a:spLocks/>
          </p:cNvSpPr>
          <p:nvPr/>
        </p:nvSpPr>
        <p:spPr>
          <a:xfrm>
            <a:off x="7080074" y="3065366"/>
            <a:ext cx="1872000" cy="1152129"/>
          </a:xfrm>
          <a:prstGeom prst="rect">
            <a:avLst/>
          </a:prstGeom>
          <a:solidFill>
            <a:srgbClr val="002060"/>
          </a:solidFill>
        </p:spPr>
        <p:txBody>
          <a:bodyPr vert="horz" lIns="91416" tIns="45708" rIns="91416" bIns="45708" rtlCol="0" anchor="ctr" anchorCtr="0">
            <a:noAutofit/>
          </a:bodyPr>
          <a:lstStyle>
            <a:defPPr>
              <a:defRPr lang="en-US"/>
            </a:defPPr>
            <a:lvl1pPr lvl="0" indent="0" algn="ctr" defTabSz="457200">
              <a:spcBef>
                <a:spcPct val="20000"/>
              </a:spcBef>
              <a:buClr>
                <a:schemeClr val="tx2"/>
              </a:buClr>
              <a:buFont typeface="Arial"/>
              <a:buNone/>
              <a:defRPr sz="1400" b="1">
                <a:solidFill>
                  <a:schemeClr val="bg1"/>
                </a:solidFill>
              </a:defRPr>
            </a:lvl1pPr>
            <a:lvl2pPr marL="742950" indent="-285750" defTabSz="457200">
              <a:spcBef>
                <a:spcPct val="20000"/>
              </a:spcBef>
              <a:buClr>
                <a:schemeClr val="tx2"/>
              </a:buClr>
              <a:buFont typeface="Arial"/>
              <a:buChar char="•"/>
              <a:defRPr sz="2400"/>
            </a:lvl2pPr>
            <a:lvl3pPr marL="1143000" indent="-228600" defTabSz="457200">
              <a:spcBef>
                <a:spcPct val="20000"/>
              </a:spcBef>
              <a:buClr>
                <a:schemeClr val="tx2"/>
              </a:buClr>
              <a:buFont typeface="Arial"/>
              <a:buChar char="•"/>
              <a:defRPr sz="2400"/>
            </a:lvl3pPr>
            <a:lvl4pPr marL="1600200" indent="-228600" defTabSz="457200">
              <a:spcBef>
                <a:spcPct val="20000"/>
              </a:spcBef>
              <a:buClr>
                <a:schemeClr val="tx2"/>
              </a:buClr>
              <a:buFont typeface="Arial"/>
              <a:buChar char="•"/>
              <a:defRPr sz="2400"/>
            </a:lvl4pPr>
            <a:lvl5pPr marL="2057400" indent="-228600" defTabSz="457200">
              <a:spcBef>
                <a:spcPct val="20000"/>
              </a:spcBef>
              <a:buClr>
                <a:schemeClr val="tx2"/>
              </a:buClr>
              <a:buFont typeface="Arial"/>
              <a:buChar char="•"/>
              <a:defRPr sz="2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buClr>
                <a:srgbClr val="005EB8"/>
              </a:buClr>
            </a:pPr>
            <a:r>
              <a:rPr lang="en-GB" sz="1200" dirty="0">
                <a:solidFill>
                  <a:srgbClr val="FFFFFF"/>
                </a:solidFill>
              </a:rPr>
              <a:t>Lease their own adapted vehicle through a personal health budget for journeys to day centre and respite, instead of a commissioned transport package</a:t>
            </a:r>
          </a:p>
        </p:txBody>
      </p:sp>
      <p:pic>
        <p:nvPicPr>
          <p:cNvPr id="19" name="Picture 18"/>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5357989" y="1278661"/>
            <a:ext cx="707485" cy="528638"/>
          </a:xfrm>
          <a:prstGeom prst="rect">
            <a:avLst/>
          </a:prstGeom>
        </p:spPr>
      </p:pic>
      <p:pic>
        <p:nvPicPr>
          <p:cNvPr id="20" name="Picture 19"/>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7662280" y="1289107"/>
            <a:ext cx="707588" cy="528638"/>
          </a:xfrm>
          <a:prstGeom prst="rect">
            <a:avLst/>
          </a:prstGeom>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3637" y="219849"/>
            <a:ext cx="1130851"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4579" y="4786025"/>
            <a:ext cx="2376264" cy="276975"/>
          </a:xfrm>
          <a:prstGeom prst="rect">
            <a:avLst/>
          </a:prstGeom>
          <a:noFill/>
        </p:spPr>
        <p:txBody>
          <a:bodyPr wrap="square" lIns="91416" tIns="45708" rIns="91416" bIns="45708" rtlCol="0">
            <a:spAutoFit/>
          </a:bodyPr>
          <a:lstStyle/>
          <a:p>
            <a:r>
              <a:rPr lang="en-GB" sz="1200" dirty="0">
                <a:solidFill>
                  <a:prstClr val="black"/>
                </a:solidFill>
                <a:latin typeface="Arial" panose="020B0604020202020204" pitchFamily="34" charset="0"/>
                <a:cs typeface="Arial" panose="020B0604020202020204" pitchFamily="34" charset="0"/>
              </a:rPr>
              <a:t>www.england.nhs.uk</a:t>
            </a:r>
          </a:p>
        </p:txBody>
      </p:sp>
    </p:spTree>
    <p:extLst>
      <p:ext uri="{BB962C8B-B14F-4D97-AF65-F5344CB8AC3E}">
        <p14:creationId xmlns:p14="http://schemas.microsoft.com/office/powerpoint/2010/main" val="1409022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NHS Palette">
      <a:dk1>
        <a:srgbClr val="000000"/>
      </a:dk1>
      <a:lt1>
        <a:srgbClr val="FFFFFF"/>
      </a:lt1>
      <a:dk2>
        <a:srgbClr val="44546A"/>
      </a:dk2>
      <a:lt2>
        <a:srgbClr val="E7E6E6"/>
      </a:lt2>
      <a:accent1>
        <a:srgbClr val="0071C6"/>
      </a:accent1>
      <a:accent2>
        <a:srgbClr val="003893"/>
      </a:accent2>
      <a:accent3>
        <a:srgbClr val="00ADC6"/>
      </a:accent3>
      <a:accent4>
        <a:srgbClr val="D81E05"/>
      </a:accent4>
      <a:accent5>
        <a:srgbClr val="00AA9E"/>
      </a:accent5>
      <a:accent6>
        <a:srgbClr val="56008C"/>
      </a:accent6>
      <a:hlink>
        <a:srgbClr val="003893"/>
      </a:hlink>
      <a:folHlink>
        <a:srgbClr val="D81E0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2731</TotalTime>
  <Words>2291</Words>
  <Application>Microsoft Office PowerPoint</Application>
  <PresentationFormat>On-screen Show (16:9)</PresentationFormat>
  <Paragraphs>308</Paragraphs>
  <Slides>14</Slides>
  <Notes>3</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14</vt:i4>
      </vt:variant>
    </vt:vector>
  </HeadingPairs>
  <TitlesOfParts>
    <vt:vector size="26" baseType="lpstr">
      <vt:lpstr>Arial</vt:lpstr>
      <vt:lpstr>Calibri</vt:lpstr>
      <vt:lpstr>Calibri Light</vt:lpstr>
      <vt:lpstr>Times New Roman</vt:lpstr>
      <vt:lpstr>Office Theme</vt:lpstr>
      <vt:lpstr>1_Office Theme</vt:lpstr>
      <vt:lpstr>3_Office Theme</vt:lpstr>
      <vt:lpstr>5_Office Theme</vt:lpstr>
      <vt:lpstr>4_Office Theme</vt:lpstr>
      <vt:lpstr>6_Office Theme</vt:lpstr>
      <vt:lpstr>2_Office Theme</vt:lpstr>
      <vt:lpstr>7_Office Theme</vt:lpstr>
      <vt:lpstr>A comprehensive model for Personalised Care</vt:lpstr>
      <vt:lpstr>PowerPoint Presentation</vt:lpstr>
      <vt:lpstr>PowerPoint Presentation</vt:lpstr>
      <vt:lpstr>Personalised Care Group Programmes</vt:lpstr>
      <vt:lpstr>Significant delivery of Personalised Care</vt:lpstr>
      <vt:lpstr>The difference personalised care makes</vt:lpstr>
      <vt:lpstr>Expansion of personalised care over the last 3 years</vt:lpstr>
      <vt:lpstr>Spread of Personal Health Budgets</vt:lpstr>
      <vt:lpstr>PowerPoint Presentation</vt:lpstr>
      <vt:lpstr>Future vision for personalised care</vt:lpstr>
      <vt:lpstr>Addressing health inequalities</vt:lpstr>
      <vt:lpstr>Stakeholders already engaged</vt:lpstr>
      <vt:lpstr>Interdependence with other NHSE progs</vt:lpstr>
      <vt:lpstr>Further information https://www.england.nhs.uk/personalised-health-and-care/ @Pers_Care @NHSPHB #personalisedcare #futurenhs Vision paper: rich.watts@nhs.net </vt:lpstr>
    </vt:vector>
  </TitlesOfParts>
  <Company>IMS3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Freedman, Zoe</dc:creator>
  <cp:lastModifiedBy>Martin Walker (TLAP)</cp:lastModifiedBy>
  <cp:revision>145</cp:revision>
  <cp:lastPrinted>2018-05-23T13:27:33Z</cp:lastPrinted>
  <dcterms:created xsi:type="dcterms:W3CDTF">2017-09-19T09:14:02Z</dcterms:created>
  <dcterms:modified xsi:type="dcterms:W3CDTF">2018-09-18T12:49:32Z</dcterms:modified>
</cp:coreProperties>
</file>