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18" r:id="rId2"/>
    <p:sldId id="317" r:id="rId3"/>
    <p:sldId id="338" r:id="rId4"/>
    <p:sldId id="256" r:id="rId5"/>
    <p:sldId id="282" r:id="rId6"/>
    <p:sldId id="283" r:id="rId7"/>
    <p:sldId id="319" r:id="rId8"/>
    <p:sldId id="284" r:id="rId9"/>
    <p:sldId id="286" r:id="rId10"/>
    <p:sldId id="287" r:id="rId11"/>
    <p:sldId id="320" r:id="rId12"/>
    <p:sldId id="288" r:id="rId13"/>
    <p:sldId id="260" r:id="rId14"/>
    <p:sldId id="258" r:id="rId15"/>
    <p:sldId id="304" r:id="rId16"/>
    <p:sldId id="257" r:id="rId17"/>
    <p:sldId id="289" r:id="rId18"/>
    <p:sldId id="290" r:id="rId19"/>
    <p:sldId id="335" r:id="rId20"/>
    <p:sldId id="291" r:id="rId21"/>
    <p:sldId id="322" r:id="rId22"/>
    <p:sldId id="321"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7" r:id="rId36"/>
    <p:sldId id="336" r:id="rId37"/>
    <p:sldId id="272" r:id="rId38"/>
    <p:sldId id="277" r:id="rId39"/>
    <p:sldId id="316" r:id="rId40"/>
    <p:sldId id="273" r:id="rId41"/>
    <p:sldId id="274" r:id="rId42"/>
    <p:sldId id="275" r:id="rId43"/>
    <p:sldId id="285" r:id="rId44"/>
    <p:sldId id="297" r:id="rId45"/>
    <p:sldId id="305" r:id="rId46"/>
    <p:sldId id="268" r:id="rId47"/>
    <p:sldId id="294" r:id="rId48"/>
    <p:sldId id="296" r:id="rId49"/>
    <p:sldId id="295" r:id="rId50"/>
    <p:sldId id="315" r:id="rId51"/>
    <p:sldId id="306" r:id="rId52"/>
    <p:sldId id="307" r:id="rId53"/>
    <p:sldId id="308" r:id="rId54"/>
    <p:sldId id="309" r:id="rId55"/>
    <p:sldId id="310" r:id="rId56"/>
    <p:sldId id="311" r:id="rId57"/>
    <p:sldId id="312" r:id="rId58"/>
    <p:sldId id="313" r:id="rId59"/>
    <p:sldId id="293" r:id="rId60"/>
    <p:sldId id="314" r:id="rId61"/>
    <p:sldId id="259" r:id="rId62"/>
    <p:sldId id="267" r:id="rId63"/>
    <p:sldId id="269" r:id="rId64"/>
    <p:sldId id="270" r:id="rId65"/>
    <p:sldId id="276" r:id="rId66"/>
    <p:sldId id="278" r:id="rId67"/>
    <p:sldId id="279" r:id="rId68"/>
    <p:sldId id="280" r:id="rId69"/>
    <p:sldId id="281"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9" d="100"/>
          <a:sy n="79" d="100"/>
        </p:scale>
        <p:origin x="-342"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6F512-A060-4368-85A3-A2648B544358}" type="datetimeFigureOut">
              <a:rPr lang="en-GB" smtClean="0"/>
              <a:t>20/09/2018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ADA3C-E527-40C5-9876-711C8A95138E}" type="slidenum">
              <a:rPr lang="en-GB" smtClean="0"/>
              <a:t>‹#›</a:t>
            </a:fld>
            <a:endParaRPr lang="en-GB"/>
          </a:p>
        </p:txBody>
      </p:sp>
    </p:spTree>
    <p:extLst>
      <p:ext uri="{BB962C8B-B14F-4D97-AF65-F5344CB8AC3E}">
        <p14:creationId xmlns:p14="http://schemas.microsoft.com/office/powerpoint/2010/main" val="234792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Any ideas why it is considered a big, emerging risk, when the numbers are small</a:t>
            </a:r>
            <a:r>
              <a:rPr lang="en-GB" sz="1100" kern="1200" baseline="0" dirty="0" smtClean="0">
                <a:solidFill>
                  <a:schemeClr val="tx1"/>
                </a:solidFill>
                <a:effectLst/>
                <a:latin typeface="+mn-lt"/>
                <a:ea typeface="+mn-ea"/>
                <a:cs typeface="+mn-cs"/>
              </a:rPr>
              <a:t> – do people feel that this is the “tip of the iceberg”?  Figures provided in pre-workshop questionnaires – 13 authorities reported having investigated cases – total of 74 investigated, with a value of c. £2.5m (includes one very big one) – that’s a fifth of all national reported cases. Are we really good at this in the North?? Interesting that some attendees don’t know their recorded outcomes for 16-17 – why is this? Where do your figures get reported? Do you not have an annual (or periodic) fraud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baseline="0" dirty="0" smtClean="0">
                <a:solidFill>
                  <a:schemeClr val="tx1"/>
                </a:solidFill>
                <a:effectLst/>
                <a:latin typeface="+mn-lt"/>
                <a:ea typeface="+mn-ea"/>
                <a:cs typeface="+mn-cs"/>
              </a:rPr>
              <a:t>Re s42 referrals – just reflects that people with needs can be vulnerable to financial risks. Has anyone worked with their safeguarding teams to assess the s42 referrals and see how the LA is discharging its duties in this area?</a:t>
            </a:r>
            <a:endParaRPr lang="en-GB"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N.B. s42 enquiry is where action taken or instigated by the local authority in response to a concern that abuse or neglect may be taking place. The purpose of the enquiry is to decide whether or not the local authority or another organisation, or person, should do something to help and protect the adult.  LA may ask someone else to carry out the enquiry, but had overall responsibility for ensuring the process is carried out.</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Actions could include:</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	Referral to the OPG as to concerns regarding a person with a responsibility such as a </a:t>
            </a:r>
            <a:r>
              <a:rPr lang="en-GB" sz="1100" kern="1200" dirty="0" err="1" smtClean="0">
                <a:solidFill>
                  <a:schemeClr val="tx1"/>
                </a:solidFill>
                <a:effectLst/>
                <a:latin typeface="+mn-lt"/>
                <a:ea typeface="+mn-ea"/>
                <a:cs typeface="+mn-cs"/>
              </a:rPr>
              <a:t>PoA</a:t>
            </a:r>
            <a:endParaRPr lang="en-GB"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	Application to the Court of Protection – for a best interests order, deputyship, or ousting an attorney who is behaving badly</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	Referral to the police where a crime is suspected – for criminal prosecution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5AD2B8C-1067-40BD-82EE-8C817AAA9944}" type="slidenum">
              <a:rPr lang="en-GB" smtClean="0"/>
              <a:t>36</a:t>
            </a:fld>
            <a:endParaRPr lang="en-GB"/>
          </a:p>
        </p:txBody>
      </p:sp>
    </p:spTree>
    <p:extLst>
      <p:ext uri="{BB962C8B-B14F-4D97-AF65-F5344CB8AC3E}">
        <p14:creationId xmlns:p14="http://schemas.microsoft.com/office/powerpoint/2010/main" val="190047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616E38-42B3-478A-8EF6-D4F0CB16B19D}"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A7F5B0-3E0A-40CE-B492-8E702DE976FD}" type="slidenum">
              <a:rPr lang="en-GB" smtClean="0"/>
              <a:t>‹#›</a:t>
            </a:fld>
            <a:endParaRPr lang="en-GB"/>
          </a:p>
        </p:txBody>
      </p:sp>
    </p:spTree>
    <p:extLst>
      <p:ext uri="{BB962C8B-B14F-4D97-AF65-F5344CB8AC3E}">
        <p14:creationId xmlns:p14="http://schemas.microsoft.com/office/powerpoint/2010/main" val="174623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616E38-42B3-478A-8EF6-D4F0CB16B19D}"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A7F5B0-3E0A-40CE-B492-8E702DE976FD}" type="slidenum">
              <a:rPr lang="en-GB" smtClean="0"/>
              <a:t>‹#›</a:t>
            </a:fld>
            <a:endParaRPr lang="en-GB"/>
          </a:p>
        </p:txBody>
      </p:sp>
    </p:spTree>
    <p:extLst>
      <p:ext uri="{BB962C8B-B14F-4D97-AF65-F5344CB8AC3E}">
        <p14:creationId xmlns:p14="http://schemas.microsoft.com/office/powerpoint/2010/main" val="279970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616E38-42B3-478A-8EF6-D4F0CB16B19D}"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A7F5B0-3E0A-40CE-B492-8E702DE976FD}" type="slidenum">
              <a:rPr lang="en-GB" smtClean="0"/>
              <a:t>‹#›</a:t>
            </a:fld>
            <a:endParaRPr lang="en-GB"/>
          </a:p>
        </p:txBody>
      </p:sp>
    </p:spTree>
    <p:extLst>
      <p:ext uri="{BB962C8B-B14F-4D97-AF65-F5344CB8AC3E}">
        <p14:creationId xmlns:p14="http://schemas.microsoft.com/office/powerpoint/2010/main" val="93271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616E38-42B3-478A-8EF6-D4F0CB16B19D}"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A7F5B0-3E0A-40CE-B492-8E702DE976FD}" type="slidenum">
              <a:rPr lang="en-GB" smtClean="0"/>
              <a:t>‹#›</a:t>
            </a:fld>
            <a:endParaRPr lang="en-GB"/>
          </a:p>
        </p:txBody>
      </p:sp>
    </p:spTree>
    <p:extLst>
      <p:ext uri="{BB962C8B-B14F-4D97-AF65-F5344CB8AC3E}">
        <p14:creationId xmlns:p14="http://schemas.microsoft.com/office/powerpoint/2010/main" val="428692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16E38-42B3-478A-8EF6-D4F0CB16B19D}"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A7F5B0-3E0A-40CE-B492-8E702DE976FD}" type="slidenum">
              <a:rPr lang="en-GB" smtClean="0"/>
              <a:t>‹#›</a:t>
            </a:fld>
            <a:endParaRPr lang="en-GB"/>
          </a:p>
        </p:txBody>
      </p:sp>
    </p:spTree>
    <p:extLst>
      <p:ext uri="{BB962C8B-B14F-4D97-AF65-F5344CB8AC3E}">
        <p14:creationId xmlns:p14="http://schemas.microsoft.com/office/powerpoint/2010/main" val="9688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616E38-42B3-478A-8EF6-D4F0CB16B19D}" type="datetimeFigureOut">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A7F5B0-3E0A-40CE-B492-8E702DE976FD}" type="slidenum">
              <a:rPr lang="en-GB" smtClean="0"/>
              <a:t>‹#›</a:t>
            </a:fld>
            <a:endParaRPr lang="en-GB"/>
          </a:p>
        </p:txBody>
      </p:sp>
    </p:spTree>
    <p:extLst>
      <p:ext uri="{BB962C8B-B14F-4D97-AF65-F5344CB8AC3E}">
        <p14:creationId xmlns:p14="http://schemas.microsoft.com/office/powerpoint/2010/main" val="354536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616E38-42B3-478A-8EF6-D4F0CB16B19D}" type="datetimeFigureOut">
              <a:rPr lang="en-GB" smtClean="0"/>
              <a:t>20/09/2018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A7F5B0-3E0A-40CE-B492-8E702DE976FD}" type="slidenum">
              <a:rPr lang="en-GB" smtClean="0"/>
              <a:t>‹#›</a:t>
            </a:fld>
            <a:endParaRPr lang="en-GB"/>
          </a:p>
        </p:txBody>
      </p:sp>
    </p:spTree>
    <p:extLst>
      <p:ext uri="{BB962C8B-B14F-4D97-AF65-F5344CB8AC3E}">
        <p14:creationId xmlns:p14="http://schemas.microsoft.com/office/powerpoint/2010/main" val="207937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616E38-42B3-478A-8EF6-D4F0CB16B19D}" type="datetimeFigureOut">
              <a:rPr lang="en-GB" smtClean="0"/>
              <a:t>20/09/2018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A7F5B0-3E0A-40CE-B492-8E702DE976FD}" type="slidenum">
              <a:rPr lang="en-GB" smtClean="0"/>
              <a:t>‹#›</a:t>
            </a:fld>
            <a:endParaRPr lang="en-GB"/>
          </a:p>
        </p:txBody>
      </p:sp>
    </p:spTree>
    <p:extLst>
      <p:ext uri="{BB962C8B-B14F-4D97-AF65-F5344CB8AC3E}">
        <p14:creationId xmlns:p14="http://schemas.microsoft.com/office/powerpoint/2010/main" val="346762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16E38-42B3-478A-8EF6-D4F0CB16B19D}" type="datetimeFigureOut">
              <a:rPr lang="en-GB" smtClean="0"/>
              <a:t>20/09/2018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A7F5B0-3E0A-40CE-B492-8E702DE976FD}" type="slidenum">
              <a:rPr lang="en-GB" smtClean="0"/>
              <a:t>‹#›</a:t>
            </a:fld>
            <a:endParaRPr lang="en-GB"/>
          </a:p>
        </p:txBody>
      </p:sp>
    </p:spTree>
    <p:extLst>
      <p:ext uri="{BB962C8B-B14F-4D97-AF65-F5344CB8AC3E}">
        <p14:creationId xmlns:p14="http://schemas.microsoft.com/office/powerpoint/2010/main" val="45762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16E38-42B3-478A-8EF6-D4F0CB16B19D}" type="datetimeFigureOut">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A7F5B0-3E0A-40CE-B492-8E702DE976FD}" type="slidenum">
              <a:rPr lang="en-GB" smtClean="0"/>
              <a:t>‹#›</a:t>
            </a:fld>
            <a:endParaRPr lang="en-GB"/>
          </a:p>
        </p:txBody>
      </p:sp>
    </p:spTree>
    <p:extLst>
      <p:ext uri="{BB962C8B-B14F-4D97-AF65-F5344CB8AC3E}">
        <p14:creationId xmlns:p14="http://schemas.microsoft.com/office/powerpoint/2010/main" val="291351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16E38-42B3-478A-8EF6-D4F0CB16B19D}" type="datetimeFigureOut">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A7F5B0-3E0A-40CE-B492-8E702DE976FD}" type="slidenum">
              <a:rPr lang="en-GB" smtClean="0"/>
              <a:t>‹#›</a:t>
            </a:fld>
            <a:endParaRPr lang="en-GB"/>
          </a:p>
        </p:txBody>
      </p:sp>
    </p:spTree>
    <p:extLst>
      <p:ext uri="{BB962C8B-B14F-4D97-AF65-F5344CB8AC3E}">
        <p14:creationId xmlns:p14="http://schemas.microsoft.com/office/powerpoint/2010/main" val="428045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16E38-42B3-478A-8EF6-D4F0CB16B19D}" type="datetimeFigureOut">
              <a:rPr lang="en-GB" smtClean="0"/>
              <a:t>20/09/2018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7F5B0-3E0A-40CE-B492-8E702DE976FD}" type="slidenum">
              <a:rPr lang="en-GB" smtClean="0"/>
              <a:t>‹#›</a:t>
            </a:fld>
            <a:endParaRPr lang="en-GB"/>
          </a:p>
        </p:txBody>
      </p:sp>
    </p:spTree>
    <p:extLst>
      <p:ext uri="{BB962C8B-B14F-4D97-AF65-F5344CB8AC3E}">
        <p14:creationId xmlns:p14="http://schemas.microsoft.com/office/powerpoint/2010/main" val="228646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v.uk/government/publications/care-act-statutory-guidance/care-and-support-statutory-guidance"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v.uk/government/publications/care-act-statutory-guidance/care-and-support-statutory-guidance"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v.uk/government/publications/care-act-statutory-guidance/care-and-support-statutory-guidance"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care-act-statutory-guidance/care-and-support-statutory-guidanc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4698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1382233" cy="2538484"/>
          </a:xfrm>
        </p:spPr>
        <p:txBody>
          <a:bodyPr>
            <a:noAutofit/>
          </a:bodyPr>
          <a:lstStyle/>
          <a:p>
            <a:r>
              <a:rPr lang="en-GB" sz="6000" b="1" dirty="0" smtClean="0"/>
              <a:t>How can I use my </a:t>
            </a:r>
            <a:br>
              <a:rPr lang="en-GB" sz="6000" b="1" dirty="0" smtClean="0"/>
            </a:br>
            <a:r>
              <a:rPr lang="en-GB" sz="6000" b="1" dirty="0" smtClean="0"/>
              <a:t>Personal Health Budget ?</a:t>
            </a:r>
            <a:endParaRPr lang="en-GB" sz="6000" b="1" dirty="0"/>
          </a:p>
        </p:txBody>
      </p:sp>
      <p:pic>
        <p:nvPicPr>
          <p:cNvPr id="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424" y="6193391"/>
            <a:ext cx="2721870" cy="44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7844692" y="221326"/>
            <a:ext cx="4286651" cy="6564934"/>
            <a:chOff x="7844692" y="221326"/>
            <a:chExt cx="4286651" cy="656493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4692" y="1088773"/>
              <a:ext cx="4172785" cy="56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1876" y="221326"/>
              <a:ext cx="4189467" cy="9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048367" y="1935893"/>
              <a:ext cx="1556952" cy="302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53913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4207" y="0"/>
            <a:ext cx="6892767" cy="4467812"/>
          </a:xfrm>
          <a:prstGeom prst="rect">
            <a:avLst/>
          </a:prstGeom>
        </p:spPr>
      </p:pic>
      <p:pic>
        <p:nvPicPr>
          <p:cNvPr id="5" name="Picture 4"/>
          <p:cNvPicPr>
            <a:picLocks noChangeAspect="1"/>
          </p:cNvPicPr>
          <p:nvPr/>
        </p:nvPicPr>
        <p:blipFill>
          <a:blip r:embed="rId3"/>
          <a:stretch>
            <a:fillRect/>
          </a:stretch>
        </p:blipFill>
        <p:spPr>
          <a:xfrm>
            <a:off x="232012" y="4467812"/>
            <a:ext cx="10267666" cy="2132777"/>
          </a:xfrm>
          <a:prstGeom prst="rect">
            <a:avLst/>
          </a:prstGeom>
        </p:spPr>
      </p:pic>
      <p:pic>
        <p:nvPicPr>
          <p:cNvPr id="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875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4207" y="0"/>
            <a:ext cx="6892767" cy="4467812"/>
          </a:xfrm>
          <a:prstGeom prst="rect">
            <a:avLst/>
          </a:prstGeom>
        </p:spPr>
      </p:pic>
      <p:pic>
        <p:nvPicPr>
          <p:cNvPr id="5" name="Picture 4"/>
          <p:cNvPicPr>
            <a:picLocks noChangeAspect="1"/>
          </p:cNvPicPr>
          <p:nvPr/>
        </p:nvPicPr>
        <p:blipFill>
          <a:blip r:embed="rId3"/>
          <a:stretch>
            <a:fillRect/>
          </a:stretch>
        </p:blipFill>
        <p:spPr>
          <a:xfrm>
            <a:off x="232012" y="4467812"/>
            <a:ext cx="10267666" cy="2132777"/>
          </a:xfrm>
          <a:prstGeom prst="rect">
            <a:avLst/>
          </a:prstGeom>
        </p:spPr>
      </p:pic>
      <p:pic>
        <p:nvPicPr>
          <p:cNvPr id="2" name="Picture 1"/>
          <p:cNvPicPr>
            <a:picLocks noChangeAspect="1"/>
          </p:cNvPicPr>
          <p:nvPr/>
        </p:nvPicPr>
        <p:blipFill>
          <a:blip r:embed="rId4"/>
          <a:stretch>
            <a:fillRect/>
          </a:stretch>
        </p:blipFill>
        <p:spPr>
          <a:xfrm>
            <a:off x="8741976" y="964022"/>
            <a:ext cx="1960858" cy="2737987"/>
          </a:xfrm>
          <a:prstGeom prst="rect">
            <a:avLst/>
          </a:prstGeom>
        </p:spPr>
      </p:pic>
      <p:sp>
        <p:nvSpPr>
          <p:cNvPr id="6" name="Rectangle 5"/>
          <p:cNvSpPr/>
          <p:nvPr/>
        </p:nvSpPr>
        <p:spPr>
          <a:xfrm>
            <a:off x="1699205" y="1158240"/>
            <a:ext cx="6940731" cy="22032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FF0000"/>
                </a:solidFill>
              </a:rPr>
              <a:t>7</a:t>
            </a:r>
            <a:r>
              <a:rPr lang="en-GB" sz="5400" dirty="0" smtClean="0">
                <a:solidFill>
                  <a:srgbClr val="FF0000"/>
                </a:solidFill>
              </a:rPr>
              <a:t>.Payment Cards</a:t>
            </a:r>
            <a:endParaRPr lang="en-GB" sz="5400" dirty="0">
              <a:solidFill>
                <a:srgbClr val="FF0000"/>
              </a:solidFill>
            </a:endParaRPr>
          </a:p>
        </p:txBody>
      </p:sp>
      <p:pic>
        <p:nvPicPr>
          <p:cNvPr id="7"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689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441" y="665337"/>
            <a:ext cx="10151706" cy="5078313"/>
          </a:xfrm>
          <a:prstGeom prst="rect">
            <a:avLst/>
          </a:prstGeom>
        </p:spPr>
        <p:txBody>
          <a:bodyPr wrap="square">
            <a:spAutoFit/>
          </a:bodyPr>
          <a:lstStyle/>
          <a:p>
            <a:pPr>
              <a:spcAft>
                <a:spcPts val="0"/>
              </a:spcAft>
            </a:pPr>
            <a:r>
              <a:rPr lang="en-US" b="1" dirty="0" smtClean="0">
                <a:effectLst/>
                <a:latin typeface="Arial" panose="020B0604020202020204" pitchFamily="34" charset="0"/>
                <a:ea typeface="Arial" panose="020B0604020202020204" pitchFamily="34" charset="0"/>
              </a:rPr>
              <a:t>Potential concerns</a:t>
            </a:r>
            <a:endParaRPr lang="en-GB" dirty="0" smtClean="0">
              <a:effectLst/>
              <a:latin typeface="Arial" panose="020B0604020202020204" pitchFamily="34" charset="0"/>
              <a:ea typeface="Arial" panose="020B0604020202020204" pitchFamily="34" charset="0"/>
            </a:endParaRPr>
          </a:p>
          <a:p>
            <a:pPr>
              <a:spcAft>
                <a:spcPts val="0"/>
              </a:spcAft>
            </a:pPr>
            <a:r>
              <a:rPr lang="en-US" dirty="0" smtClean="0">
                <a:effectLst/>
                <a:latin typeface="Arial" panose="020B0604020202020204" pitchFamily="34" charset="0"/>
                <a:ea typeface="Arial" panose="020B0604020202020204" pitchFamily="34" charset="0"/>
              </a:rPr>
              <a:t>Poorly implemented there is a significant risk that payment cards could disrupt rather than support the intention of the care act. Rather than empowering citizens they act to shift the balance of power away from the induvial and towards the state.   Particularly in relation to;  </a:t>
            </a:r>
            <a:endParaRPr lang="en-GB" dirty="0" smtClean="0">
              <a:effectLst/>
              <a:latin typeface="Arial" panose="020B0604020202020204" pitchFamily="34" charset="0"/>
              <a:ea typeface="Arial" panose="020B0604020202020204" pitchFamily="34" charset="0"/>
            </a:endParaRPr>
          </a:p>
          <a:p>
            <a:pPr>
              <a:spcAft>
                <a:spcPts val="0"/>
              </a:spcAft>
            </a:pPr>
            <a:r>
              <a:rPr lang="en-US" dirty="0" smtClean="0">
                <a:effectLst/>
                <a:latin typeface="Arial" panose="020B0604020202020204" pitchFamily="34" charset="0"/>
                <a:ea typeface="Arial" panose="020B0604020202020204" pitchFamily="34" charset="0"/>
              </a:rPr>
              <a:t> </a:t>
            </a:r>
            <a:endParaRPr lang="en-GB" dirty="0" smtClean="0">
              <a:effectLst/>
              <a:latin typeface="Arial" panose="020B0604020202020204" pitchFamily="34" charset="0"/>
              <a:ea typeface="Arial" panose="020B0604020202020204" pitchFamily="34" charset="0"/>
            </a:endParaRPr>
          </a:p>
          <a:p>
            <a:pPr>
              <a:spcAft>
                <a:spcPts val="0"/>
              </a:spcAft>
            </a:pPr>
            <a:r>
              <a:rPr lang="en-US" b="1" dirty="0" smtClean="0">
                <a:effectLst/>
                <a:latin typeface="Arial" panose="020B0604020202020204" pitchFamily="34" charset="0"/>
                <a:ea typeface="Arial" panose="020B0604020202020204" pitchFamily="34" charset="0"/>
              </a:rPr>
              <a:t>Managing the mechanisms of support.</a:t>
            </a:r>
            <a:endParaRPr lang="en-GB" b="1" dirty="0" smtClean="0">
              <a:effectLst/>
              <a:latin typeface="Arial" panose="020B0604020202020204" pitchFamily="34" charset="0"/>
              <a:ea typeface="Arial" panose="020B0604020202020204" pitchFamily="34" charset="0"/>
            </a:endParaRPr>
          </a:p>
          <a:p>
            <a:pPr>
              <a:spcAft>
                <a:spcPts val="0"/>
              </a:spcAft>
            </a:pPr>
            <a:r>
              <a:rPr lang="en-US" dirty="0" smtClean="0">
                <a:effectLst/>
                <a:latin typeface="Arial" panose="020B0604020202020204" pitchFamily="34" charset="0"/>
                <a:ea typeface="Arial" panose="020B0604020202020204" pitchFamily="34" charset="0"/>
              </a:rPr>
              <a:t>When offered as a default or only option for personal budgets or direct payments they fall short of the statutory guidance describing what a personal budget is.</a:t>
            </a:r>
            <a:endParaRPr lang="en-GB" dirty="0" smtClean="0">
              <a:effectLst/>
              <a:latin typeface="Arial" panose="020B0604020202020204" pitchFamily="34" charset="0"/>
              <a:ea typeface="Arial" panose="020B0604020202020204" pitchFamily="34" charset="0"/>
            </a:endParaRPr>
          </a:p>
          <a:p>
            <a:pPr>
              <a:spcAft>
                <a:spcPts val="0"/>
              </a:spcAft>
            </a:pPr>
            <a:r>
              <a:rPr lang="en-US" dirty="0" smtClean="0">
                <a:effectLst/>
                <a:latin typeface="Arial" panose="020B0604020202020204" pitchFamily="34" charset="0"/>
                <a:ea typeface="Arial" panose="020B0604020202020204" pitchFamily="34" charset="0"/>
              </a:rPr>
              <a:t> </a:t>
            </a:r>
            <a:endParaRPr lang="en-GB" dirty="0" smtClean="0">
              <a:effectLst/>
              <a:latin typeface="Arial" panose="020B0604020202020204" pitchFamily="34" charset="0"/>
              <a:ea typeface="Arial" panose="020B0604020202020204" pitchFamily="34" charset="0"/>
            </a:endParaRPr>
          </a:p>
          <a:p>
            <a:pPr>
              <a:spcAft>
                <a:spcPts val="0"/>
              </a:spcAft>
            </a:pPr>
            <a:r>
              <a:rPr lang="en-US" b="1" dirty="0" smtClean="0">
                <a:effectLst/>
                <a:latin typeface="Arial" panose="020B0604020202020204" pitchFamily="34" charset="0"/>
                <a:ea typeface="Arial" panose="020B0604020202020204" pitchFamily="34" charset="0"/>
              </a:rPr>
              <a:t>Choice and control over support; </a:t>
            </a:r>
            <a:endParaRPr lang="en-GB" b="1" dirty="0" smtClean="0">
              <a:effectLst/>
              <a:latin typeface="Arial" panose="020B0604020202020204" pitchFamily="34" charset="0"/>
              <a:ea typeface="Arial" panose="020B0604020202020204" pitchFamily="34" charset="0"/>
            </a:endParaRPr>
          </a:p>
          <a:p>
            <a:pPr>
              <a:spcAft>
                <a:spcPts val="0"/>
              </a:spcAft>
            </a:pPr>
            <a:r>
              <a:rPr lang="en-US" dirty="0" smtClean="0">
                <a:effectLst/>
                <a:latin typeface="Arial" panose="020B0604020202020204" pitchFamily="34" charset="0"/>
                <a:ea typeface="Arial" panose="020B0604020202020204" pitchFamily="34" charset="0"/>
              </a:rPr>
              <a:t>If used to restrict an individual’s ability to freely conduct transactions, such as the use of restricted vendors, they provide a mechanism for reduction rather than promotion of individual choice and control. </a:t>
            </a:r>
            <a:endParaRPr lang="en-GB" dirty="0" smtClean="0">
              <a:effectLst/>
              <a:latin typeface="Arial" panose="020B0604020202020204" pitchFamily="34" charset="0"/>
              <a:ea typeface="Arial" panose="020B0604020202020204" pitchFamily="34" charset="0"/>
            </a:endParaRPr>
          </a:p>
          <a:p>
            <a:pPr>
              <a:spcAft>
                <a:spcPts val="0"/>
              </a:spcAft>
            </a:pPr>
            <a:r>
              <a:rPr lang="en-US" b="1" dirty="0" smtClean="0">
                <a:effectLst/>
                <a:latin typeface="Arial" panose="020B0604020202020204" pitchFamily="34" charset="0"/>
                <a:ea typeface="Arial" panose="020B0604020202020204" pitchFamily="34" charset="0"/>
              </a:rPr>
              <a:t> </a:t>
            </a:r>
            <a:endParaRPr lang="en-GB" b="1" dirty="0" smtClean="0">
              <a:effectLst/>
              <a:latin typeface="Arial" panose="020B0604020202020204" pitchFamily="34" charset="0"/>
              <a:ea typeface="Arial" panose="020B0604020202020204" pitchFamily="34" charset="0"/>
            </a:endParaRPr>
          </a:p>
          <a:p>
            <a:pPr>
              <a:spcAft>
                <a:spcPts val="0"/>
              </a:spcAft>
            </a:pPr>
            <a:r>
              <a:rPr lang="en-US" b="1" dirty="0" smtClean="0">
                <a:effectLst/>
                <a:latin typeface="Arial" panose="020B0604020202020204" pitchFamily="34" charset="0"/>
                <a:ea typeface="Arial" panose="020B0604020202020204" pitchFamily="34" charset="0"/>
              </a:rPr>
              <a:t>Privacy and data management;</a:t>
            </a:r>
            <a:endParaRPr lang="en-GB" b="1" dirty="0" smtClean="0">
              <a:effectLst/>
              <a:latin typeface="Arial" panose="020B0604020202020204" pitchFamily="34" charset="0"/>
              <a:ea typeface="Arial" panose="020B0604020202020204" pitchFamily="34" charset="0"/>
            </a:endParaRPr>
          </a:p>
          <a:p>
            <a:pPr>
              <a:spcAft>
                <a:spcPts val="0"/>
              </a:spcAft>
            </a:pPr>
            <a:r>
              <a:rPr lang="en-US" dirty="0" smtClean="0">
                <a:effectLst/>
                <a:latin typeface="Arial" panose="020B0604020202020204" pitchFamily="34" charset="0"/>
                <a:ea typeface="Arial" panose="020B0604020202020204" pitchFamily="34" charset="0"/>
              </a:rPr>
              <a:t>The high level of personal data collected on the accounts means local authorities are now routinely collecting large amounts of personal data on the activities of local people where previously they had not raising profound data management challenges.</a:t>
            </a:r>
            <a:endParaRPr lang="en-GB"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71118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75991"/>
            <a:ext cx="11383347" cy="5509200"/>
          </a:xfrm>
          <a:prstGeom prst="rect">
            <a:avLst/>
          </a:prstGeom>
        </p:spPr>
        <p:txBody>
          <a:bodyPr wrap="square">
            <a:spAutoFit/>
          </a:bodyPr>
          <a:lstStyle/>
          <a:p>
            <a:pPr>
              <a:spcBef>
                <a:spcPts val="1500"/>
              </a:spcBef>
              <a:spcAft>
                <a:spcPts val="1500"/>
              </a:spcAft>
            </a:pPr>
            <a:r>
              <a:rPr lang="en-GB" sz="3200" dirty="0" smtClean="0">
                <a:solidFill>
                  <a:srgbClr val="0B0C0C"/>
                </a:solidFill>
                <a:effectLst/>
                <a:latin typeface="Arial" panose="020B0604020202020204" pitchFamily="34" charset="0"/>
                <a:ea typeface="Times New Roman" panose="02020603050405020304" pitchFamily="18" charset="0"/>
              </a:rPr>
              <a:t>It is also important that where a pre-paid card system is used, the person is still free to exercise choice and control. For example, there should not be blanket restrictions on cash withdrawals from pre-paid cards which could limit choice and control. The card must not be linked solely to an online market-place that only contains selected providers in which to choose from. Local authorities should therefore give consideration to how they develop card systems that encourage flexibility and innovation, and consider consulting care and support user groups on any proposed changes to direct payment processes.</a:t>
            </a:r>
            <a:endParaRPr lang="en-GB" sz="3200" dirty="0">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9486500" y="5334264"/>
            <a:ext cx="2521526" cy="1523736"/>
            <a:chOff x="9411856" y="5292436"/>
            <a:chExt cx="2521526" cy="1523736"/>
          </a:xfrm>
        </p:grpSpPr>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6976" y="5427874"/>
              <a:ext cx="2371004" cy="1388298"/>
            </a:xfrm>
            <a:prstGeom prst="rect">
              <a:avLst/>
            </a:prstGeom>
          </p:spPr>
        </p:pic>
        <p:sp>
          <p:nvSpPr>
            <p:cNvPr id="5" name="Rectangle 4"/>
            <p:cNvSpPr/>
            <p:nvPr/>
          </p:nvSpPr>
          <p:spPr>
            <a:xfrm>
              <a:off x="9411856" y="5292436"/>
              <a:ext cx="2521526" cy="23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60261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307" y="162208"/>
            <a:ext cx="11849877" cy="5170646"/>
          </a:xfrm>
          <a:prstGeom prst="rect">
            <a:avLst/>
          </a:prstGeom>
        </p:spPr>
        <p:txBody>
          <a:bodyPr wrap="square">
            <a:spAutoFit/>
          </a:bodyPr>
          <a:lstStyle/>
          <a:p>
            <a:pPr>
              <a:spcBef>
                <a:spcPts val="375"/>
              </a:spcBef>
              <a:spcAft>
                <a:spcPts val="1500"/>
              </a:spcAft>
            </a:pPr>
            <a:r>
              <a:rPr lang="en-GB" sz="3000" dirty="0" smtClean="0">
                <a:solidFill>
                  <a:srgbClr val="0B0C0C"/>
                </a:solidFill>
                <a:effectLst/>
                <a:latin typeface="Arial" panose="020B0604020202020204" pitchFamily="34" charset="0"/>
                <a:ea typeface="Times New Roman" panose="02020603050405020304" pitchFamily="18" charset="0"/>
              </a:rPr>
              <a:t>12.58 Many local authorities have been developing the use of pre-paid cards as a mechanism to allow direct payments without the need for a separate bank account, or to ease the financial management of the payment. Whilst the use of such cards can be a useful step from managed services to direct payments, they should not be provided as the only option to take a direct payment The offer of a ‘traditional’ direct payment paid into a bank account should always be available if this is what the person requests and this is appropriate to meet needs. Consideration should be given to the benefit gained from this arrangement as opposed to receiving the payment via a pre-paid card.</a:t>
            </a:r>
            <a:endParaRPr lang="en-GB" sz="3000" dirty="0" smtClean="0">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9670474" y="5334264"/>
            <a:ext cx="2521526" cy="1523736"/>
            <a:chOff x="9411856" y="5292436"/>
            <a:chExt cx="2521526" cy="1523736"/>
          </a:xfrm>
        </p:grpSpPr>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6976" y="5427874"/>
              <a:ext cx="2371004" cy="1388298"/>
            </a:xfrm>
            <a:prstGeom prst="rect">
              <a:avLst/>
            </a:prstGeom>
          </p:spPr>
        </p:pic>
        <p:sp>
          <p:nvSpPr>
            <p:cNvPr id="5" name="Rectangle 4"/>
            <p:cNvSpPr/>
            <p:nvPr/>
          </p:nvSpPr>
          <p:spPr>
            <a:xfrm>
              <a:off x="9411856" y="5292436"/>
              <a:ext cx="2521526" cy="23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92354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1691402"/>
              </p:ext>
            </p:extLst>
          </p:nvPr>
        </p:nvGraphicFramePr>
        <p:xfrm>
          <a:off x="886408" y="335900"/>
          <a:ext cx="9993086" cy="6438092"/>
        </p:xfrm>
        <a:graphic>
          <a:graphicData uri="http://schemas.openxmlformats.org/drawingml/2006/table">
            <a:tbl>
              <a:tblPr firstRow="1" firstCol="1" bandRow="1"/>
              <a:tblGrid>
                <a:gridCol w="4928015"/>
                <a:gridCol w="5065071"/>
              </a:tblGrid>
              <a:tr h="439150">
                <a:tc>
                  <a:txBody>
                    <a:bodyPr/>
                    <a:lstStyle/>
                    <a:p>
                      <a:pPr algn="ctr">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Traditional direct payment to an individual’s own bank account</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Payment Card Account</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19576">
                <a:tc gridSpan="2">
                  <a:txBody>
                    <a:bodyPr/>
                    <a:lstStyle/>
                    <a:p>
                      <a:pPr algn="ctr">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Responsibility and accountability for money</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hMerge="1">
                  <a:txBody>
                    <a:bodyPr/>
                    <a:lstStyle/>
                    <a:p>
                      <a:endParaRPr lang="en-GB"/>
                    </a:p>
                  </a:txBody>
                  <a:tcPr/>
                </a:tc>
              </a:tr>
              <a:tr h="658726">
                <a:tc>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Money is transferred to the individual, and is under their sole and full control. The induvial is solely responsible and accountable for its use.</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Money remains with the local authority, control is shared between the person and the authority.</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19576">
                <a:tc gridSpan="2">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Privacy and monitoring of financial affairs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hMerge="1">
                  <a:txBody>
                    <a:bodyPr/>
                    <a:lstStyle/>
                    <a:p>
                      <a:endParaRPr lang="en-GB"/>
                    </a:p>
                  </a:txBody>
                  <a:tcPr/>
                </a:tc>
              </a:tr>
              <a:tr h="878301">
                <a:tc>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Access to information about transactions on the bank account is under the full control of the person, and disclosed by them as part of an agreed audit process.  </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Live access to transaction information is available to the local authority. </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19576">
                <a:tc gridSpan="2">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Retrospective transfer of funds </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hMerge="1">
                  <a:txBody>
                    <a:bodyPr/>
                    <a:lstStyle/>
                    <a:p>
                      <a:endParaRPr lang="en-GB"/>
                    </a:p>
                  </a:txBody>
                  <a:tcPr/>
                </a:tc>
              </a:tr>
              <a:tr h="658726">
                <a:tc>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Further payments into the account can be stopped by the local authority. </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The local authority can </a:t>
                      </a:r>
                      <a:r>
                        <a:rPr lang="en-US" sz="1600">
                          <a:solidFill>
                            <a:srgbClr val="222222"/>
                          </a:solidFill>
                          <a:effectLst/>
                          <a:latin typeface="Arial" panose="020B0604020202020204" pitchFamily="34" charset="0"/>
                          <a:ea typeface="Arial" panose="020B0604020202020204" pitchFamily="34" charset="0"/>
                          <a:cs typeface="Times New Roman" panose="02020603050405020304" pitchFamily="18" charset="0"/>
                        </a:rPr>
                        <a:t>without prior notice,</a:t>
                      </a:r>
                      <a:r>
                        <a:rPr lang="en-US" sz="1600">
                          <a:effectLst/>
                          <a:latin typeface="Arial" panose="020B0604020202020204" pitchFamily="34" charset="0"/>
                          <a:ea typeface="Arial" panose="020B0604020202020204" pitchFamily="34" charset="0"/>
                          <a:cs typeface="Times New Roman" panose="02020603050405020304" pitchFamily="18" charset="0"/>
                        </a:rPr>
                        <a:t> and for a range of reasons, unilaterally claw back money previously allocated to the account.</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19576">
                <a:tc gridSpan="2">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Control of funds.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hMerge="1">
                  <a:txBody>
                    <a:bodyPr/>
                    <a:lstStyle/>
                    <a:p>
                      <a:endParaRPr lang="en-GB"/>
                    </a:p>
                  </a:txBody>
                  <a:tcPr/>
                </a:tc>
              </a:tr>
              <a:tr h="1097876">
                <a:tc>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There are no restrictions on the use of the money once it has been paid into the account.</a:t>
                      </a:r>
                      <a:endParaRPr lang="en-GB" sz="160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A separate review process is in place to ensure money is spent on outcomes agreed in the Care Plan.</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The local authority typically place restrictions on the use of money on the account. They can and often do limit spend to nominated vendors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19576">
                <a:tc gridSpan="2">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Choice of financial provider</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hMerge="1">
                  <a:txBody>
                    <a:bodyPr/>
                    <a:lstStyle/>
                    <a:p>
                      <a:endParaRPr lang="en-GB"/>
                    </a:p>
                  </a:txBody>
                  <a:tcPr/>
                </a:tc>
              </a:tr>
              <a:tr h="1097876">
                <a:tc>
                  <a:txBody>
                    <a:bodyPr/>
                    <a:lstStyle/>
                    <a:p>
                      <a:pPr algn="ctr">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The individual is able to choose the institution with whom they bank. Individuals can make informed decisions about functionality and accessibility of the account its services and charges any charges.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The authority selects the financial provider, and functionality of the account. Potentially resulting in a ‘one size fits all approach to accessibility’</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5929" marR="65929"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5430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0"/>
            <a:ext cx="11382233" cy="2538484"/>
          </a:xfrm>
        </p:spPr>
        <p:txBody>
          <a:bodyPr>
            <a:noAutofit/>
          </a:bodyPr>
          <a:lstStyle/>
          <a:p>
            <a:r>
              <a:rPr lang="en-GB" sz="6000" b="1" dirty="0" smtClean="0"/>
              <a:t>Who decides how the money going to be used ?</a:t>
            </a:r>
            <a:endParaRPr lang="en-GB" sz="6000" b="1" dirty="0"/>
          </a:p>
        </p:txBody>
      </p:sp>
      <p:pic>
        <p:nvPicPr>
          <p:cNvPr id="7" name="Picture 6"/>
          <p:cNvPicPr>
            <a:picLocks noChangeAspect="1"/>
          </p:cNvPicPr>
          <p:nvPr/>
        </p:nvPicPr>
        <p:blipFill>
          <a:blip r:embed="rId3"/>
          <a:stretch>
            <a:fillRect/>
          </a:stretch>
        </p:blipFill>
        <p:spPr>
          <a:xfrm>
            <a:off x="399437" y="2922347"/>
            <a:ext cx="10267666" cy="2132777"/>
          </a:xfrm>
          <a:prstGeom prst="rect">
            <a:avLst/>
          </a:prstGeom>
        </p:spPr>
      </p:pic>
    </p:spTree>
    <p:extLst>
      <p:ext uri="{BB962C8B-B14F-4D97-AF65-F5344CB8AC3E}">
        <p14:creationId xmlns:p14="http://schemas.microsoft.com/office/powerpoint/2010/main" val="314546706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946" y="3903731"/>
            <a:ext cx="12089423" cy="2511188"/>
          </a:xfrm>
          <a:prstGeom prst="rect">
            <a:avLst/>
          </a:prstGeom>
        </p:spPr>
      </p:pic>
      <p:pic>
        <p:nvPicPr>
          <p:cNvPr id="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375" y="160837"/>
            <a:ext cx="5228106" cy="31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72765" y="713605"/>
            <a:ext cx="5273431" cy="1938992"/>
          </a:xfrm>
          <a:prstGeom prst="rect">
            <a:avLst/>
          </a:prstGeom>
          <a:noFill/>
        </p:spPr>
        <p:txBody>
          <a:bodyPr wrap="none" rtlCol="0">
            <a:spAutoFit/>
          </a:bodyPr>
          <a:lstStyle/>
          <a:p>
            <a:r>
              <a:rPr lang="en-GB" sz="6000" dirty="0" smtClean="0">
                <a:latin typeface="Arial" panose="020B0604020202020204" pitchFamily="34" charset="0"/>
                <a:cs typeface="Arial" panose="020B0604020202020204" pitchFamily="34" charset="0"/>
              </a:rPr>
              <a:t>A partnership </a:t>
            </a:r>
          </a:p>
          <a:p>
            <a:r>
              <a:rPr lang="en-GB" sz="6000" dirty="0" smtClean="0">
                <a:latin typeface="Arial" panose="020B0604020202020204" pitchFamily="34" charset="0"/>
                <a:cs typeface="Arial" panose="020B0604020202020204" pitchFamily="34" charset="0"/>
              </a:rPr>
              <a:t>based on Trust</a:t>
            </a:r>
            <a:endParaRPr lang="en-GB"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939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63" y="1614376"/>
            <a:ext cx="10515600" cy="1325563"/>
          </a:xfrm>
        </p:spPr>
        <p:txBody>
          <a:bodyPr>
            <a:normAutofit fontScale="90000"/>
          </a:bodyPr>
          <a:lstStyle/>
          <a:p>
            <a:r>
              <a:rPr lang="en-GB" dirty="0" smtClean="0"/>
              <a:t>The question really is do we want a system </a:t>
            </a:r>
            <a:br>
              <a:rPr lang="en-GB" dirty="0" smtClean="0"/>
            </a:br>
            <a:r>
              <a:rPr lang="en-GB" dirty="0" smtClean="0"/>
              <a:t>that assumes the worst or the best ….</a:t>
            </a:r>
            <a:br>
              <a:rPr lang="en-GB" dirty="0" smtClean="0"/>
            </a:br>
            <a:r>
              <a:rPr lang="en-GB" dirty="0"/>
              <a:t/>
            </a:r>
            <a:br>
              <a:rPr lang="en-GB" dirty="0"/>
            </a:br>
            <a:r>
              <a:rPr lang="en-GB" dirty="0" smtClean="0"/>
              <a:t/>
            </a:r>
            <a:br>
              <a:rPr lang="en-GB" dirty="0" smtClean="0"/>
            </a:br>
            <a:r>
              <a:rPr lang="en-GB" dirty="0" smtClean="0"/>
              <a:t>An asset based system build on trust..</a:t>
            </a:r>
            <a:endParaRPr lang="en-GB" dirty="0"/>
          </a:p>
        </p:txBody>
      </p:sp>
    </p:spTree>
    <p:extLst>
      <p:ext uri="{BB962C8B-B14F-4D97-AF65-F5344CB8AC3E}">
        <p14:creationId xmlns:p14="http://schemas.microsoft.com/office/powerpoint/2010/main" val="3272396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1049" y="1210962"/>
            <a:ext cx="7968079" cy="1015663"/>
          </a:xfrm>
          <a:prstGeom prst="rect">
            <a:avLst/>
          </a:prstGeom>
          <a:noFill/>
        </p:spPr>
        <p:txBody>
          <a:bodyPr wrap="none" rtlCol="0">
            <a:spAutoFit/>
          </a:bodyPr>
          <a:lstStyle/>
          <a:p>
            <a:r>
              <a:rPr lang="en-GB" sz="6000" dirty="0" smtClean="0">
                <a:latin typeface="Arial" panose="020B0604020202020204" pitchFamily="34" charset="0"/>
                <a:cs typeface="Arial" panose="020B0604020202020204" pitchFamily="34" charset="0"/>
              </a:rPr>
              <a:t>Asset Based Approach</a:t>
            </a:r>
            <a:endParaRPr lang="en-GB" sz="6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376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309" y="316610"/>
            <a:ext cx="10763794" cy="6207597"/>
          </a:xfrm>
          <a:prstGeom prst="rect">
            <a:avLst/>
          </a:prstGeom>
        </p:spPr>
        <p:txBody>
          <a:bodyPr wrap="square">
            <a:spAutoFit/>
          </a:bodyPr>
          <a:lstStyle/>
          <a:p>
            <a:pPr>
              <a:lnSpc>
                <a:spcPct val="107000"/>
              </a:lnSpc>
              <a:spcAft>
                <a:spcPts val="800"/>
              </a:spcAft>
            </a:pPr>
            <a:r>
              <a:rPr lang="en-GB" sz="24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Criteria for approval of plans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The support plan describes a partnership between the Local Authority the person needing support and their family.  It is more than a document detailing activity to be provided. A good support plans will; </a:t>
            </a:r>
          </a:p>
          <a:p>
            <a:pPr marL="342900" lvl="0" indent="-342900">
              <a:lnSpc>
                <a:spcPct val="107000"/>
              </a:lnSpc>
              <a:spcAft>
                <a:spcPts val="0"/>
              </a:spcAft>
              <a:buFont typeface="Symbol" panose="05050102010706020507" pitchFamily="18" charset="2"/>
              <a:buChar char=""/>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Set out how the money in the personal budget is being used to meet the outcomes described in the persons assessment.  </a:t>
            </a:r>
          </a:p>
          <a:p>
            <a:pPr marL="342900" lvl="0" indent="-342900">
              <a:lnSpc>
                <a:spcPct val="107000"/>
              </a:lnSpc>
              <a:spcAft>
                <a:spcPts val="0"/>
              </a:spcAft>
              <a:buFont typeface="Symbol" panose="05050102010706020507" pitchFamily="18" charset="2"/>
              <a:buChar char=""/>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Is legal and ensures the safety and well-being of all involved.</a:t>
            </a:r>
          </a:p>
          <a:p>
            <a:pPr marL="342900" lvl="0" indent="-342900">
              <a:lnSpc>
                <a:spcPct val="107000"/>
              </a:lnSpc>
              <a:spcAft>
                <a:spcPts val="0"/>
              </a:spcAft>
              <a:buFont typeface="Symbol" panose="05050102010706020507" pitchFamily="18" charset="2"/>
              <a:buChar char=""/>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Is within the allocated indicative budget and shows how the proposed spend represents good value for money.</a:t>
            </a:r>
          </a:p>
          <a:p>
            <a:pPr marL="342900" lvl="0" indent="-342900">
              <a:lnSpc>
                <a:spcPct val="107000"/>
              </a:lnSpc>
              <a:spcAft>
                <a:spcPts val="0"/>
              </a:spcAft>
              <a:buFont typeface="Symbol" panose="05050102010706020507" pitchFamily="18" charset="2"/>
              <a:buChar char=""/>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Reflect the unique interest’s preferences and aspirations of the person needing support and their family and will draw on their strengths, gifts and talents. </a:t>
            </a:r>
          </a:p>
          <a:p>
            <a:pPr marL="342900" lvl="0" indent="-342900">
              <a:lnSpc>
                <a:spcPct val="107000"/>
              </a:lnSpc>
              <a:spcAft>
                <a:spcPts val="0"/>
              </a:spcAft>
              <a:buFont typeface="Symbol" panose="05050102010706020507" pitchFamily="18" charset="2"/>
              <a:buChar char=""/>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Will compliment and sustain, rather than replace existing support available to the person from their family and wider community. </a:t>
            </a:r>
          </a:p>
          <a:p>
            <a:pPr marL="342900" lvl="0" indent="-342900">
              <a:lnSpc>
                <a:spcPct val="107000"/>
              </a:lnSpc>
              <a:spcAft>
                <a:spcPts val="800"/>
              </a:spcAft>
              <a:buFont typeface="Symbol" panose="05050102010706020507" pitchFamily="18" charset="2"/>
              <a:buChar char=""/>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Is focussed on progression and promotes independence, looks to the future as well as addressing the here and now.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8529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4207" y="0"/>
            <a:ext cx="6892767" cy="4467812"/>
          </a:xfrm>
          <a:prstGeom prst="rect">
            <a:avLst/>
          </a:prstGeom>
        </p:spPr>
      </p:pic>
      <p:pic>
        <p:nvPicPr>
          <p:cNvPr id="5" name="Picture 4"/>
          <p:cNvPicPr>
            <a:picLocks noChangeAspect="1"/>
          </p:cNvPicPr>
          <p:nvPr/>
        </p:nvPicPr>
        <p:blipFill>
          <a:blip r:embed="rId3"/>
          <a:stretch>
            <a:fillRect/>
          </a:stretch>
        </p:blipFill>
        <p:spPr>
          <a:xfrm>
            <a:off x="232012" y="4467812"/>
            <a:ext cx="10267666" cy="2132777"/>
          </a:xfrm>
          <a:prstGeom prst="rect">
            <a:avLst/>
          </a:prstGeom>
        </p:spPr>
      </p:pic>
      <p:pic>
        <p:nvPicPr>
          <p:cNvPr id="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818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4207" y="0"/>
            <a:ext cx="6892767" cy="4467812"/>
          </a:xfrm>
          <a:prstGeom prst="rect">
            <a:avLst/>
          </a:prstGeom>
        </p:spPr>
      </p:pic>
      <p:pic>
        <p:nvPicPr>
          <p:cNvPr id="5" name="Picture 4"/>
          <p:cNvPicPr>
            <a:picLocks noChangeAspect="1"/>
          </p:cNvPicPr>
          <p:nvPr/>
        </p:nvPicPr>
        <p:blipFill>
          <a:blip r:embed="rId3"/>
          <a:stretch>
            <a:fillRect/>
          </a:stretch>
        </p:blipFill>
        <p:spPr>
          <a:xfrm>
            <a:off x="232012" y="4467812"/>
            <a:ext cx="10267666" cy="2132777"/>
          </a:xfrm>
          <a:prstGeom prst="rect">
            <a:avLst/>
          </a:prstGeom>
        </p:spPr>
      </p:pic>
      <p:pic>
        <p:nvPicPr>
          <p:cNvPr id="2" name="Picture 1"/>
          <p:cNvPicPr>
            <a:picLocks noChangeAspect="1"/>
          </p:cNvPicPr>
          <p:nvPr/>
        </p:nvPicPr>
        <p:blipFill>
          <a:blip r:embed="rId4"/>
          <a:stretch>
            <a:fillRect/>
          </a:stretch>
        </p:blipFill>
        <p:spPr>
          <a:xfrm>
            <a:off x="8741976" y="964022"/>
            <a:ext cx="1960858" cy="2737987"/>
          </a:xfrm>
          <a:prstGeom prst="rect">
            <a:avLst/>
          </a:prstGeom>
        </p:spPr>
      </p:pic>
      <p:sp>
        <p:nvSpPr>
          <p:cNvPr id="6" name="Rectangle 5"/>
          <p:cNvSpPr/>
          <p:nvPr/>
        </p:nvSpPr>
        <p:spPr>
          <a:xfrm>
            <a:off x="1699205" y="1158240"/>
            <a:ext cx="6940731" cy="22032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FF0000"/>
                </a:solidFill>
              </a:rPr>
              <a:t>7</a:t>
            </a:r>
            <a:r>
              <a:rPr lang="en-GB" sz="5400" dirty="0" smtClean="0">
                <a:solidFill>
                  <a:srgbClr val="FF0000"/>
                </a:solidFill>
              </a:rPr>
              <a:t>.Payment Cards</a:t>
            </a:r>
            <a:endParaRPr lang="en-GB" sz="5400" dirty="0">
              <a:solidFill>
                <a:srgbClr val="FF0000"/>
              </a:solidFill>
            </a:endParaRPr>
          </a:p>
        </p:txBody>
      </p:sp>
      <p:pic>
        <p:nvPicPr>
          <p:cNvPr id="7"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840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241" y="1643419"/>
            <a:ext cx="10515600" cy="1325563"/>
          </a:xfrm>
        </p:spPr>
        <p:txBody>
          <a:bodyPr/>
          <a:lstStyle/>
          <a:p>
            <a:r>
              <a:rPr lang="en-GB" dirty="0" smtClean="0"/>
              <a:t>A collection of issues that have reached the </a:t>
            </a:r>
            <a:br>
              <a:rPr lang="en-GB" dirty="0" smtClean="0"/>
            </a:br>
            <a:r>
              <a:rPr lang="en-GB" dirty="0" smtClean="0"/>
              <a:t>independent living strategy group…</a:t>
            </a:r>
            <a:endParaRPr lang="en-GB" dirty="0"/>
          </a:p>
        </p:txBody>
      </p:sp>
    </p:spTree>
    <p:extLst>
      <p:ext uri="{BB962C8B-B14F-4D97-AF65-F5344CB8AC3E}">
        <p14:creationId xmlns:p14="http://schemas.microsoft.com/office/powerpoint/2010/main" val="3506718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951" y="146034"/>
            <a:ext cx="11243389" cy="61850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en-GB" sz="3200" dirty="0" smtClean="0">
                <a:solidFill>
                  <a:srgbClr val="222222"/>
                </a:solidFill>
                <a:effectLst/>
                <a:latin typeface="Arial" panose="020B0604020202020204" pitchFamily="34" charset="0"/>
                <a:ea typeface="Times New Roman" panose="02020603050405020304" pitchFamily="18" charset="0"/>
                <a:cs typeface="Arial" panose="020B0604020202020204" pitchFamily="34" charset="0"/>
              </a:rPr>
              <a:t>Midlands: enforced  prepayment card despite her stating she wanted to retain traditional direct payment account. They sent the card and ceased deposits into the DP account..</a:t>
            </a:r>
          </a:p>
          <a:p>
            <a:pPr>
              <a:lnSpc>
                <a:spcPct val="107000"/>
              </a:lnSpc>
              <a:spcAft>
                <a:spcPts val="0"/>
              </a:spcAft>
            </a:pPr>
            <a:endParaRPr lang="en-GB" sz="3200"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3200" dirty="0" smtClean="0">
                <a:solidFill>
                  <a:srgbClr val="222222"/>
                </a:solidFill>
                <a:effectLst/>
                <a:latin typeface="Arial" panose="020B0604020202020204" pitchFamily="34" charset="0"/>
                <a:ea typeface="Times New Roman" panose="02020603050405020304" pitchFamily="18" charset="0"/>
                <a:cs typeface="Arial" panose="020B0604020202020204" pitchFamily="34" charset="0"/>
              </a:rPr>
              <a:t>No choice but to activate the card on order to pay the PAs. </a:t>
            </a:r>
          </a:p>
          <a:p>
            <a:pPr>
              <a:lnSpc>
                <a:spcPct val="107000"/>
              </a:lnSpc>
              <a:spcAft>
                <a:spcPts val="0"/>
              </a:spcAft>
            </a:pPr>
            <a:endParaRPr lang="en-GB" sz="3200"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3200" dirty="0">
                <a:solidFill>
                  <a:srgbClr val="222222"/>
                </a:solidFill>
                <a:latin typeface="Arial" panose="020B0604020202020204" pitchFamily="34" charset="0"/>
                <a:ea typeface="Times New Roman" panose="02020603050405020304" pitchFamily="18" charset="0"/>
                <a:cs typeface="Arial" panose="020B0604020202020204" pitchFamily="34" charset="0"/>
              </a:rPr>
              <a:t>P</a:t>
            </a:r>
            <a:r>
              <a:rPr lang="en-GB" sz="3200" dirty="0" smtClean="0">
                <a:solidFill>
                  <a:srgbClr val="222222"/>
                </a:solidFill>
                <a:effectLst/>
                <a:latin typeface="Arial" panose="020B0604020202020204" pitchFamily="34" charset="0"/>
                <a:ea typeface="Times New Roman" panose="02020603050405020304" pitchFamily="18" charset="0"/>
                <a:cs typeface="Arial" panose="020B0604020202020204" pitchFamily="34" charset="0"/>
              </a:rPr>
              <a:t>erson therefore removed all the funds from the prepayment card and put it in her DP account !! </a:t>
            </a:r>
          </a:p>
          <a:p>
            <a:pPr>
              <a:lnSpc>
                <a:spcPct val="107000"/>
              </a:lnSpc>
              <a:spcAft>
                <a:spcPts val="0"/>
              </a:spcAft>
            </a:pPr>
            <a:endParaRPr lang="en-GB" sz="3200"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3200" dirty="0" smtClean="0">
                <a:solidFill>
                  <a:srgbClr val="222222"/>
                </a:solidFill>
                <a:effectLst/>
                <a:latin typeface="Arial" panose="020B0604020202020204" pitchFamily="34" charset="0"/>
                <a:ea typeface="Times New Roman" panose="02020603050405020304" pitchFamily="18" charset="0"/>
                <a:cs typeface="Arial" panose="020B0604020202020204" pitchFamily="34" charset="0"/>
              </a:rPr>
              <a:t>Council not happy and asked her for evidence that she had closed the DP account she said no.  </a:t>
            </a:r>
            <a:endParaRPr lang="en-GB" sz="32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dirty="0" smtClean="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5503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7305" y="1591441"/>
            <a:ext cx="8245151"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dirty="0" smtClean="0"/>
              <a:t>Leafy London Borough:  “everyone is put on the prepayment card”.  The transaction fee has just been increased from 30p to 45p and there is uncertainty as to whether people’s direct payment will cover this.</a:t>
            </a:r>
            <a:endParaRPr lang="en-GB" sz="3200" dirty="0"/>
          </a:p>
        </p:txBody>
      </p:sp>
    </p:spTree>
    <p:extLst>
      <p:ext uri="{BB962C8B-B14F-4D97-AF65-F5344CB8AC3E}">
        <p14:creationId xmlns:p14="http://schemas.microsoft.com/office/powerpoint/2010/main" val="1873567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0496" y="1255367"/>
            <a:ext cx="9604311" cy="50167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dirty="0" smtClean="0">
                <a:latin typeface="Arial" panose="020B0604020202020204" pitchFamily="34" charset="0"/>
                <a:cs typeface="Arial" panose="020B0604020202020204" pitchFamily="34" charset="0"/>
              </a:rPr>
              <a:t>Shire County: a long-term recipient of direct payments was told she had to transfer onto a prepaid card. She challenged this through the formal complaints procedure and, after initially failing to have her complaint upheld a further challenge resulted in her being told she could keep her bank account for her direct payment.  However, when she asked that all direct payment recipients be told they could opt for a bank account the local authority refused to do so.</a:t>
            </a:r>
          </a:p>
        </p:txBody>
      </p:sp>
    </p:spTree>
    <p:extLst>
      <p:ext uri="{BB962C8B-B14F-4D97-AF65-F5344CB8AC3E}">
        <p14:creationId xmlns:p14="http://schemas.microsoft.com/office/powerpoint/2010/main" val="518510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6743" y="2266042"/>
            <a:ext cx="6303905"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3200" dirty="0" smtClean="0">
                <a:latin typeface="Arial" panose="020B0604020202020204" pitchFamily="34" charset="0"/>
                <a:cs typeface="Arial" panose="020B0604020202020204" pitchFamily="34" charset="0"/>
              </a:rPr>
              <a:t>Coastal City: “It’s the only option”.</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13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097" y="244218"/>
            <a:ext cx="7934131"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dirty="0" smtClean="0">
                <a:latin typeface="Arial" panose="020B0604020202020204" pitchFamily="34" charset="0"/>
                <a:cs typeface="Arial" panose="020B0604020202020204" pitchFamily="34" charset="0"/>
              </a:rPr>
              <a:t>Northern Industrial Town: “I was made to move over to the prepaid card system, the only say I had was when.”</a:t>
            </a:r>
          </a:p>
        </p:txBody>
      </p:sp>
    </p:spTree>
    <p:extLst>
      <p:ext uri="{BB962C8B-B14F-4D97-AF65-F5344CB8AC3E}">
        <p14:creationId xmlns:p14="http://schemas.microsoft.com/office/powerpoint/2010/main" val="3795063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3" y="811963"/>
            <a:ext cx="792480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dirty="0" smtClean="0"/>
              <a:t>Large city: “I was transferred to the prepaid card system last year. I didn’t have a choice and I believe they have implemented this across all adult care in the city.” </a:t>
            </a:r>
            <a:endParaRPr lang="en-GB" sz="3200" dirty="0"/>
          </a:p>
        </p:txBody>
      </p:sp>
    </p:spTree>
    <p:extLst>
      <p:ext uri="{BB962C8B-B14F-4D97-AF65-F5344CB8AC3E}">
        <p14:creationId xmlns:p14="http://schemas.microsoft.com/office/powerpoint/2010/main" val="3592673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608" y="1210962"/>
            <a:ext cx="11410681" cy="3785652"/>
          </a:xfrm>
          <a:prstGeom prst="rect">
            <a:avLst/>
          </a:prstGeom>
          <a:noFill/>
        </p:spPr>
        <p:txBody>
          <a:bodyPr wrap="square" rtlCol="0">
            <a:spAutoFit/>
          </a:bodyPr>
          <a:lstStyle/>
          <a:p>
            <a:r>
              <a:rPr lang="en-GB" sz="6000" dirty="0" smtClean="0">
                <a:latin typeface="Arial" panose="020B0604020202020204" pitchFamily="34" charset="0"/>
                <a:cs typeface="Arial" panose="020B0604020202020204" pitchFamily="34" charset="0"/>
              </a:rPr>
              <a:t>Asset Based Thinking:</a:t>
            </a:r>
          </a:p>
          <a:p>
            <a:endParaRPr lang="en-GB" sz="6000" dirty="0" smtClean="0">
              <a:latin typeface="Arial" panose="020B0604020202020204" pitchFamily="34" charset="0"/>
              <a:cs typeface="Arial" panose="020B0604020202020204" pitchFamily="34" charset="0"/>
            </a:endParaRPr>
          </a:p>
          <a:p>
            <a:r>
              <a:rPr lang="en-GB" sz="6000" dirty="0" smtClean="0">
                <a:latin typeface="Arial" panose="020B0604020202020204" pitchFamily="34" charset="0"/>
                <a:cs typeface="Arial" panose="020B0604020202020204" pitchFamily="34" charset="0"/>
              </a:rPr>
              <a:t>Demands that we value and trust people….</a:t>
            </a:r>
            <a:endParaRPr lang="en-GB" sz="6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820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04589" y="960852"/>
            <a:ext cx="6096000" cy="5509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sz="3200" dirty="0" smtClean="0"/>
              <a:t>London Borough: information received by a local organisation that the LA intends to insist that everyone on a direct payment uses a prepaid card: “we have asked if The borough will be consulting with its service users. They responded that they wouldn't be talking with service users as they feel the changes are too complicated for them to understand.”</a:t>
            </a:r>
            <a:endParaRPr lang="en-GB" sz="3200" dirty="0"/>
          </a:p>
        </p:txBody>
      </p:sp>
    </p:spTree>
    <p:extLst>
      <p:ext uri="{BB962C8B-B14F-4D97-AF65-F5344CB8AC3E}">
        <p14:creationId xmlns:p14="http://schemas.microsoft.com/office/powerpoint/2010/main" val="2546286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994" y="397354"/>
            <a:ext cx="11591731" cy="60016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dirty="0" smtClean="0">
                <a:latin typeface="Arial" panose="020B0604020202020204" pitchFamily="34" charset="0"/>
                <a:cs typeface="Arial" panose="020B0604020202020204" pitchFamily="34" charset="0"/>
              </a:rPr>
              <a:t>A rural shire: direct payments user reported that, at a meeting held by adult social services as part of a consultation on prepaid cards, people came away with the impression that this would not be a choice but would be compulsory if they wished to still receive a direct payment.  The County Council’s website says: “A prepaid card account will be set up by </a:t>
            </a:r>
            <a:r>
              <a:rPr lang="en-GB" sz="3200" dirty="0" err="1" smtClean="0">
                <a:latin typeface="Arial" panose="020B0604020202020204" pitchFamily="34" charset="0"/>
                <a:cs typeface="Arial" panose="020B0604020202020204" pitchFamily="34" charset="0"/>
              </a:rPr>
              <a:t>Ruralshire</a:t>
            </a:r>
            <a:r>
              <a:rPr lang="en-GB" sz="3200" dirty="0" smtClean="0">
                <a:latin typeface="Arial" panose="020B0604020202020204" pitchFamily="34" charset="0"/>
                <a:cs typeface="Arial" panose="020B0604020202020204" pitchFamily="34" charset="0"/>
              </a:rPr>
              <a:t> County Council for on-going direct payments, unless it has been agreed you will set up your own separate bank account”.  A twitter exchange with a local service user resulted in the County Council’s twitter account saying `’we are aware that the wording on the website does not make …[the ability to choose a bank account] clear, so this should be amended”.</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134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351330"/>
            <a:ext cx="11831216" cy="59708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800" dirty="0" smtClean="0">
                <a:latin typeface="Arial" panose="020B0604020202020204" pitchFamily="34" charset="0"/>
                <a:cs typeface="Arial" panose="020B0604020202020204" pitchFamily="34" charset="0"/>
              </a:rPr>
              <a:t>From the midlands:  “..they let us know by letter that we would all have to transfer to prepaid cards…..was told it was to help me, although every year when I am audited they put in writing that there was no mismanagement of my account, I pointed out it wasn't helping me, it was making a lot of work which was stressing me out, I pointed out that currently everything is set up for me by my branch…., I was told you either have a pre-paid card or don't get direct payments. …The roll out has been a nightmare, a lady phoned me out of the blue and tried to pressure me into an appointment to explain the system..[when she came]..she only had the sheet of information we'd already had, she couldn't answer half my questions…she couldn't even tell me how I would be able to pay for my insurance with the card.  I haven't had the roll out yet, but have been left worrying about it for the last eight months.”</a:t>
            </a:r>
          </a:p>
          <a:p>
            <a:endParaRPr lang="en-GB" dirty="0" smtClean="0"/>
          </a:p>
        </p:txBody>
      </p:sp>
    </p:spTree>
    <p:extLst>
      <p:ext uri="{BB962C8B-B14F-4D97-AF65-F5344CB8AC3E}">
        <p14:creationId xmlns:p14="http://schemas.microsoft.com/office/powerpoint/2010/main" val="4132604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232" y="878738"/>
            <a:ext cx="8854752"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dirty="0" smtClean="0"/>
              <a:t>In the east: They have  have implemented a prepaid card for children’s services. Local disability organisation: “I don’t think people are being ‘forced’ to have a pre-payment card, I just don’t think, as new clients, they are being told there is any other option”.</a:t>
            </a:r>
            <a:endParaRPr lang="en-GB" sz="3200" dirty="0"/>
          </a:p>
        </p:txBody>
      </p:sp>
    </p:spTree>
    <p:extLst>
      <p:ext uri="{BB962C8B-B14F-4D97-AF65-F5344CB8AC3E}">
        <p14:creationId xmlns:p14="http://schemas.microsoft.com/office/powerpoint/2010/main" val="1336586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305" y="690465"/>
            <a:ext cx="9568645" cy="2308324"/>
          </a:xfrm>
          <a:prstGeom prst="rect">
            <a:avLst/>
          </a:prstGeom>
          <a:noFill/>
        </p:spPr>
        <p:txBody>
          <a:bodyPr wrap="none" rtlCol="0">
            <a:spAutoFit/>
          </a:bodyPr>
          <a:lstStyle/>
          <a:p>
            <a:r>
              <a:rPr lang="en-GB" sz="4800" dirty="0" smtClean="0">
                <a:latin typeface="Arial" panose="020B0604020202020204" pitchFamily="34" charset="0"/>
                <a:cs typeface="Arial" panose="020B0604020202020204" pitchFamily="34" charset="0"/>
              </a:rPr>
              <a:t>The independent living strategy </a:t>
            </a:r>
          </a:p>
          <a:p>
            <a:r>
              <a:rPr lang="en-GB" sz="4800" dirty="0" smtClean="0">
                <a:latin typeface="Arial" panose="020B0604020202020204" pitchFamily="34" charset="0"/>
                <a:cs typeface="Arial" panose="020B0604020202020204" pitchFamily="34" charset="0"/>
              </a:rPr>
              <a:t>group will be looking more closely </a:t>
            </a:r>
          </a:p>
          <a:p>
            <a:r>
              <a:rPr lang="en-GB" sz="4800" dirty="0">
                <a:latin typeface="Arial" panose="020B0604020202020204" pitchFamily="34" charset="0"/>
                <a:cs typeface="Arial" panose="020B0604020202020204" pitchFamily="34" charset="0"/>
              </a:rPr>
              <a:t>a</a:t>
            </a:r>
            <a:r>
              <a:rPr lang="en-GB" sz="4800" dirty="0" smtClean="0">
                <a:latin typeface="Arial" panose="020B0604020202020204" pitchFamily="34" charset="0"/>
                <a:cs typeface="Arial" panose="020B0604020202020204" pitchFamily="34" charset="0"/>
              </a:rPr>
              <a:t>t this issue……  </a:t>
            </a: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038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86" y="2773475"/>
            <a:ext cx="10515600" cy="1325563"/>
          </a:xfrm>
        </p:spPr>
        <p:txBody>
          <a:bodyPr>
            <a:noAutofit/>
          </a:bodyPr>
          <a:lstStyle/>
          <a:p>
            <a:r>
              <a:rPr lang="en-GB" sz="7200" b="1" dirty="0" smtClean="0">
                <a:latin typeface="Arial" panose="020B0604020202020204" pitchFamily="34" charset="0"/>
                <a:cs typeface="Arial" panose="020B0604020202020204" pitchFamily="34" charset="0"/>
              </a:rPr>
              <a:t>So what about</a:t>
            </a:r>
            <a:br>
              <a:rPr lang="en-GB" sz="7200" b="1" dirty="0" smtClean="0">
                <a:latin typeface="Arial" panose="020B0604020202020204" pitchFamily="34" charset="0"/>
                <a:cs typeface="Arial" panose="020B0604020202020204" pitchFamily="34" charset="0"/>
              </a:rPr>
            </a:br>
            <a:r>
              <a:rPr lang="en-GB" sz="7200" b="1" dirty="0" smtClean="0">
                <a:latin typeface="Arial" panose="020B0604020202020204" pitchFamily="34" charset="0"/>
                <a:cs typeface="Arial" panose="020B0604020202020204" pitchFamily="34" charset="0"/>
              </a:rPr>
              <a:t> FRAUD ?</a:t>
            </a:r>
            <a:endParaRPr lang="en-GB"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932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6461" y="665801"/>
            <a:ext cx="7920880" cy="4464496"/>
          </a:xfrm>
        </p:spPr>
        <p:txBody>
          <a:bodyPr>
            <a:normAutofit/>
          </a:bodyPr>
          <a:lstStyle/>
          <a:p>
            <a:pPr algn="l"/>
            <a:r>
              <a:rPr lang="en-GB" sz="4000" dirty="0">
                <a:latin typeface="Arial" panose="020B0604020202020204" pitchFamily="34" charset="0"/>
                <a:cs typeface="Arial" panose="020B0604020202020204" pitchFamily="34" charset="0"/>
              </a:rPr>
              <a:t>How big a problem is DP / social care fraud</a:t>
            </a:r>
            <a:r>
              <a:rPr lang="en-GB" sz="4000" dirty="0" smtClean="0">
                <a:latin typeface="Arial" panose="020B0604020202020204" pitchFamily="34" charset="0"/>
                <a:cs typeface="Arial" panose="020B0604020202020204" pitchFamily="34" charset="0"/>
              </a:rPr>
              <a:t>?</a:t>
            </a:r>
          </a:p>
          <a:p>
            <a:pPr algn="l"/>
            <a:endParaRPr lang="en-GB" sz="4000" dirty="0">
              <a:latin typeface="Arial" panose="020B0604020202020204" pitchFamily="34" charset="0"/>
              <a:cs typeface="Arial" panose="020B0604020202020204" pitchFamily="34" charset="0"/>
            </a:endParaRPr>
          </a:p>
          <a:p>
            <a:pPr algn="l"/>
            <a:r>
              <a:rPr lang="en-GB" sz="4000" dirty="0">
                <a:latin typeface="Arial" panose="020B0604020202020204" pitchFamily="34" charset="0"/>
                <a:cs typeface="Arial" panose="020B0604020202020204" pitchFamily="34" charset="0"/>
              </a:rPr>
              <a:t>CIPFA </a:t>
            </a:r>
            <a:r>
              <a:rPr lang="en-GB" sz="4000" dirty="0" err="1">
                <a:latin typeface="Arial" panose="020B0604020202020204" pitchFamily="34" charset="0"/>
                <a:cs typeface="Arial" panose="020B0604020202020204" pitchFamily="34" charset="0"/>
              </a:rPr>
              <a:t>CFaCT</a:t>
            </a:r>
            <a:r>
              <a:rPr lang="en-GB" sz="4000" dirty="0">
                <a:latin typeface="Arial" panose="020B0604020202020204" pitchFamily="34" charset="0"/>
                <a:cs typeface="Arial" panose="020B0604020202020204" pitchFamily="34" charset="0"/>
              </a:rPr>
              <a:t> 2016 – 352 reported cases of social care fraud, ave. value £</a:t>
            </a:r>
            <a:r>
              <a:rPr lang="en-GB" sz="4000" dirty="0" smtClean="0">
                <a:latin typeface="Arial" panose="020B0604020202020204" pitchFamily="34" charset="0"/>
                <a:cs typeface="Arial" panose="020B0604020202020204" pitchFamily="34" charset="0"/>
              </a:rPr>
              <a:t>9-10k</a:t>
            </a:r>
            <a:endParaRPr lang="en-GB" sz="4000" dirty="0">
              <a:latin typeface="Arial" panose="020B0604020202020204" pitchFamily="34" charset="0"/>
              <a:cs typeface="Arial" panose="020B0604020202020204" pitchFamily="34" charset="0"/>
            </a:endParaRPr>
          </a:p>
        </p:txBody>
      </p:sp>
      <p:sp>
        <p:nvSpPr>
          <p:cNvPr id="4" name="Rectangle 3"/>
          <p:cNvSpPr/>
          <p:nvPr/>
        </p:nvSpPr>
        <p:spPr>
          <a:xfrm>
            <a:off x="1524000" y="6453336"/>
            <a:ext cx="9144000" cy="40466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201" y="6191362"/>
            <a:ext cx="2562583" cy="523948"/>
          </a:xfrm>
          <a:prstGeom prst="rect">
            <a:avLst/>
          </a:prstGeom>
          <a:ln>
            <a:solidFill>
              <a:schemeClr val="accent4"/>
            </a:solidFill>
          </a:ln>
          <a:effectLst>
            <a:outerShdw blurRad="50800" dist="38100" dir="13500000" algn="br" rotWithShape="0">
              <a:prstClr val="black">
                <a:alpha val="40000"/>
              </a:prstClr>
            </a:outerShdw>
            <a:softEdge rad="12700"/>
          </a:effectLst>
        </p:spPr>
      </p:pic>
    </p:spTree>
    <p:extLst>
      <p:ext uri="{BB962C8B-B14F-4D97-AF65-F5344CB8AC3E}">
        <p14:creationId xmlns:p14="http://schemas.microsoft.com/office/powerpoint/2010/main" val="3441218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751" y="249068"/>
            <a:ext cx="10083114" cy="5878532"/>
          </a:xfrm>
          <a:prstGeom prst="rect">
            <a:avLst/>
          </a:prstGeom>
        </p:spPr>
        <p:txBody>
          <a:bodyPr wrap="square">
            <a:spAutoFit/>
          </a:bodyPr>
          <a:lstStyle/>
          <a:p>
            <a:r>
              <a:rPr lang="en-GB" sz="2000" dirty="0" smtClean="0">
                <a:latin typeface="Arial" panose="020B0604020202020204" pitchFamily="34" charset="0"/>
                <a:cs typeface="Arial" panose="020B0604020202020204" pitchFamily="34" charset="0"/>
              </a:rPr>
              <a:t>The Audit Commission (the Commission) reported that local authorities detected  438 cases of social care fraud in 2013-14 – more than three times the number in 2009-10 – </a:t>
            </a:r>
            <a:r>
              <a:rPr lang="en-GB" sz="3600" b="1" dirty="0" smtClean="0">
                <a:latin typeface="Arial" panose="020B0604020202020204" pitchFamily="34" charset="0"/>
                <a:cs typeface="Arial" panose="020B0604020202020204" pitchFamily="34" charset="0"/>
              </a:rPr>
              <a:t>with a total value of £6.3 million.</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However, the Commission also highlighted that most authorities did not detect any social care fraud. The increase may reflect true growth in fraud, or improved detection. </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The Commission reported that authorities viewed personal budgets as a significant new fraud risk. </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Examples of fraud include multiple claims across different authorities and payments continuing after a user has died. </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Authorities we visited did not report an increase in fraud associated with personal budgets and direct payments, although we heard of specific examples. </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Since 2014-15, authorities must submit data on those receiving personal budgets to the National Fraud Initiative. This identifies data matches that may indicate fraud.</a:t>
            </a:r>
            <a:endParaRPr lang="en-GB" sz="2000" dirty="0">
              <a:latin typeface="Arial" panose="020B0604020202020204" pitchFamily="34" charset="0"/>
              <a:cs typeface="Arial" panose="020B0604020202020204" pitchFamily="34" charset="0"/>
            </a:endParaRPr>
          </a:p>
        </p:txBody>
      </p:sp>
      <p:sp>
        <p:nvSpPr>
          <p:cNvPr id="3" name="Rectangle 2"/>
          <p:cNvSpPr/>
          <p:nvPr/>
        </p:nvSpPr>
        <p:spPr>
          <a:xfrm>
            <a:off x="5228824" y="6035926"/>
            <a:ext cx="683868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dirty="0" smtClean="0"/>
              <a:t>Personalised commissioning in adult social care</a:t>
            </a:r>
          </a:p>
          <a:p>
            <a:r>
              <a:rPr lang="en-GB" dirty="0" smtClean="0"/>
              <a:t>Ordered by the House of Commons to be printed on 2 March 2016</a:t>
            </a:r>
            <a:endParaRPr lang="en-GB" dirty="0"/>
          </a:p>
        </p:txBody>
      </p:sp>
    </p:spTree>
    <p:extLst>
      <p:ext uri="{BB962C8B-B14F-4D97-AF65-F5344CB8AC3E}">
        <p14:creationId xmlns:p14="http://schemas.microsoft.com/office/powerpoint/2010/main" val="3879792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572036"/>
            <a:ext cx="8443784" cy="923330"/>
          </a:xfrm>
          <a:prstGeom prst="rect">
            <a:avLst/>
          </a:prstGeom>
        </p:spPr>
        <p:txBody>
          <a:bodyPr wrap="square">
            <a:spAutoFit/>
          </a:bodyPr>
          <a:lstStyle/>
          <a:p>
            <a:r>
              <a:rPr lang="en-GB" dirty="0" smtClean="0"/>
              <a:t>In 2016-17:</a:t>
            </a:r>
          </a:p>
          <a:p>
            <a:endParaRPr lang="en-GB" dirty="0" smtClean="0"/>
          </a:p>
          <a:p>
            <a:r>
              <a:rPr lang="en-GB" dirty="0" smtClean="0"/>
              <a:t>Gross Current Expenditure on Adult Social Care by Local Authorities was £17.5 billion</a:t>
            </a:r>
            <a:endParaRPr lang="en-GB" dirty="0"/>
          </a:p>
        </p:txBody>
      </p:sp>
      <p:sp>
        <p:nvSpPr>
          <p:cNvPr id="3" name="Rectangle 2"/>
          <p:cNvSpPr/>
          <p:nvPr/>
        </p:nvSpPr>
        <p:spPr>
          <a:xfrm>
            <a:off x="304800" y="239573"/>
            <a:ext cx="10173730" cy="2246769"/>
          </a:xfrm>
          <a:prstGeom prst="rect">
            <a:avLst/>
          </a:prstGeom>
        </p:spPr>
        <p:txBody>
          <a:bodyPr wrap="square">
            <a:spAutoFit/>
          </a:bodyPr>
          <a:lstStyle/>
          <a:p>
            <a:r>
              <a:rPr lang="en-GB" sz="2800" dirty="0" smtClean="0">
                <a:latin typeface="Arial" panose="020B0604020202020204" pitchFamily="34" charset="0"/>
                <a:cs typeface="Arial" panose="020B0604020202020204" pitchFamily="34" charset="0"/>
              </a:rPr>
              <a:t>National Audit Office report</a:t>
            </a: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Local authorities spent £6.3 billion on long-term community care in 2014–15. Around 500,000 adults in England received personal budgets in 2014–15. </a:t>
            </a:r>
            <a:endParaRPr lang="en-GB" sz="2800" dirty="0">
              <a:latin typeface="Arial" panose="020B0604020202020204" pitchFamily="34" charset="0"/>
              <a:cs typeface="Arial" panose="020B0604020202020204" pitchFamily="34" charset="0"/>
            </a:endParaRPr>
          </a:p>
        </p:txBody>
      </p:sp>
      <p:sp>
        <p:nvSpPr>
          <p:cNvPr id="4" name="Rectangle 3"/>
          <p:cNvSpPr/>
          <p:nvPr/>
        </p:nvSpPr>
        <p:spPr>
          <a:xfrm>
            <a:off x="1358830" y="2959641"/>
            <a:ext cx="4685898" cy="2308324"/>
          </a:xfrm>
          <a:prstGeom prst="rect">
            <a:avLst/>
          </a:prstGeom>
        </p:spPr>
        <p:txBody>
          <a:bodyPr wrap="none">
            <a:spAutoFit/>
          </a:bodyPr>
          <a:lstStyle/>
          <a:p>
            <a:r>
              <a:rPr lang="en-GB" sz="3600" dirty="0" smtClean="0">
                <a:latin typeface="Arial" panose="020B0604020202020204" pitchFamily="34" charset="0"/>
                <a:cs typeface="Arial" panose="020B0604020202020204" pitchFamily="34" charset="0"/>
              </a:rPr>
              <a:t>Fraud = £6.3 million</a:t>
            </a:r>
          </a:p>
          <a:p>
            <a:r>
              <a:rPr lang="en-GB" sz="3600" dirty="0" smtClean="0">
                <a:latin typeface="Arial" panose="020B0604020202020204" pitchFamily="34" charset="0"/>
                <a:cs typeface="Arial" panose="020B0604020202020204" pitchFamily="34" charset="0"/>
              </a:rPr>
              <a:t>Budget = £6.30 Billion</a:t>
            </a:r>
          </a:p>
          <a:p>
            <a:endParaRPr lang="en-GB" sz="3600" dirty="0">
              <a:latin typeface="Arial" panose="020B0604020202020204" pitchFamily="34" charset="0"/>
              <a:cs typeface="Arial" panose="020B0604020202020204" pitchFamily="34" charset="0"/>
            </a:endParaRPr>
          </a:p>
          <a:p>
            <a:r>
              <a:rPr lang="en-GB" sz="3600" dirty="0" smtClean="0">
                <a:latin typeface="Arial" panose="020B0604020202020204" pitchFamily="34" charset="0"/>
                <a:cs typeface="Arial" panose="020B0604020202020204" pitchFamily="34" charset="0"/>
              </a:rPr>
              <a:t>Fraud - 0.01%  </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117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3145" y="1572053"/>
            <a:ext cx="8473795" cy="707886"/>
          </a:xfrm>
          <a:prstGeom prst="rect">
            <a:avLst/>
          </a:prstGeom>
        </p:spPr>
        <p:txBody>
          <a:bodyPr wrap="none">
            <a:spAutoFit/>
          </a:bodyPr>
          <a:lstStyle/>
          <a:p>
            <a:r>
              <a:rPr lang="en-GB" sz="4000" dirty="0" smtClean="0">
                <a:latin typeface="Arial" panose="020B0604020202020204" pitchFamily="34" charset="0"/>
                <a:cs typeface="Arial" panose="020B0604020202020204" pitchFamily="34" charset="0"/>
              </a:rPr>
              <a:t>438 out of 500,000 people  = 0.08% </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245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1049" y="1210962"/>
            <a:ext cx="9849171" cy="1015663"/>
          </a:xfrm>
          <a:prstGeom prst="rect">
            <a:avLst/>
          </a:prstGeom>
          <a:noFill/>
        </p:spPr>
        <p:txBody>
          <a:bodyPr wrap="none" rtlCol="0">
            <a:spAutoFit/>
          </a:bodyPr>
          <a:lstStyle/>
          <a:p>
            <a:r>
              <a:rPr lang="en-GB" sz="6000" dirty="0" smtClean="0">
                <a:latin typeface="Arial" panose="020B0604020202020204" pitchFamily="34" charset="0"/>
                <a:cs typeface="Arial" panose="020B0604020202020204" pitchFamily="34" charset="0"/>
              </a:rPr>
              <a:t>What is a personal Budget ?</a:t>
            </a:r>
            <a:endParaRPr lang="en-GB" sz="6000" dirty="0">
              <a:latin typeface="Arial" panose="020B0604020202020204" pitchFamily="34" charset="0"/>
              <a:cs typeface="Arial" panose="020B0604020202020204" pitchFamily="34" charset="0"/>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521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9431" y="156519"/>
            <a:ext cx="2583812" cy="1691132"/>
          </a:xfrm>
          <a:prstGeom prst="rect">
            <a:avLst/>
          </a:prstGeom>
        </p:spPr>
      </p:pic>
      <p:sp>
        <p:nvSpPr>
          <p:cNvPr id="3" name="Rectangle 2"/>
          <p:cNvSpPr/>
          <p:nvPr/>
        </p:nvSpPr>
        <p:spPr>
          <a:xfrm>
            <a:off x="3056237" y="611314"/>
            <a:ext cx="8353167" cy="646331"/>
          </a:xfrm>
          <a:prstGeom prst="rect">
            <a:avLst/>
          </a:prstGeom>
        </p:spPr>
        <p:txBody>
          <a:bodyPr wrap="square">
            <a:spAutoFit/>
          </a:bodyPr>
          <a:lstStyle/>
          <a:p>
            <a:r>
              <a:rPr lang="en-GB" dirty="0" smtClean="0"/>
              <a:t>Since 2014-15, authorities must submit data on those receiving personal budgets to the National Fraud Initiative. This identifies data matches that may indicate fraud.</a:t>
            </a:r>
            <a:endParaRPr lang="en-GB" dirty="0"/>
          </a:p>
        </p:txBody>
      </p:sp>
    </p:spTree>
    <p:extLst>
      <p:ext uri="{BB962C8B-B14F-4D97-AF65-F5344CB8AC3E}">
        <p14:creationId xmlns:p14="http://schemas.microsoft.com/office/powerpoint/2010/main" val="3327796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9060" y="0"/>
            <a:ext cx="9813879" cy="6858000"/>
          </a:xfrm>
          <a:prstGeom prst="rect">
            <a:avLst/>
          </a:prstGeom>
        </p:spPr>
      </p:pic>
    </p:spTree>
    <p:extLst>
      <p:ext uri="{BB962C8B-B14F-4D97-AF65-F5344CB8AC3E}">
        <p14:creationId xmlns:p14="http://schemas.microsoft.com/office/powerpoint/2010/main" val="1903064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8712" y="9525"/>
            <a:ext cx="9934575" cy="6838950"/>
          </a:xfrm>
          <a:prstGeom prst="rect">
            <a:avLst/>
          </a:prstGeom>
        </p:spPr>
      </p:pic>
    </p:spTree>
    <p:extLst>
      <p:ext uri="{BB962C8B-B14F-4D97-AF65-F5344CB8AC3E}">
        <p14:creationId xmlns:p14="http://schemas.microsoft.com/office/powerpoint/2010/main" val="34947776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1831" y="268851"/>
            <a:ext cx="1963082" cy="2737341"/>
          </a:xfrm>
          <a:prstGeom prst="rect">
            <a:avLst/>
          </a:prstGeom>
        </p:spPr>
      </p:pic>
      <p:sp>
        <p:nvSpPr>
          <p:cNvPr id="5" name="Rectangle 4"/>
          <p:cNvSpPr/>
          <p:nvPr/>
        </p:nvSpPr>
        <p:spPr>
          <a:xfrm>
            <a:off x="6447655" y="1171991"/>
            <a:ext cx="5559763" cy="24955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33655" lvl="0" fontAlgn="base">
              <a:lnSpc>
                <a:spcPct val="122000"/>
              </a:lnSpc>
              <a:spcAft>
                <a:spcPts val="1780"/>
              </a:spcAft>
              <a:buClr>
                <a:srgbClr val="000000"/>
              </a:buClr>
              <a:buSzPts val="1200"/>
            </a:pPr>
            <a:r>
              <a:rPr lang="en-US" sz="32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local authorities used payment cards and many others were introducing or considering introducing them</a:t>
            </a:r>
            <a:r>
              <a:rPr lang="en-US" u="none" strike="noStrike" dirty="0" smtClean="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endParaRPr lang="en-GB"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4546039" y="4092308"/>
            <a:ext cx="5704114" cy="12371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33655" lvl="0" fontAlgn="base">
              <a:lnSpc>
                <a:spcPct val="122000"/>
              </a:lnSpc>
              <a:spcAft>
                <a:spcPts val="1780"/>
              </a:spcAft>
              <a:buClr>
                <a:srgbClr val="000000"/>
              </a:buClr>
              <a:buSzPts val="1200"/>
            </a:pPr>
            <a:r>
              <a:rPr lang="en-US" sz="32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spent by 71 local authorities introducing cards </a:t>
            </a:r>
            <a:endParaRPr lang="en-GB" sz="3200" u="none" strike="noStrike"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2704322" y="158557"/>
            <a:ext cx="8443658" cy="923330"/>
          </a:xfrm>
          <a:prstGeom prst="rect">
            <a:avLst/>
          </a:prstGeom>
          <a:noFill/>
        </p:spPr>
        <p:txBody>
          <a:bodyPr wrap="none" rtlCol="0">
            <a:spAutoFit/>
          </a:bodyPr>
          <a:lstStyle/>
          <a:p>
            <a:r>
              <a:rPr lang="en-GB" sz="5400" dirty="0" smtClean="0">
                <a:latin typeface="Arial" panose="020B0604020202020204" pitchFamily="34" charset="0"/>
                <a:cs typeface="Arial" panose="020B0604020202020204" pitchFamily="34" charset="0"/>
              </a:rPr>
              <a:t>Findings From The Report </a:t>
            </a:r>
            <a:endParaRPr lang="en-GB" sz="5400" dirty="0">
              <a:latin typeface="Arial" panose="020B0604020202020204" pitchFamily="34" charset="0"/>
              <a:cs typeface="Arial" panose="020B0604020202020204" pitchFamily="34" charset="0"/>
            </a:endParaRPr>
          </a:p>
        </p:txBody>
      </p:sp>
      <p:sp>
        <p:nvSpPr>
          <p:cNvPr id="8" name="TextBox 7"/>
          <p:cNvSpPr txBox="1"/>
          <p:nvPr/>
        </p:nvSpPr>
        <p:spPr>
          <a:xfrm>
            <a:off x="3927108" y="1171992"/>
            <a:ext cx="2520547" cy="2495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000" dirty="0" smtClean="0">
                <a:latin typeface="Arial" panose="020B0604020202020204" pitchFamily="34" charset="0"/>
                <a:cs typeface="Arial" panose="020B0604020202020204" pitchFamily="34" charset="0"/>
              </a:rPr>
              <a:t>69</a:t>
            </a:r>
            <a:endParaRPr lang="en-GB" sz="15000" dirty="0">
              <a:latin typeface="Arial" panose="020B0604020202020204" pitchFamily="34" charset="0"/>
              <a:cs typeface="Arial" panose="020B0604020202020204" pitchFamily="34" charset="0"/>
            </a:endParaRPr>
          </a:p>
        </p:txBody>
      </p:sp>
      <p:sp>
        <p:nvSpPr>
          <p:cNvPr id="9" name="Rectangle 8"/>
          <p:cNvSpPr/>
          <p:nvPr/>
        </p:nvSpPr>
        <p:spPr>
          <a:xfrm>
            <a:off x="4546039" y="5875319"/>
            <a:ext cx="7297619" cy="6931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33655" lvl="0" fontAlgn="base">
              <a:lnSpc>
                <a:spcPct val="122000"/>
              </a:lnSpc>
              <a:spcAft>
                <a:spcPts val="1780"/>
              </a:spcAft>
              <a:buClr>
                <a:srgbClr val="000000"/>
              </a:buClr>
              <a:buSzPts val="1200"/>
            </a:pPr>
            <a:r>
              <a:rPr lang="en-US" sz="32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Over  million £ a year is spent on fees</a:t>
            </a:r>
            <a:endParaRPr lang="en-GB" sz="32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1175657" y="4092309"/>
            <a:ext cx="3370382" cy="12371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75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£1.5 M </a:t>
            </a:r>
            <a:endParaRPr lang="en-GB" sz="7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580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1831" y="268851"/>
            <a:ext cx="1963082" cy="2737341"/>
          </a:xfrm>
          <a:prstGeom prst="rect">
            <a:avLst/>
          </a:prstGeom>
        </p:spPr>
      </p:pic>
      <p:sp>
        <p:nvSpPr>
          <p:cNvPr id="2" name="Rectangle 1"/>
          <p:cNvSpPr/>
          <p:nvPr/>
        </p:nvSpPr>
        <p:spPr>
          <a:xfrm>
            <a:off x="2799183" y="1108398"/>
            <a:ext cx="9255968" cy="189474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33655" lvl="0" fontAlgn="base">
              <a:lnSpc>
                <a:spcPct val="122000"/>
              </a:lnSpc>
              <a:spcAft>
                <a:spcPts val="1780"/>
              </a:spcAft>
              <a:buClr>
                <a:srgbClr val="000000"/>
              </a:buClr>
              <a:buSzPts val="1200"/>
            </a:pPr>
            <a:r>
              <a:rPr lang="en-US" sz="32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Local authorities may suspend the card if they do not approve of how disabled people are using the cards.</a:t>
            </a:r>
            <a:endParaRPr lang="en-GB" sz="32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5091404" y="5094714"/>
            <a:ext cx="6096000" cy="923330"/>
          </a:xfrm>
          <a:prstGeom prst="rect">
            <a:avLst/>
          </a:prstGeom>
        </p:spPr>
        <p:txBody>
          <a:bodyPr>
            <a:spAutoFit/>
          </a:bodyPr>
          <a:lstStyle/>
          <a:p>
            <a:r>
              <a:rPr lang="en-GB" dirty="0" smtClean="0"/>
              <a:t>We may suspend the use of a pre-paid card if the Council considers that the card is being used for anything other meeting individual customer eligible needs. </a:t>
            </a:r>
            <a:endParaRPr lang="en-GB" dirty="0"/>
          </a:p>
        </p:txBody>
      </p:sp>
    </p:spTree>
    <p:extLst>
      <p:ext uri="{BB962C8B-B14F-4D97-AF65-F5344CB8AC3E}">
        <p14:creationId xmlns:p14="http://schemas.microsoft.com/office/powerpoint/2010/main" val="22658031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591" y="91569"/>
            <a:ext cx="1963082" cy="2737341"/>
          </a:xfrm>
          <a:prstGeom prst="rect">
            <a:avLst/>
          </a:prstGeom>
        </p:spPr>
      </p:pic>
      <p:sp>
        <p:nvSpPr>
          <p:cNvPr id="3" name="Rectangle 2"/>
          <p:cNvSpPr/>
          <p:nvPr/>
        </p:nvSpPr>
        <p:spPr>
          <a:xfrm>
            <a:off x="2217575" y="119483"/>
            <a:ext cx="9489233" cy="189474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33655" lvl="0" fontAlgn="base">
              <a:lnSpc>
                <a:spcPct val="122000"/>
              </a:lnSpc>
              <a:spcAft>
                <a:spcPts val="1780"/>
              </a:spcAft>
              <a:buClr>
                <a:srgbClr val="000000"/>
              </a:buClr>
              <a:buSzPts val="1200"/>
            </a:pPr>
            <a:r>
              <a:rPr lang="en-US" sz="32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Local authorities can view transactions disabled people make on the cards by accessing the client’s account online.</a:t>
            </a:r>
            <a:endParaRPr lang="en-GB" sz="32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05134" y="2182579"/>
            <a:ext cx="941147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dirty="0" smtClean="0"/>
              <a:t>What information about transactions made on individual cards is visible to the local authority?</a:t>
            </a:r>
            <a:endParaRPr lang="en-GB" dirty="0"/>
          </a:p>
        </p:txBody>
      </p:sp>
      <p:sp>
        <p:nvSpPr>
          <p:cNvPr id="7" name="Rectangle 6"/>
          <p:cNvSpPr/>
          <p:nvPr/>
        </p:nvSpPr>
        <p:spPr>
          <a:xfrm>
            <a:off x="7526693" y="2932765"/>
            <a:ext cx="4180115" cy="1754326"/>
          </a:xfrm>
          <a:prstGeom prst="rect">
            <a:avLst/>
          </a:prstGeom>
        </p:spPr>
        <p:txBody>
          <a:bodyPr wrap="square">
            <a:spAutoFit/>
          </a:bodyPr>
          <a:lstStyle/>
          <a:p>
            <a:r>
              <a:rPr lang="en-GB" dirty="0" smtClean="0"/>
              <a:t>Date and amount of transaction - place where transaction took place, </a:t>
            </a:r>
            <a:r>
              <a:rPr lang="en-GB" dirty="0" err="1" smtClean="0"/>
              <a:t>ie</a:t>
            </a:r>
            <a:r>
              <a:rPr lang="en-GB" dirty="0" smtClean="0"/>
              <a:t> location of cash machine – history of transactions since card issued – current balance. Fee deducted from balance in relation to cash withdrawals- aggregate spend.</a:t>
            </a:r>
            <a:endParaRPr lang="en-GB" dirty="0"/>
          </a:p>
        </p:txBody>
      </p:sp>
      <p:sp>
        <p:nvSpPr>
          <p:cNvPr id="8" name="Rectangle 7"/>
          <p:cNvSpPr/>
          <p:nvPr/>
        </p:nvSpPr>
        <p:spPr>
          <a:xfrm>
            <a:off x="211494" y="3715586"/>
            <a:ext cx="6096000" cy="923330"/>
          </a:xfrm>
          <a:prstGeom prst="rect">
            <a:avLst/>
          </a:prstGeom>
        </p:spPr>
        <p:txBody>
          <a:bodyPr>
            <a:spAutoFit/>
          </a:bodyPr>
          <a:lstStyle/>
          <a:p>
            <a:r>
              <a:rPr lang="en-GB" dirty="0" smtClean="0"/>
              <a:t>Date of transaction, type of transaction (e.g. online or direct debit), amount paid or received, merchant, value of cash withdrawal and location of ATM. </a:t>
            </a:r>
            <a:endParaRPr lang="en-GB" dirty="0"/>
          </a:p>
        </p:txBody>
      </p:sp>
      <p:sp>
        <p:nvSpPr>
          <p:cNvPr id="10" name="Rectangle 9"/>
          <p:cNvSpPr/>
          <p:nvPr/>
        </p:nvSpPr>
        <p:spPr>
          <a:xfrm>
            <a:off x="7526693" y="4959293"/>
            <a:ext cx="3915747" cy="646331"/>
          </a:xfrm>
          <a:prstGeom prst="rect">
            <a:avLst/>
          </a:prstGeom>
        </p:spPr>
        <p:txBody>
          <a:bodyPr wrap="square">
            <a:spAutoFit/>
          </a:bodyPr>
          <a:lstStyle/>
          <a:p>
            <a:r>
              <a:rPr lang="en-GB" dirty="0" smtClean="0"/>
              <a:t>The Council will be able to view the</a:t>
            </a:r>
          </a:p>
          <a:p>
            <a:r>
              <a:rPr lang="en-GB" dirty="0" smtClean="0"/>
              <a:t> customer’s bank account in real time.</a:t>
            </a:r>
            <a:endParaRPr lang="en-GB" dirty="0"/>
          </a:p>
        </p:txBody>
      </p:sp>
      <p:sp>
        <p:nvSpPr>
          <p:cNvPr id="11" name="Rectangle 10"/>
          <p:cNvSpPr/>
          <p:nvPr/>
        </p:nvSpPr>
        <p:spPr>
          <a:xfrm>
            <a:off x="2282890" y="2810583"/>
            <a:ext cx="4537788" cy="646331"/>
          </a:xfrm>
          <a:prstGeom prst="rect">
            <a:avLst/>
          </a:prstGeom>
        </p:spPr>
        <p:txBody>
          <a:bodyPr wrap="square">
            <a:spAutoFit/>
          </a:bodyPr>
          <a:lstStyle/>
          <a:p>
            <a:r>
              <a:rPr lang="en-GB" dirty="0" smtClean="0"/>
              <a:t>We can view the prepayment card statements in real time and can see all transactions.</a:t>
            </a:r>
            <a:endParaRPr lang="en-GB" dirty="0"/>
          </a:p>
        </p:txBody>
      </p:sp>
      <p:sp>
        <p:nvSpPr>
          <p:cNvPr id="12" name="Rectangle 11"/>
          <p:cNvSpPr/>
          <p:nvPr/>
        </p:nvSpPr>
        <p:spPr>
          <a:xfrm>
            <a:off x="265922" y="4879261"/>
            <a:ext cx="4033935" cy="646331"/>
          </a:xfrm>
          <a:prstGeom prst="rect">
            <a:avLst/>
          </a:prstGeom>
        </p:spPr>
        <p:txBody>
          <a:bodyPr wrap="square">
            <a:spAutoFit/>
          </a:bodyPr>
          <a:lstStyle/>
          <a:p>
            <a:r>
              <a:rPr lang="en-GB" dirty="0" smtClean="0"/>
              <a:t>TSDFT operating on behalf of the LA can see all transactions made on the card.  </a:t>
            </a:r>
            <a:endParaRPr lang="en-GB" dirty="0"/>
          </a:p>
        </p:txBody>
      </p:sp>
      <p:sp>
        <p:nvSpPr>
          <p:cNvPr id="13" name="Rectangle 12"/>
          <p:cNvSpPr/>
          <p:nvPr/>
        </p:nvSpPr>
        <p:spPr>
          <a:xfrm>
            <a:off x="125963" y="5765937"/>
            <a:ext cx="9490787" cy="923330"/>
          </a:xfrm>
          <a:prstGeom prst="rect">
            <a:avLst/>
          </a:prstGeom>
        </p:spPr>
        <p:txBody>
          <a:bodyPr wrap="square">
            <a:spAutoFit/>
          </a:bodyPr>
          <a:lstStyle/>
          <a:p>
            <a:r>
              <a:rPr lang="en-GB" dirty="0" smtClean="0"/>
              <a:t>Date and amount of transaction - place where transaction took place, </a:t>
            </a:r>
            <a:r>
              <a:rPr lang="en-GB" dirty="0" err="1" smtClean="0"/>
              <a:t>ie</a:t>
            </a:r>
            <a:r>
              <a:rPr lang="en-GB" dirty="0" smtClean="0"/>
              <a:t> location of cash machine – history of transactions since card issued – current balance. Fee deducted from balance in relation to cash withdrawals- aggregate spend</a:t>
            </a:r>
            <a:endParaRPr lang="en-GB" dirty="0"/>
          </a:p>
        </p:txBody>
      </p:sp>
    </p:spTree>
    <p:extLst>
      <p:ext uri="{BB962C8B-B14F-4D97-AF65-F5344CB8AC3E}">
        <p14:creationId xmlns:p14="http://schemas.microsoft.com/office/powerpoint/2010/main" val="418493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5187820" cy="6858000"/>
          </a:xfrm>
          <a:prstGeom prst="rect">
            <a:avLst/>
          </a:prstGeom>
        </p:spPr>
      </p:pic>
      <p:sp>
        <p:nvSpPr>
          <p:cNvPr id="3" name="Rectangle 2"/>
          <p:cNvSpPr/>
          <p:nvPr/>
        </p:nvSpPr>
        <p:spPr>
          <a:xfrm>
            <a:off x="2463283" y="1728937"/>
            <a:ext cx="9470572" cy="189474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33655" lvl="0" fontAlgn="base">
              <a:lnSpc>
                <a:spcPct val="122000"/>
              </a:lnSpc>
              <a:spcAft>
                <a:spcPts val="1780"/>
              </a:spcAft>
              <a:buClr>
                <a:srgbClr val="000000"/>
              </a:buClr>
              <a:buSzPts val="1200"/>
            </a:pPr>
            <a:r>
              <a:rPr lang="en-US" sz="32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Some local authorities are imposing cards on recipients of direct payments contrary to statutory guidance. 3 </a:t>
            </a:r>
            <a:r>
              <a:rPr lang="en-US" sz="3200" dirty="0" smtClean="0">
                <a:uFill>
                  <a:solidFill>
                    <a:srgbClr val="000000"/>
                  </a:solidFill>
                </a:uFill>
                <a:latin typeface="Arial" panose="020B0604020202020204" pitchFamily="34" charset="0"/>
                <a:ea typeface="Calibri" panose="020F0502020204030204" pitchFamily="34" charset="0"/>
                <a:cs typeface="Arial" panose="020B0604020202020204" pitchFamily="34" charset="0"/>
              </a:rPr>
              <a:t>LA’s </a:t>
            </a:r>
            <a:r>
              <a:rPr lang="en-US" sz="32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practically all PB’s as a card.</a:t>
            </a:r>
            <a:endParaRPr lang="en-GB" sz="3200" u="none" strike="noStrike"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02988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1831" y="268851"/>
            <a:ext cx="1963082" cy="2737341"/>
          </a:xfrm>
          <a:prstGeom prst="rect">
            <a:avLst/>
          </a:prstGeom>
        </p:spPr>
      </p:pic>
      <p:sp>
        <p:nvSpPr>
          <p:cNvPr id="2" name="Rectangle 1"/>
          <p:cNvSpPr/>
          <p:nvPr/>
        </p:nvSpPr>
        <p:spPr>
          <a:xfrm>
            <a:off x="3047999" y="1145683"/>
            <a:ext cx="7822163"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effectLst/>
                <a:latin typeface="Arial" panose="020B0604020202020204" pitchFamily="34" charset="0"/>
                <a:ea typeface="Arial" panose="020B0604020202020204" pitchFamily="34" charset="0"/>
              </a:rPr>
              <a:t>Local authorities commonly tightly control the use of money on the cards. </a:t>
            </a:r>
            <a:endParaRPr lang="en-GB" sz="3200" dirty="0"/>
          </a:p>
        </p:txBody>
      </p:sp>
      <p:sp>
        <p:nvSpPr>
          <p:cNvPr id="3" name="Rectangle 2"/>
          <p:cNvSpPr/>
          <p:nvPr/>
        </p:nvSpPr>
        <p:spPr>
          <a:xfrm>
            <a:off x="208383" y="3808020"/>
            <a:ext cx="11775233" cy="24955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33655" lvl="0" fontAlgn="base">
              <a:lnSpc>
                <a:spcPct val="122000"/>
              </a:lnSpc>
              <a:spcAft>
                <a:spcPts val="1780"/>
              </a:spcAft>
              <a:buClr>
                <a:srgbClr val="000000"/>
              </a:buClr>
              <a:buSzPts val="1200"/>
            </a:pPr>
            <a:r>
              <a:rPr lang="en-US" sz="3200" dirty="0" smtClean="0">
                <a:uFill>
                  <a:solidFill>
                    <a:srgbClr val="000000"/>
                  </a:solidFill>
                </a:uFill>
                <a:latin typeface="Arial" panose="020B0604020202020204" pitchFamily="34" charset="0"/>
                <a:ea typeface="Calibri" panose="020F0502020204030204" pitchFamily="34" charset="0"/>
                <a:cs typeface="Arial" panose="020B0604020202020204" pitchFamily="34" charset="0"/>
              </a:rPr>
              <a:t>A</a:t>
            </a:r>
            <a:r>
              <a:rPr lang="en-US" sz="32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t least 32,572 people using payment cards, 15% of all personal budgets in the areas using them. Likely to increase rapidly, as many authorities are just introducing the schemes, and some are making payment cards their default offer.</a:t>
            </a:r>
            <a:endParaRPr lang="en-GB" sz="3200" u="none" strike="noStrike" dirty="0" smtClean="0">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8549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323" y="80943"/>
            <a:ext cx="1963082" cy="2737341"/>
          </a:xfrm>
          <a:prstGeom prst="rect">
            <a:avLst/>
          </a:prstGeom>
        </p:spPr>
      </p:pic>
      <p:sp>
        <p:nvSpPr>
          <p:cNvPr id="7" name="Rectangle 6"/>
          <p:cNvSpPr/>
          <p:nvPr/>
        </p:nvSpPr>
        <p:spPr>
          <a:xfrm>
            <a:off x="2796073" y="2359861"/>
            <a:ext cx="590005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
            <a:r>
              <a:rPr lang="en-GB" u="none" strike="noStrike" dirty="0" smtClean="0">
                <a:effectLst/>
              </a:rPr>
              <a:t>Direct payment customers are not offered the opportunity to have their direct payment paid using alternative options</a:t>
            </a:r>
            <a:endParaRPr lang="en-GB" b="0" i="0" u="none" strike="noStrike" dirty="0">
              <a:solidFill>
                <a:srgbClr val="000000"/>
              </a:solidFill>
              <a:effectLst/>
              <a:latin typeface="Arial" panose="020B0604020202020204" pitchFamily="34" charset="0"/>
            </a:endParaRPr>
          </a:p>
        </p:txBody>
      </p:sp>
      <p:sp>
        <p:nvSpPr>
          <p:cNvPr id="9" name="Rectangle 8"/>
          <p:cNvSpPr/>
          <p:nvPr/>
        </p:nvSpPr>
        <p:spPr>
          <a:xfrm>
            <a:off x="7457490" y="979373"/>
            <a:ext cx="2477281"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b"/>
            <a:r>
              <a:rPr lang="en-GB" u="none" strike="noStrike" dirty="0" smtClean="0">
                <a:effectLst/>
              </a:rPr>
              <a:t>All Direct Payments are </a:t>
            </a:r>
          </a:p>
          <a:p>
            <a:pPr fontAlgn="b"/>
            <a:r>
              <a:rPr lang="en-GB" u="none" strike="noStrike" dirty="0" smtClean="0">
                <a:effectLst/>
              </a:rPr>
              <a:t>paid this way at present.</a:t>
            </a:r>
            <a:endParaRPr lang="en-GB" b="0" i="0" u="none" strike="noStrike" dirty="0">
              <a:solidFill>
                <a:srgbClr val="000000"/>
              </a:solidFill>
              <a:effectLst/>
              <a:latin typeface="Arial" panose="020B0604020202020204" pitchFamily="34" charset="0"/>
            </a:endParaRPr>
          </a:p>
        </p:txBody>
      </p:sp>
      <p:sp>
        <p:nvSpPr>
          <p:cNvPr id="10" name="Rectangle 9"/>
          <p:cNvSpPr/>
          <p:nvPr/>
        </p:nvSpPr>
        <p:spPr>
          <a:xfrm>
            <a:off x="10044326" y="2378961"/>
            <a:ext cx="159094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b"/>
            <a:r>
              <a:rPr lang="en-GB" dirty="0"/>
              <a:t>D</a:t>
            </a:r>
            <a:r>
              <a:rPr lang="en-GB" u="none" strike="noStrike" dirty="0" smtClean="0">
                <a:effectLst/>
              </a:rPr>
              <a:t>efault option </a:t>
            </a:r>
            <a:endParaRPr lang="en-GB" b="0" i="0" u="none" strike="noStrike" dirty="0">
              <a:solidFill>
                <a:srgbClr val="000000"/>
              </a:solidFill>
              <a:effectLst/>
              <a:latin typeface="Arial" panose="020B0604020202020204" pitchFamily="34" charset="0"/>
            </a:endParaRPr>
          </a:p>
        </p:txBody>
      </p:sp>
      <p:sp>
        <p:nvSpPr>
          <p:cNvPr id="11" name="Rectangle 10"/>
          <p:cNvSpPr/>
          <p:nvPr/>
        </p:nvSpPr>
        <p:spPr>
          <a:xfrm>
            <a:off x="6977472" y="6151980"/>
            <a:ext cx="465780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
            <a:r>
              <a:rPr lang="en-GB" u="none" strike="noStrike" dirty="0" smtClean="0">
                <a:effectLst/>
              </a:rPr>
              <a:t>If a pre-payment card was not appropriate for someone alternative options would be explored</a:t>
            </a:r>
            <a:endParaRPr lang="en-GB" b="0" i="0" u="none" strike="noStrike" dirty="0">
              <a:solidFill>
                <a:srgbClr val="000000"/>
              </a:solidFill>
              <a:effectLst/>
              <a:latin typeface="Arial" panose="020B0604020202020204" pitchFamily="34" charset="0"/>
            </a:endParaRPr>
          </a:p>
        </p:txBody>
      </p:sp>
      <p:sp>
        <p:nvSpPr>
          <p:cNvPr id="12" name="Rectangle 11"/>
          <p:cNvSpPr/>
          <p:nvPr/>
        </p:nvSpPr>
        <p:spPr>
          <a:xfrm>
            <a:off x="640702" y="4070283"/>
            <a:ext cx="4948335"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
            <a:r>
              <a:rPr lang="en-GB" u="none" strike="noStrike" dirty="0" smtClean="0">
                <a:effectLst/>
              </a:rPr>
              <a:t>If direct payment recipients have issues in using the pre-paid card system, we look at alternatives with them, and these do include payment into a bank account of their choice. </a:t>
            </a:r>
            <a:endParaRPr lang="en-GB" b="0" i="0" u="none" strike="noStrike" dirty="0">
              <a:solidFill>
                <a:srgbClr val="000000"/>
              </a:solidFill>
              <a:effectLst/>
              <a:latin typeface="Arial" panose="020B0604020202020204" pitchFamily="34" charset="0"/>
            </a:endParaRPr>
          </a:p>
        </p:txBody>
      </p:sp>
      <p:sp>
        <p:nvSpPr>
          <p:cNvPr id="13" name="Rectangle 12"/>
          <p:cNvSpPr/>
          <p:nvPr/>
        </p:nvSpPr>
        <p:spPr>
          <a:xfrm>
            <a:off x="6189306" y="4116601"/>
            <a:ext cx="583785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
            <a:r>
              <a:rPr lang="en-GB" u="none" strike="noStrike" dirty="0" smtClean="0">
                <a:effectLst/>
              </a:rPr>
              <a:t>In exceptional circumstances, if a citizen or their representatives are unable to use the pre-paid card facility, they will be offered alternatives such as opening up a bank account</a:t>
            </a:r>
            <a:endParaRPr lang="en-GB" b="0" i="0" u="none" strike="noStrike" dirty="0">
              <a:solidFill>
                <a:srgbClr val="000000"/>
              </a:solidFill>
              <a:effectLst/>
              <a:latin typeface="Arial" panose="020B0604020202020204" pitchFamily="34" charset="0"/>
            </a:endParaRPr>
          </a:p>
        </p:txBody>
      </p:sp>
      <p:sp>
        <p:nvSpPr>
          <p:cNvPr id="14" name="Rectangle 13"/>
          <p:cNvSpPr/>
          <p:nvPr/>
        </p:nvSpPr>
        <p:spPr>
          <a:xfrm>
            <a:off x="9217012" y="1918492"/>
            <a:ext cx="455574"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b"/>
            <a:r>
              <a:rPr lang="en-GB" u="none" strike="noStrike" dirty="0" smtClean="0">
                <a:effectLst/>
              </a:rPr>
              <a:t>No</a:t>
            </a:r>
            <a:endParaRPr lang="en-GB" b="0" i="0" u="none" strike="noStrike" dirty="0">
              <a:solidFill>
                <a:srgbClr val="000000"/>
              </a:solidFill>
              <a:effectLst/>
              <a:latin typeface="Arial" panose="020B0604020202020204" pitchFamily="34" charset="0"/>
            </a:endParaRPr>
          </a:p>
        </p:txBody>
      </p:sp>
      <p:sp>
        <p:nvSpPr>
          <p:cNvPr id="16" name="Rectangle 15"/>
          <p:cNvSpPr/>
          <p:nvPr/>
        </p:nvSpPr>
        <p:spPr>
          <a:xfrm>
            <a:off x="740731" y="5365990"/>
            <a:ext cx="5634684"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dirty="0" smtClean="0"/>
              <a:t>If a client has good reason they may have a bank account. </a:t>
            </a:r>
            <a:endParaRPr lang="en-GB" dirty="0"/>
          </a:p>
        </p:txBody>
      </p:sp>
      <p:sp>
        <p:nvSpPr>
          <p:cNvPr id="17" name="Rectangle 16"/>
          <p:cNvSpPr/>
          <p:nvPr/>
        </p:nvSpPr>
        <p:spPr>
          <a:xfrm>
            <a:off x="0" y="5874981"/>
            <a:ext cx="6096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dirty="0" smtClean="0"/>
              <a:t>It will be inevitable that some customers might need this service i.e. if they have no internet access. PPC will be the preferred option for Direct Payments.</a:t>
            </a:r>
            <a:endParaRPr lang="en-GB" dirty="0"/>
          </a:p>
        </p:txBody>
      </p:sp>
      <p:sp>
        <p:nvSpPr>
          <p:cNvPr id="18" name="Rectangle 17"/>
          <p:cNvSpPr/>
          <p:nvPr/>
        </p:nvSpPr>
        <p:spPr>
          <a:xfrm>
            <a:off x="4181972" y="3159041"/>
            <a:ext cx="60960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dirty="0" smtClean="0"/>
              <a:t>There are some circumstances where monies can be paid into a bank account </a:t>
            </a:r>
            <a:r>
              <a:rPr lang="en-GB" dirty="0" err="1" smtClean="0"/>
              <a:t>eg</a:t>
            </a:r>
            <a:r>
              <a:rPr lang="en-GB" dirty="0" smtClean="0"/>
              <a:t>. Carer 'one-off' payments</a:t>
            </a:r>
            <a:endParaRPr lang="en-GB" dirty="0"/>
          </a:p>
        </p:txBody>
      </p:sp>
      <p:sp>
        <p:nvSpPr>
          <p:cNvPr id="19" name="Rectangle 18"/>
          <p:cNvSpPr/>
          <p:nvPr/>
        </p:nvSpPr>
        <p:spPr>
          <a:xfrm>
            <a:off x="2210689" y="979373"/>
            <a:ext cx="489176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smtClean="0"/>
              <a:t>The preferred payment method for all new direct payment cases is a prepaid card. However, in exception circumstances an individual can use a bank  account instead</a:t>
            </a:r>
            <a:endParaRPr lang="en-GB" dirty="0"/>
          </a:p>
        </p:txBody>
      </p:sp>
      <p:sp>
        <p:nvSpPr>
          <p:cNvPr id="20" name="Rectangle 19"/>
          <p:cNvSpPr/>
          <p:nvPr/>
        </p:nvSpPr>
        <p:spPr>
          <a:xfrm>
            <a:off x="155510" y="3132136"/>
            <a:ext cx="3306147"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
            <a:r>
              <a:rPr lang="en-GB" u="none" strike="noStrike" dirty="0" smtClean="0">
                <a:effectLst/>
              </a:rPr>
              <a:t>We do not offer an alternative option but this can be requested.</a:t>
            </a:r>
            <a:endParaRPr lang="en-GB" b="0" i="0" u="none" strike="noStrike" dirty="0">
              <a:solidFill>
                <a:srgbClr val="000000"/>
              </a:solidFill>
              <a:effectLst/>
              <a:latin typeface="Arial" panose="020B0604020202020204" pitchFamily="34" charset="0"/>
            </a:endParaRPr>
          </a:p>
        </p:txBody>
      </p:sp>
      <p:sp>
        <p:nvSpPr>
          <p:cNvPr id="21" name="Rectangle 20"/>
          <p:cNvSpPr/>
          <p:nvPr/>
        </p:nvSpPr>
        <p:spPr>
          <a:xfrm>
            <a:off x="2151596" y="98234"/>
            <a:ext cx="941147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dirty="0" smtClean="0"/>
              <a:t>Are direct payment recipients offered the opportunity to have their direct payment paid using alternative options, including into a bank account? </a:t>
            </a:r>
          </a:p>
        </p:txBody>
      </p:sp>
    </p:spTree>
    <p:extLst>
      <p:ext uri="{BB962C8B-B14F-4D97-AF65-F5344CB8AC3E}">
        <p14:creationId xmlns:p14="http://schemas.microsoft.com/office/powerpoint/2010/main" val="101177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1831" y="268851"/>
            <a:ext cx="1963082" cy="2737341"/>
          </a:xfrm>
          <a:prstGeom prst="rect">
            <a:avLst/>
          </a:prstGeom>
        </p:spPr>
      </p:pic>
      <p:sp>
        <p:nvSpPr>
          <p:cNvPr id="3" name="TextBox 2"/>
          <p:cNvSpPr txBox="1"/>
          <p:nvPr/>
        </p:nvSpPr>
        <p:spPr>
          <a:xfrm>
            <a:off x="2704322" y="158557"/>
            <a:ext cx="6147837" cy="923330"/>
          </a:xfrm>
          <a:prstGeom prst="rect">
            <a:avLst/>
          </a:prstGeom>
          <a:noFill/>
        </p:spPr>
        <p:txBody>
          <a:bodyPr wrap="none" rtlCol="0">
            <a:spAutoFit/>
          </a:bodyPr>
          <a:lstStyle/>
          <a:p>
            <a:r>
              <a:rPr lang="en-GB" sz="5400" dirty="0" smtClean="0">
                <a:latin typeface="Arial" panose="020B0604020202020204" pitchFamily="34" charset="0"/>
                <a:cs typeface="Arial" panose="020B0604020202020204" pitchFamily="34" charset="0"/>
              </a:rPr>
              <a:t>Recommendations </a:t>
            </a:r>
            <a:endParaRPr lang="en-GB" sz="5400" dirty="0">
              <a:latin typeface="Arial" panose="020B0604020202020204" pitchFamily="34" charset="0"/>
              <a:cs typeface="Arial" panose="020B0604020202020204" pitchFamily="34" charset="0"/>
            </a:endParaRPr>
          </a:p>
        </p:txBody>
      </p:sp>
      <p:sp>
        <p:nvSpPr>
          <p:cNvPr id="2" name="Rectangle 1"/>
          <p:cNvSpPr/>
          <p:nvPr/>
        </p:nvSpPr>
        <p:spPr>
          <a:xfrm>
            <a:off x="3047999" y="2828836"/>
            <a:ext cx="7463481" cy="2246769"/>
          </a:xfrm>
          <a:prstGeom prst="rect">
            <a:avLst/>
          </a:prstGeom>
        </p:spPr>
        <p:txBody>
          <a:bodyPr wrap="square">
            <a:spAutoFit/>
          </a:bodyPr>
          <a:lstStyle/>
          <a:p>
            <a:r>
              <a:rPr lang="en-GB" sz="2800" dirty="0" smtClean="0">
                <a:latin typeface="Arial" panose="020B0604020202020204" pitchFamily="34" charset="0"/>
                <a:cs typeface="Arial" panose="020B0604020202020204" pitchFamily="34" charset="0"/>
              </a:rPr>
              <a:t>1.	Payment cards should be an active choice made by the person from a range of meaningful options, including a traditional direct payment paid into an account managed by the person or their representative.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42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219" b="1" dirty="0">
                <a:latin typeface="Arial" panose="020B0604020202020204" pitchFamily="34" charset="0"/>
                <a:cs typeface="Arial" panose="020B0604020202020204" pitchFamily="34" charset="0"/>
              </a:rPr>
              <a:t>Personal Budgets are now Law in England. Care act.</a:t>
            </a:r>
          </a:p>
        </p:txBody>
      </p:sp>
      <p:sp>
        <p:nvSpPr>
          <p:cNvPr id="3" name="Content Placeholder 2"/>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Everyone </a:t>
            </a:r>
            <a:r>
              <a:rPr lang="en-GB" dirty="0">
                <a:latin typeface="Arial" panose="020B0604020202020204" pitchFamily="34" charset="0"/>
                <a:cs typeface="Arial" panose="020B0604020202020204" pitchFamily="34" charset="0"/>
              </a:rPr>
              <a:t>whose needs are met by the local authority, whether those needs are eligible, or if the authority has chosen to meet other needs, must receive a personal </a:t>
            </a:r>
            <a:r>
              <a:rPr lang="en-GB" dirty="0" smtClean="0">
                <a:latin typeface="Arial" panose="020B0604020202020204" pitchFamily="34" charset="0"/>
                <a:cs typeface="Arial" panose="020B0604020202020204" pitchFamily="34" charset="0"/>
              </a:rPr>
              <a:t>budget….. (11.7)</a:t>
            </a:r>
          </a:p>
          <a:p>
            <a:pPr marL="0" indent="0">
              <a:buNone/>
            </a:pP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An indicative amount should be shared with the person, and anybody else involved, at the start of care and support planning, with the final amount of the personal budget confirmed through this process.</a:t>
            </a:r>
          </a:p>
        </p:txBody>
      </p:sp>
      <p:grpSp>
        <p:nvGrpSpPr>
          <p:cNvPr id="6" name="Group 5"/>
          <p:cNvGrpSpPr/>
          <p:nvPr/>
        </p:nvGrpSpPr>
        <p:grpSpPr>
          <a:xfrm>
            <a:off x="7010135" y="4332462"/>
            <a:ext cx="4153988" cy="2424102"/>
            <a:chOff x="5947955" y="4461768"/>
            <a:chExt cx="4153988" cy="2424102"/>
          </a:xfrm>
        </p:grpSpPr>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7955" y="4549252"/>
              <a:ext cx="4153988" cy="2336618"/>
            </a:xfrm>
            <a:prstGeom prst="rect">
              <a:avLst/>
            </a:prstGeom>
          </p:spPr>
        </p:pic>
        <p:sp>
          <p:nvSpPr>
            <p:cNvPr id="5" name="Rectangle 4"/>
            <p:cNvSpPr/>
            <p:nvPr/>
          </p:nvSpPr>
          <p:spPr>
            <a:xfrm>
              <a:off x="5947955" y="4461768"/>
              <a:ext cx="4153988" cy="228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24" y="6245235"/>
            <a:ext cx="2721870" cy="44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4390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1831" y="268851"/>
            <a:ext cx="1963082" cy="2737341"/>
          </a:xfrm>
          <a:prstGeom prst="rect">
            <a:avLst/>
          </a:prstGeom>
        </p:spPr>
      </p:pic>
      <p:sp>
        <p:nvSpPr>
          <p:cNvPr id="3" name="TextBox 2"/>
          <p:cNvSpPr txBox="1"/>
          <p:nvPr/>
        </p:nvSpPr>
        <p:spPr>
          <a:xfrm>
            <a:off x="2704322" y="158557"/>
            <a:ext cx="6147837" cy="923330"/>
          </a:xfrm>
          <a:prstGeom prst="rect">
            <a:avLst/>
          </a:prstGeom>
          <a:noFill/>
        </p:spPr>
        <p:txBody>
          <a:bodyPr wrap="none" rtlCol="0">
            <a:spAutoFit/>
          </a:bodyPr>
          <a:lstStyle/>
          <a:p>
            <a:r>
              <a:rPr lang="en-GB" sz="5400" dirty="0" smtClean="0">
                <a:latin typeface="Arial" panose="020B0604020202020204" pitchFamily="34" charset="0"/>
                <a:cs typeface="Arial" panose="020B0604020202020204" pitchFamily="34" charset="0"/>
              </a:rPr>
              <a:t>Recommendations </a:t>
            </a:r>
            <a:endParaRPr lang="en-GB" sz="5400" dirty="0">
              <a:latin typeface="Arial" panose="020B0604020202020204" pitchFamily="34" charset="0"/>
              <a:cs typeface="Arial" panose="020B0604020202020204" pitchFamily="34" charset="0"/>
            </a:endParaRPr>
          </a:p>
        </p:txBody>
      </p:sp>
      <p:sp>
        <p:nvSpPr>
          <p:cNvPr id="2" name="Rectangle 1"/>
          <p:cNvSpPr/>
          <p:nvPr/>
        </p:nvSpPr>
        <p:spPr>
          <a:xfrm>
            <a:off x="2883244" y="2141490"/>
            <a:ext cx="8196648" cy="3970318"/>
          </a:xfrm>
          <a:prstGeom prst="rect">
            <a:avLst/>
          </a:prstGeom>
        </p:spPr>
        <p:txBody>
          <a:bodyPr wrap="square">
            <a:spAutoFit/>
          </a:bodyPr>
          <a:lstStyle/>
          <a:p>
            <a:r>
              <a:rPr lang="en-GB" sz="2800" dirty="0" smtClean="0">
                <a:latin typeface="Arial" panose="020B0604020202020204" pitchFamily="34" charset="0"/>
                <a:cs typeface="Arial" panose="020B0604020202020204" pitchFamily="34" charset="0"/>
              </a:rPr>
              <a:t>2.	In line with statutory guidance, it is important that where a payment card system is used, the person is still free to exercise full choice and control. There should be no blanket restrictions on cash withdrawals from payment cards.  Due diligence is necessary. Therefore, accounting for cash withdrawals should be subject to the same returns and receipts policies that direct payments are subject to.</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9631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1831" y="268851"/>
            <a:ext cx="1963082" cy="2737341"/>
          </a:xfrm>
          <a:prstGeom prst="rect">
            <a:avLst/>
          </a:prstGeom>
        </p:spPr>
      </p:pic>
      <p:sp>
        <p:nvSpPr>
          <p:cNvPr id="3" name="TextBox 2"/>
          <p:cNvSpPr txBox="1"/>
          <p:nvPr/>
        </p:nvSpPr>
        <p:spPr>
          <a:xfrm>
            <a:off x="2704322" y="158557"/>
            <a:ext cx="6147837" cy="923330"/>
          </a:xfrm>
          <a:prstGeom prst="rect">
            <a:avLst/>
          </a:prstGeom>
          <a:noFill/>
        </p:spPr>
        <p:txBody>
          <a:bodyPr wrap="none" rtlCol="0">
            <a:spAutoFit/>
          </a:bodyPr>
          <a:lstStyle/>
          <a:p>
            <a:r>
              <a:rPr lang="en-GB" sz="5400" dirty="0" smtClean="0">
                <a:latin typeface="Arial" panose="020B0604020202020204" pitchFamily="34" charset="0"/>
                <a:cs typeface="Arial" panose="020B0604020202020204" pitchFamily="34" charset="0"/>
              </a:rPr>
              <a:t>Recommendations </a:t>
            </a:r>
            <a:endParaRPr lang="en-GB" sz="5400" dirty="0">
              <a:latin typeface="Arial" panose="020B0604020202020204" pitchFamily="34" charset="0"/>
              <a:cs typeface="Arial" panose="020B0604020202020204" pitchFamily="34" charset="0"/>
            </a:endParaRPr>
          </a:p>
        </p:txBody>
      </p:sp>
      <p:sp>
        <p:nvSpPr>
          <p:cNvPr id="2" name="Rectangle 1"/>
          <p:cNvSpPr/>
          <p:nvPr/>
        </p:nvSpPr>
        <p:spPr>
          <a:xfrm>
            <a:off x="3047999" y="3105835"/>
            <a:ext cx="7076303" cy="1384995"/>
          </a:xfrm>
          <a:prstGeom prst="rect">
            <a:avLst/>
          </a:prstGeom>
        </p:spPr>
        <p:txBody>
          <a:bodyPr wrap="square">
            <a:spAutoFit/>
          </a:bodyPr>
          <a:lstStyle/>
          <a:p>
            <a:r>
              <a:rPr lang="en-GB" sz="2800" dirty="0" smtClean="0">
                <a:latin typeface="Arial" panose="020B0604020202020204" pitchFamily="34" charset="0"/>
                <a:cs typeface="Arial" panose="020B0604020202020204" pitchFamily="34" charset="0"/>
              </a:rPr>
              <a:t>3.	There should be no default restrictions on the places in which and services for which the card can be used.</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1359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1831" y="268851"/>
            <a:ext cx="1963082" cy="2737341"/>
          </a:xfrm>
          <a:prstGeom prst="rect">
            <a:avLst/>
          </a:prstGeom>
        </p:spPr>
      </p:pic>
      <p:sp>
        <p:nvSpPr>
          <p:cNvPr id="3" name="TextBox 2"/>
          <p:cNvSpPr txBox="1"/>
          <p:nvPr/>
        </p:nvSpPr>
        <p:spPr>
          <a:xfrm>
            <a:off x="2704322" y="158557"/>
            <a:ext cx="6147837" cy="923330"/>
          </a:xfrm>
          <a:prstGeom prst="rect">
            <a:avLst/>
          </a:prstGeom>
          <a:noFill/>
        </p:spPr>
        <p:txBody>
          <a:bodyPr wrap="none" rtlCol="0">
            <a:spAutoFit/>
          </a:bodyPr>
          <a:lstStyle/>
          <a:p>
            <a:r>
              <a:rPr lang="en-GB" sz="5400" dirty="0" smtClean="0">
                <a:latin typeface="Arial" panose="020B0604020202020204" pitchFamily="34" charset="0"/>
                <a:cs typeface="Arial" panose="020B0604020202020204" pitchFamily="34" charset="0"/>
              </a:rPr>
              <a:t>Recommendations </a:t>
            </a:r>
            <a:endParaRPr lang="en-GB" sz="5400" dirty="0">
              <a:latin typeface="Arial" panose="020B0604020202020204" pitchFamily="34" charset="0"/>
              <a:cs typeface="Arial" panose="020B0604020202020204" pitchFamily="34" charset="0"/>
            </a:endParaRPr>
          </a:p>
        </p:txBody>
      </p:sp>
      <p:sp>
        <p:nvSpPr>
          <p:cNvPr id="2" name="Rectangle 1"/>
          <p:cNvSpPr/>
          <p:nvPr/>
        </p:nvSpPr>
        <p:spPr>
          <a:xfrm>
            <a:off x="3048000" y="2967335"/>
            <a:ext cx="6096000" cy="1815882"/>
          </a:xfrm>
          <a:prstGeom prst="rect">
            <a:avLst/>
          </a:prstGeom>
        </p:spPr>
        <p:txBody>
          <a:bodyPr>
            <a:spAutoFit/>
          </a:bodyPr>
          <a:lstStyle/>
          <a:p>
            <a:r>
              <a:rPr lang="en-GB" sz="2800" dirty="0" smtClean="0">
                <a:latin typeface="Arial" panose="020B0604020202020204" pitchFamily="34" charset="0"/>
                <a:cs typeface="Arial" panose="020B0604020202020204" pitchFamily="34" charset="0"/>
              </a:rPr>
              <a:t>4.	Any restrictions on the card should be individually placed and be a proportionate to specific, identified, documented and assessed risk.</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1039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1831" y="268851"/>
            <a:ext cx="1963082" cy="2737341"/>
          </a:xfrm>
          <a:prstGeom prst="rect">
            <a:avLst/>
          </a:prstGeom>
        </p:spPr>
      </p:pic>
      <p:sp>
        <p:nvSpPr>
          <p:cNvPr id="3" name="TextBox 2"/>
          <p:cNvSpPr txBox="1"/>
          <p:nvPr/>
        </p:nvSpPr>
        <p:spPr>
          <a:xfrm>
            <a:off x="2704322" y="158557"/>
            <a:ext cx="6147837" cy="923330"/>
          </a:xfrm>
          <a:prstGeom prst="rect">
            <a:avLst/>
          </a:prstGeom>
          <a:noFill/>
        </p:spPr>
        <p:txBody>
          <a:bodyPr wrap="none" rtlCol="0">
            <a:spAutoFit/>
          </a:bodyPr>
          <a:lstStyle/>
          <a:p>
            <a:r>
              <a:rPr lang="en-GB" sz="5400" dirty="0" smtClean="0">
                <a:latin typeface="Arial" panose="020B0604020202020204" pitchFamily="34" charset="0"/>
                <a:cs typeface="Arial" panose="020B0604020202020204" pitchFamily="34" charset="0"/>
              </a:rPr>
              <a:t>Recommendations </a:t>
            </a:r>
            <a:endParaRPr lang="en-GB" sz="5400" dirty="0">
              <a:latin typeface="Arial" panose="020B0604020202020204" pitchFamily="34" charset="0"/>
              <a:cs typeface="Arial" panose="020B0604020202020204" pitchFamily="34" charset="0"/>
            </a:endParaRPr>
          </a:p>
        </p:txBody>
      </p:sp>
      <p:sp>
        <p:nvSpPr>
          <p:cNvPr id="2" name="Rectangle 1"/>
          <p:cNvSpPr/>
          <p:nvPr/>
        </p:nvSpPr>
        <p:spPr>
          <a:xfrm>
            <a:off x="3047999" y="2828836"/>
            <a:ext cx="7142205" cy="2246769"/>
          </a:xfrm>
          <a:prstGeom prst="rect">
            <a:avLst/>
          </a:prstGeom>
        </p:spPr>
        <p:txBody>
          <a:bodyPr wrap="square">
            <a:spAutoFit/>
          </a:bodyPr>
          <a:lstStyle/>
          <a:p>
            <a:r>
              <a:rPr lang="en-GB" sz="2800" dirty="0" smtClean="0">
                <a:latin typeface="Arial" panose="020B0604020202020204" pitchFamily="34" charset="0"/>
                <a:cs typeface="Arial" panose="020B0604020202020204" pitchFamily="34" charset="0"/>
              </a:rPr>
              <a:t>5.	Prior to placing individual restrictions on a person’s card, it should be considered whether this represents a deprivation of liberty and as such whether due process has been followed.</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30247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556" y="158558"/>
            <a:ext cx="1191688" cy="1661702"/>
          </a:xfrm>
          <a:prstGeom prst="rect">
            <a:avLst/>
          </a:prstGeom>
        </p:spPr>
      </p:pic>
      <p:sp>
        <p:nvSpPr>
          <p:cNvPr id="3" name="TextBox 2"/>
          <p:cNvSpPr txBox="1"/>
          <p:nvPr/>
        </p:nvSpPr>
        <p:spPr>
          <a:xfrm>
            <a:off x="2704322" y="158557"/>
            <a:ext cx="6147837" cy="923330"/>
          </a:xfrm>
          <a:prstGeom prst="rect">
            <a:avLst/>
          </a:prstGeom>
          <a:noFill/>
        </p:spPr>
        <p:txBody>
          <a:bodyPr wrap="none" rtlCol="0">
            <a:spAutoFit/>
          </a:bodyPr>
          <a:lstStyle/>
          <a:p>
            <a:r>
              <a:rPr lang="en-GB" sz="5400" dirty="0" smtClean="0">
                <a:latin typeface="Arial" panose="020B0604020202020204" pitchFamily="34" charset="0"/>
                <a:cs typeface="Arial" panose="020B0604020202020204" pitchFamily="34" charset="0"/>
              </a:rPr>
              <a:t>Recommendations </a:t>
            </a:r>
            <a:endParaRPr lang="en-GB" sz="5400" dirty="0">
              <a:latin typeface="Arial" panose="020B0604020202020204" pitchFamily="34" charset="0"/>
              <a:cs typeface="Arial" panose="020B0604020202020204" pitchFamily="34" charset="0"/>
            </a:endParaRPr>
          </a:p>
        </p:txBody>
      </p:sp>
      <p:sp>
        <p:nvSpPr>
          <p:cNvPr id="2" name="Rectangle 1"/>
          <p:cNvSpPr/>
          <p:nvPr/>
        </p:nvSpPr>
        <p:spPr>
          <a:xfrm>
            <a:off x="1556952" y="1081887"/>
            <a:ext cx="10181968" cy="5693866"/>
          </a:xfrm>
          <a:prstGeom prst="rect">
            <a:avLst/>
          </a:prstGeom>
        </p:spPr>
        <p:txBody>
          <a:bodyPr wrap="square">
            <a:spAutoFit/>
          </a:bodyPr>
          <a:lstStyle/>
          <a:p>
            <a:r>
              <a:rPr lang="en-GB" sz="2800" dirty="0" smtClean="0">
                <a:latin typeface="Arial" panose="020B0604020202020204" pitchFamily="34" charset="0"/>
                <a:cs typeface="Arial" panose="020B0604020202020204" pitchFamily="34" charset="0"/>
              </a:rPr>
              <a:t>6.</a:t>
            </a:r>
            <a:r>
              <a:rPr lang="en-GB" sz="2800" dirty="0" smtClean="0"/>
              <a:t>	The information held on the accounts is sensitive personal data. The process for accessing and monitoring of accounts must be open and transparent. Access and monitoring of accounts cannot be unfettered and must be undertaken in a way that respects the individual’s dignity. Access should be restricted to a named monitoring officer of the council, declared to the personal budget holder. When access is required, the budget holder should grant the monitoring officer access to the account, (unless serious misuse of funds is detected and brought to the attention of the account holder first). Monitoring should be limited and proportionate with the budget holder being notified in advance each time access is to be made to the account. A record should be placed on the account indicating they have been accessed.</a:t>
            </a:r>
            <a:endParaRPr lang="en-GB" sz="2800" dirty="0"/>
          </a:p>
        </p:txBody>
      </p:sp>
    </p:spTree>
    <p:extLst>
      <p:ext uri="{BB962C8B-B14F-4D97-AF65-F5344CB8AC3E}">
        <p14:creationId xmlns:p14="http://schemas.microsoft.com/office/powerpoint/2010/main" val="38400073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1831" y="268851"/>
            <a:ext cx="1963082" cy="2737341"/>
          </a:xfrm>
          <a:prstGeom prst="rect">
            <a:avLst/>
          </a:prstGeom>
        </p:spPr>
      </p:pic>
      <p:sp>
        <p:nvSpPr>
          <p:cNvPr id="3" name="TextBox 2"/>
          <p:cNvSpPr txBox="1"/>
          <p:nvPr/>
        </p:nvSpPr>
        <p:spPr>
          <a:xfrm>
            <a:off x="2704322" y="158557"/>
            <a:ext cx="6147837" cy="923330"/>
          </a:xfrm>
          <a:prstGeom prst="rect">
            <a:avLst/>
          </a:prstGeom>
          <a:noFill/>
        </p:spPr>
        <p:txBody>
          <a:bodyPr wrap="none" rtlCol="0">
            <a:spAutoFit/>
          </a:bodyPr>
          <a:lstStyle/>
          <a:p>
            <a:r>
              <a:rPr lang="en-GB" sz="5400" dirty="0" smtClean="0">
                <a:latin typeface="Arial" panose="020B0604020202020204" pitchFamily="34" charset="0"/>
                <a:cs typeface="Arial" panose="020B0604020202020204" pitchFamily="34" charset="0"/>
              </a:rPr>
              <a:t>Recommendations </a:t>
            </a:r>
            <a:endParaRPr lang="en-GB" sz="5400" dirty="0">
              <a:latin typeface="Arial" panose="020B0604020202020204" pitchFamily="34" charset="0"/>
              <a:cs typeface="Arial" panose="020B0604020202020204" pitchFamily="34" charset="0"/>
            </a:endParaRPr>
          </a:p>
        </p:txBody>
      </p:sp>
      <p:sp>
        <p:nvSpPr>
          <p:cNvPr id="2" name="Rectangle 1"/>
          <p:cNvSpPr/>
          <p:nvPr/>
        </p:nvSpPr>
        <p:spPr>
          <a:xfrm>
            <a:off x="2704322" y="1637521"/>
            <a:ext cx="8476735" cy="3108543"/>
          </a:xfrm>
          <a:prstGeom prst="rect">
            <a:avLst/>
          </a:prstGeom>
        </p:spPr>
        <p:txBody>
          <a:bodyPr wrap="square">
            <a:spAutoFit/>
          </a:bodyPr>
          <a:lstStyle/>
          <a:p>
            <a:r>
              <a:rPr lang="en-GB" sz="2800" dirty="0" smtClean="0">
                <a:latin typeface="Arial" panose="020B0604020202020204" pitchFamily="34" charset="0"/>
                <a:cs typeface="Arial" panose="020B0604020202020204" pitchFamily="34" charset="0"/>
              </a:rPr>
              <a:t>7.	Full notice should be given to cardholders setting out what information is held on the account, who has access to it and how long it will be stored for. The cardholder should also be told in writing and in an accessible format under what circumstances and after what process any restrictions might be placed upon the use of the card.</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1361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982" y="158557"/>
            <a:ext cx="1070980" cy="1493385"/>
          </a:xfrm>
          <a:prstGeom prst="rect">
            <a:avLst/>
          </a:prstGeom>
        </p:spPr>
      </p:pic>
      <p:sp>
        <p:nvSpPr>
          <p:cNvPr id="3" name="TextBox 2"/>
          <p:cNvSpPr txBox="1"/>
          <p:nvPr/>
        </p:nvSpPr>
        <p:spPr>
          <a:xfrm>
            <a:off x="2704322" y="158557"/>
            <a:ext cx="6147837" cy="923330"/>
          </a:xfrm>
          <a:prstGeom prst="rect">
            <a:avLst/>
          </a:prstGeom>
          <a:noFill/>
        </p:spPr>
        <p:txBody>
          <a:bodyPr wrap="none" rtlCol="0">
            <a:spAutoFit/>
          </a:bodyPr>
          <a:lstStyle/>
          <a:p>
            <a:r>
              <a:rPr lang="en-GB" sz="5400" dirty="0" smtClean="0">
                <a:latin typeface="Arial" panose="020B0604020202020204" pitchFamily="34" charset="0"/>
                <a:cs typeface="Arial" panose="020B0604020202020204" pitchFamily="34" charset="0"/>
              </a:rPr>
              <a:t>Recommendations </a:t>
            </a:r>
            <a:endParaRPr lang="en-GB" sz="5400" dirty="0">
              <a:latin typeface="Arial" panose="020B0604020202020204" pitchFamily="34" charset="0"/>
              <a:cs typeface="Arial" panose="020B0604020202020204" pitchFamily="34" charset="0"/>
            </a:endParaRPr>
          </a:p>
        </p:txBody>
      </p:sp>
      <p:sp>
        <p:nvSpPr>
          <p:cNvPr id="2" name="Rectangle 1"/>
          <p:cNvSpPr/>
          <p:nvPr/>
        </p:nvSpPr>
        <p:spPr>
          <a:xfrm>
            <a:off x="1318054" y="1081887"/>
            <a:ext cx="10791568" cy="5693866"/>
          </a:xfrm>
          <a:prstGeom prst="rect">
            <a:avLst/>
          </a:prstGeom>
        </p:spPr>
        <p:txBody>
          <a:bodyPr wrap="square">
            <a:spAutoFit/>
          </a:bodyPr>
          <a:lstStyle/>
          <a:p>
            <a:r>
              <a:rPr lang="en-GB" sz="2800" dirty="0" smtClean="0">
                <a:latin typeface="Arial" panose="020B0604020202020204" pitchFamily="34" charset="0"/>
                <a:cs typeface="Arial" panose="020B0604020202020204" pitchFamily="34" charset="0"/>
              </a:rPr>
              <a:t>8.	Suspension or closure of accounts  and recouping of funds.  Changes to the money available in the account are akin to changing a support plan and should thus only be made following appropriate review or reassessment process that the personal budget holder has been central to. In the event of the death of the budget holder local authorities will need to close the account and seek to recoup any uncommitted surplus money. They should first communicate their intention to do so to the next of kin or other appropriate person dealing with the estate of the deceased budget holder, so a final account position can be agreed. Unilateral suspension or closure of accounts should happen only in the most exceptional of circumstances and in order to prevent a known fraudulent misappropriation of funds.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638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555" y="158557"/>
            <a:ext cx="1963082" cy="2737341"/>
          </a:xfrm>
          <a:prstGeom prst="rect">
            <a:avLst/>
          </a:prstGeom>
        </p:spPr>
      </p:pic>
      <p:sp>
        <p:nvSpPr>
          <p:cNvPr id="3" name="TextBox 2"/>
          <p:cNvSpPr txBox="1"/>
          <p:nvPr/>
        </p:nvSpPr>
        <p:spPr>
          <a:xfrm>
            <a:off x="2704322" y="158557"/>
            <a:ext cx="6147837" cy="923330"/>
          </a:xfrm>
          <a:prstGeom prst="rect">
            <a:avLst/>
          </a:prstGeom>
          <a:noFill/>
        </p:spPr>
        <p:txBody>
          <a:bodyPr wrap="none" rtlCol="0">
            <a:spAutoFit/>
          </a:bodyPr>
          <a:lstStyle/>
          <a:p>
            <a:r>
              <a:rPr lang="en-GB" sz="5400" dirty="0" smtClean="0">
                <a:latin typeface="Arial" panose="020B0604020202020204" pitchFamily="34" charset="0"/>
                <a:cs typeface="Arial" panose="020B0604020202020204" pitchFamily="34" charset="0"/>
              </a:rPr>
              <a:t>Recommendations </a:t>
            </a:r>
            <a:endParaRPr lang="en-GB" sz="5400" dirty="0">
              <a:latin typeface="Arial" panose="020B0604020202020204" pitchFamily="34" charset="0"/>
              <a:cs typeface="Arial" panose="020B0604020202020204" pitchFamily="34" charset="0"/>
            </a:endParaRPr>
          </a:p>
        </p:txBody>
      </p:sp>
      <p:sp>
        <p:nvSpPr>
          <p:cNvPr id="2" name="Rectangle 1"/>
          <p:cNvSpPr/>
          <p:nvPr/>
        </p:nvSpPr>
        <p:spPr>
          <a:xfrm>
            <a:off x="2372497" y="1279604"/>
            <a:ext cx="8962768" cy="4832092"/>
          </a:xfrm>
          <a:prstGeom prst="rect">
            <a:avLst/>
          </a:prstGeom>
        </p:spPr>
        <p:txBody>
          <a:bodyPr wrap="square">
            <a:spAutoFit/>
          </a:bodyPr>
          <a:lstStyle/>
          <a:p>
            <a:r>
              <a:rPr lang="en-GB" sz="2800" dirty="0" smtClean="0">
                <a:latin typeface="Arial" panose="020B0604020202020204" pitchFamily="34" charset="0"/>
                <a:cs typeface="Arial" panose="020B0604020202020204" pitchFamily="34" charset="0"/>
              </a:rPr>
              <a:t>9.	In circumstances where the local authority wishes to suspend or place restrictions on the card they should follow published written procedures that detail the investigation process, timescales and the arrangements in place for sharing findings with the subject of the investigation. People subject to investigation should be provided with a copy along with the procedures followed, in an accessible format. They should also be informed of the arrangements for considering and acting upon findings and what mechanisms for hearing an appeal are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950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1831" y="268851"/>
            <a:ext cx="1963082" cy="2737341"/>
          </a:xfrm>
          <a:prstGeom prst="rect">
            <a:avLst/>
          </a:prstGeom>
        </p:spPr>
      </p:pic>
      <p:sp>
        <p:nvSpPr>
          <p:cNvPr id="3" name="TextBox 2"/>
          <p:cNvSpPr txBox="1"/>
          <p:nvPr/>
        </p:nvSpPr>
        <p:spPr>
          <a:xfrm>
            <a:off x="2704322" y="158557"/>
            <a:ext cx="6147837" cy="923330"/>
          </a:xfrm>
          <a:prstGeom prst="rect">
            <a:avLst/>
          </a:prstGeom>
          <a:noFill/>
        </p:spPr>
        <p:txBody>
          <a:bodyPr wrap="none" rtlCol="0">
            <a:spAutoFit/>
          </a:bodyPr>
          <a:lstStyle/>
          <a:p>
            <a:r>
              <a:rPr lang="en-GB" sz="5400" dirty="0" smtClean="0">
                <a:latin typeface="Arial" panose="020B0604020202020204" pitchFamily="34" charset="0"/>
                <a:cs typeface="Arial" panose="020B0604020202020204" pitchFamily="34" charset="0"/>
              </a:rPr>
              <a:t>Recommendations </a:t>
            </a:r>
            <a:endParaRPr lang="en-GB" sz="5400" dirty="0">
              <a:latin typeface="Arial" panose="020B0604020202020204" pitchFamily="34" charset="0"/>
              <a:cs typeface="Arial" panose="020B0604020202020204" pitchFamily="34" charset="0"/>
            </a:endParaRPr>
          </a:p>
        </p:txBody>
      </p:sp>
      <p:sp>
        <p:nvSpPr>
          <p:cNvPr id="2" name="Rectangle 1"/>
          <p:cNvSpPr/>
          <p:nvPr/>
        </p:nvSpPr>
        <p:spPr>
          <a:xfrm>
            <a:off x="3048000" y="2828836"/>
            <a:ext cx="6096000" cy="2677656"/>
          </a:xfrm>
          <a:prstGeom prst="rect">
            <a:avLst/>
          </a:prstGeom>
        </p:spPr>
        <p:txBody>
          <a:bodyPr>
            <a:spAutoFit/>
          </a:bodyPr>
          <a:lstStyle/>
          <a:p>
            <a:r>
              <a:rPr lang="en-GB" sz="2800" dirty="0" smtClean="0">
                <a:latin typeface="Arial" panose="020B0604020202020204" pitchFamily="34" charset="0"/>
                <a:cs typeface="Arial" panose="020B0604020202020204" pitchFamily="34" charset="0"/>
              </a:rPr>
              <a:t>10.	Each year the local authority should publish each year a statement detailing the numbers of people they provide personal budgets to, the proportion who use payment cards, and the fees incurred</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5141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71700" y="5975255"/>
            <a:ext cx="2620300" cy="882745"/>
          </a:xfrm>
          <a:prstGeom prst="rect">
            <a:avLst/>
          </a:prstGeom>
        </p:spPr>
      </p:pic>
      <p:pic>
        <p:nvPicPr>
          <p:cNvPr id="3" name="Picture 2"/>
          <p:cNvPicPr>
            <a:picLocks noChangeAspect="1"/>
          </p:cNvPicPr>
          <p:nvPr/>
        </p:nvPicPr>
        <p:blipFill>
          <a:blip r:embed="rId3"/>
          <a:stretch>
            <a:fillRect/>
          </a:stretch>
        </p:blipFill>
        <p:spPr>
          <a:xfrm>
            <a:off x="0" y="0"/>
            <a:ext cx="12192000" cy="6794260"/>
          </a:xfrm>
          <a:prstGeom prst="rect">
            <a:avLst/>
          </a:prstGeom>
        </p:spPr>
      </p:pic>
      <p:sp>
        <p:nvSpPr>
          <p:cNvPr id="4" name="TextBox 3"/>
          <p:cNvSpPr txBox="1"/>
          <p:nvPr/>
        </p:nvSpPr>
        <p:spPr>
          <a:xfrm>
            <a:off x="2124773" y="1008564"/>
            <a:ext cx="9775433"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sz="5400" dirty="0" smtClean="0">
                <a:latin typeface="Arial" panose="020B0604020202020204" pitchFamily="34" charset="0"/>
                <a:cs typeface="Arial" panose="020B0604020202020204" pitchFamily="34" charset="0"/>
              </a:rPr>
              <a:t>John.waters@in-control.org.uk </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821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sz="4219" b="1" dirty="0">
                <a:latin typeface="Arial" panose="020B0604020202020204" pitchFamily="34" charset="0"/>
                <a:cs typeface="Arial" panose="020B0604020202020204" pitchFamily="34" charset="0"/>
              </a:rPr>
              <a:t>Personal Budgets are now Law in England. Care act.</a:t>
            </a:r>
          </a:p>
        </p:txBody>
      </p:sp>
      <p:sp>
        <p:nvSpPr>
          <p:cNvPr id="8" name="Rectangle 7"/>
          <p:cNvSpPr/>
          <p:nvPr/>
        </p:nvSpPr>
        <p:spPr>
          <a:xfrm>
            <a:off x="212436" y="1325563"/>
            <a:ext cx="10951687" cy="5078313"/>
          </a:xfrm>
          <a:prstGeom prst="rect">
            <a:avLst/>
          </a:prstGeom>
        </p:spPr>
        <p:txBody>
          <a:bodyPr wrap="square">
            <a:spAutoFit/>
          </a:bodyPr>
          <a:lstStyle/>
          <a:p>
            <a:r>
              <a:rPr lang="en-GB" dirty="0" smtClean="0">
                <a:solidFill>
                  <a:srgbClr val="0B0C0C"/>
                </a:solidFill>
                <a:latin typeface="nta"/>
              </a:rPr>
              <a:t>The </a:t>
            </a:r>
            <a:r>
              <a:rPr lang="en-GB" dirty="0">
                <a:solidFill>
                  <a:srgbClr val="0B0C0C"/>
                </a:solidFill>
                <a:latin typeface="nta"/>
              </a:rPr>
              <a:t>personal budget is the mechanism that, in conjunction with the care and support plan, or support plan, enables the person, and their advocate if they have one, to exercise greater choice and take control over how their care and support needs are met. It means</a:t>
            </a:r>
            <a:r>
              <a:rPr lang="en-GB" dirty="0" smtClean="0">
                <a:solidFill>
                  <a:srgbClr val="0B0C0C"/>
                </a:solidFill>
                <a:latin typeface="nta"/>
              </a:rPr>
              <a:t>:</a:t>
            </a:r>
          </a:p>
          <a:p>
            <a:endParaRPr lang="en-GB" dirty="0">
              <a:solidFill>
                <a:srgbClr val="0B0C0C"/>
              </a:solidFill>
              <a:latin typeface="nta"/>
            </a:endParaRPr>
          </a:p>
          <a:p>
            <a:pPr>
              <a:buFont typeface="Arial" panose="020B0604020202020204" pitchFamily="34" charset="0"/>
              <a:buChar char="•"/>
            </a:pPr>
            <a:r>
              <a:rPr lang="en-GB" dirty="0">
                <a:solidFill>
                  <a:srgbClr val="0B0C0C"/>
                </a:solidFill>
                <a:latin typeface="nta"/>
              </a:rPr>
              <a:t>knowing, before care and support planning begins, an estimate of how much money will be available to meet a person’s assessed needs and, with the final personal budget, having clear information about the total amount of the budget, including proportion the local authority will pay, and what amount (if any) the person will </a:t>
            </a:r>
            <a:r>
              <a:rPr lang="en-GB" dirty="0" smtClean="0">
                <a:solidFill>
                  <a:srgbClr val="0B0C0C"/>
                </a:solidFill>
                <a:latin typeface="nta"/>
              </a:rPr>
              <a:t>pay</a:t>
            </a:r>
            <a:br>
              <a:rPr lang="en-GB" dirty="0" smtClean="0">
                <a:solidFill>
                  <a:srgbClr val="0B0C0C"/>
                </a:solidFill>
                <a:latin typeface="nta"/>
              </a:rPr>
            </a:br>
            <a:endParaRPr lang="en-GB" dirty="0">
              <a:solidFill>
                <a:srgbClr val="0B0C0C"/>
              </a:solidFill>
              <a:latin typeface="nta"/>
            </a:endParaRPr>
          </a:p>
          <a:p>
            <a:pPr>
              <a:buFont typeface="Arial" panose="020B0604020202020204" pitchFamily="34" charset="0"/>
              <a:buChar char="•"/>
            </a:pPr>
            <a:r>
              <a:rPr lang="en-GB" dirty="0">
                <a:solidFill>
                  <a:srgbClr val="0B0C0C"/>
                </a:solidFill>
                <a:latin typeface="nta"/>
              </a:rPr>
              <a:t>being able to choose from a range of options for how the money is managed, including direct payments, the local authority managing the budget and a provider or third party managing the budget on the individual’s behalf (an individual service fund), or a combination of these </a:t>
            </a:r>
            <a:r>
              <a:rPr lang="en-GB" dirty="0" smtClean="0">
                <a:solidFill>
                  <a:srgbClr val="0B0C0C"/>
                </a:solidFill>
                <a:latin typeface="nta"/>
              </a:rPr>
              <a:t>approaches</a:t>
            </a:r>
            <a:br>
              <a:rPr lang="en-GB" dirty="0" smtClean="0">
                <a:solidFill>
                  <a:srgbClr val="0B0C0C"/>
                </a:solidFill>
                <a:latin typeface="nta"/>
              </a:rPr>
            </a:br>
            <a:endParaRPr lang="en-GB" dirty="0">
              <a:solidFill>
                <a:srgbClr val="0B0C0C"/>
              </a:solidFill>
              <a:latin typeface="nta"/>
            </a:endParaRPr>
          </a:p>
          <a:p>
            <a:pPr>
              <a:buFont typeface="Arial" panose="020B0604020202020204" pitchFamily="34" charset="0"/>
              <a:buChar char="•"/>
            </a:pPr>
            <a:r>
              <a:rPr lang="en-GB" dirty="0">
                <a:solidFill>
                  <a:srgbClr val="0B0C0C"/>
                </a:solidFill>
                <a:latin typeface="nta"/>
              </a:rPr>
              <a:t>having a choice over who is involved in developing the care and support plan for how the personal budget will be spent, including from family or </a:t>
            </a:r>
            <a:r>
              <a:rPr lang="en-GB" dirty="0" smtClean="0">
                <a:solidFill>
                  <a:srgbClr val="0B0C0C"/>
                </a:solidFill>
                <a:latin typeface="nta"/>
              </a:rPr>
              <a:t>friends</a:t>
            </a:r>
            <a:br>
              <a:rPr lang="en-GB" dirty="0" smtClean="0">
                <a:solidFill>
                  <a:srgbClr val="0B0C0C"/>
                </a:solidFill>
                <a:latin typeface="nta"/>
              </a:rPr>
            </a:br>
            <a:endParaRPr lang="en-GB" dirty="0">
              <a:solidFill>
                <a:srgbClr val="0B0C0C"/>
              </a:solidFill>
              <a:latin typeface="nta"/>
            </a:endParaRPr>
          </a:p>
          <a:p>
            <a:pPr>
              <a:buFont typeface="Arial" panose="020B0604020202020204" pitchFamily="34" charset="0"/>
              <a:buChar char="•"/>
            </a:pPr>
            <a:r>
              <a:rPr lang="en-GB" dirty="0">
                <a:solidFill>
                  <a:srgbClr val="0B0C0C"/>
                </a:solidFill>
                <a:latin typeface="nta"/>
              </a:rPr>
              <a:t>having greater choice and control over the way the personal budget is used to purchase </a:t>
            </a:r>
            <a:endParaRPr lang="en-GB" dirty="0" smtClean="0">
              <a:solidFill>
                <a:srgbClr val="0B0C0C"/>
              </a:solidFill>
              <a:latin typeface="nta"/>
            </a:endParaRPr>
          </a:p>
          <a:p>
            <a:r>
              <a:rPr lang="en-GB" dirty="0" smtClean="0">
                <a:solidFill>
                  <a:srgbClr val="0B0C0C"/>
                </a:solidFill>
                <a:latin typeface="nta"/>
              </a:rPr>
              <a:t>care </a:t>
            </a:r>
            <a:r>
              <a:rPr lang="en-GB" dirty="0">
                <a:solidFill>
                  <a:srgbClr val="0B0C0C"/>
                </a:solidFill>
                <a:latin typeface="nta"/>
              </a:rPr>
              <a:t>and support, and from whom</a:t>
            </a:r>
            <a:endParaRPr lang="en-GB" b="0" i="0" dirty="0">
              <a:solidFill>
                <a:srgbClr val="0B0C0C"/>
              </a:solidFill>
              <a:effectLst/>
              <a:latin typeface="nta"/>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2734" y="6358088"/>
            <a:ext cx="2721870" cy="44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9411856" y="5292436"/>
            <a:ext cx="2521526" cy="1523736"/>
            <a:chOff x="9411856" y="5292436"/>
            <a:chExt cx="2521526" cy="1523736"/>
          </a:xfrm>
        </p:grpSpPr>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6976" y="5427874"/>
              <a:ext cx="2371004" cy="1388298"/>
            </a:xfrm>
            <a:prstGeom prst="rect">
              <a:avLst/>
            </a:prstGeom>
          </p:spPr>
        </p:pic>
        <p:sp>
          <p:nvSpPr>
            <p:cNvPr id="12" name="Rectangle 11"/>
            <p:cNvSpPr/>
            <p:nvPr/>
          </p:nvSpPr>
          <p:spPr>
            <a:xfrm>
              <a:off x="9411856" y="5292436"/>
              <a:ext cx="2521526" cy="23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976911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0373" y="2592665"/>
            <a:ext cx="9775433" cy="923330"/>
          </a:xfrm>
          <a:prstGeom prst="rect">
            <a:avLst/>
          </a:prstGeom>
          <a:noFill/>
        </p:spPr>
        <p:txBody>
          <a:bodyPr wrap="none" rtlCol="0">
            <a:spAutoFit/>
          </a:bodyPr>
          <a:lstStyle/>
          <a:p>
            <a:r>
              <a:rPr lang="en-GB" sz="5400" dirty="0" smtClean="0">
                <a:latin typeface="Arial" panose="020B0604020202020204" pitchFamily="34" charset="0"/>
                <a:cs typeface="Arial" panose="020B0604020202020204" pitchFamily="34" charset="0"/>
              </a:rPr>
              <a:t>John.waters@in-control.org.uk </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6294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457" y="1997839"/>
            <a:ext cx="10077061" cy="1754326"/>
          </a:xfrm>
          <a:prstGeom prst="rect">
            <a:avLst/>
          </a:prstGeom>
        </p:spPr>
        <p:txBody>
          <a:bodyPr wrap="square">
            <a:spAutoFit/>
          </a:bodyPr>
          <a:lstStyle/>
          <a:p>
            <a:pPr>
              <a:spcAft>
                <a:spcPts val="0"/>
              </a:spcAft>
            </a:pPr>
            <a:r>
              <a:rPr lang="en-US" b="1" dirty="0" smtClean="0">
                <a:effectLst/>
                <a:latin typeface="Arial" panose="020B0604020202020204" pitchFamily="34" charset="0"/>
                <a:ea typeface="Arial" panose="020B0604020202020204" pitchFamily="34" charset="0"/>
              </a:rPr>
              <a:t>Potential benefits </a:t>
            </a:r>
            <a:endParaRPr lang="en-GB" dirty="0" smtClean="0">
              <a:effectLst/>
              <a:latin typeface="Arial" panose="020B0604020202020204" pitchFamily="34" charset="0"/>
              <a:ea typeface="Arial" panose="020B0604020202020204" pitchFamily="34" charset="0"/>
            </a:endParaRPr>
          </a:p>
          <a:p>
            <a:pPr>
              <a:spcAft>
                <a:spcPts val="0"/>
              </a:spcAft>
            </a:pPr>
            <a:r>
              <a:rPr lang="en-US" dirty="0" smtClean="0">
                <a:effectLst/>
                <a:latin typeface="Arial" panose="020B0604020202020204" pitchFamily="34" charset="0"/>
                <a:ea typeface="Arial" panose="020B0604020202020204" pitchFamily="34" charset="0"/>
              </a:rPr>
              <a:t>The use of payment cards may allow individuals who cannot or who choose not to manage a direct payment into their own bank account some of the benefits of a direct payment. They potentially increase the control of people over council managed budgets and could facilitate induvial service funds where previously peoples support had been part of block contracts.</a:t>
            </a:r>
            <a:endParaRPr lang="en-GB" dirty="0" smtClean="0">
              <a:effectLst/>
              <a:latin typeface="Arial" panose="020B0604020202020204" pitchFamily="34" charset="0"/>
              <a:ea typeface="Arial" panose="020B0604020202020204" pitchFamily="34" charset="0"/>
            </a:endParaRPr>
          </a:p>
          <a:p>
            <a:pPr>
              <a:spcAft>
                <a:spcPts val="0"/>
              </a:spcAft>
            </a:pPr>
            <a:r>
              <a:rPr lang="en-US" dirty="0" smtClean="0">
                <a:effectLst/>
                <a:latin typeface="Arial" panose="020B0604020202020204" pitchFamily="34" charset="0"/>
                <a:ea typeface="Arial" panose="020B0604020202020204" pitchFamily="34" charset="0"/>
              </a:rPr>
              <a:t>The disabled person is not required to keep and submit expenditure details.</a:t>
            </a:r>
            <a:endParaRPr lang="en-GB"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1596445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3671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531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9223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3982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7124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9288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1681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427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018" y="0"/>
            <a:ext cx="9382371" cy="6609093"/>
          </a:xfrm>
          <a:prstGeom prst="rect">
            <a:avLst/>
          </a:prstGeom>
        </p:spPr>
      </p:pic>
      <p:pic>
        <p:nvPicPr>
          <p:cNvPr id="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01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0"/>
            <a:ext cx="11382233" cy="2538484"/>
          </a:xfrm>
        </p:spPr>
        <p:txBody>
          <a:bodyPr>
            <a:noAutofit/>
          </a:bodyPr>
          <a:lstStyle/>
          <a:p>
            <a:r>
              <a:rPr lang="en-GB" sz="6000" b="1" dirty="0" smtClean="0"/>
              <a:t>A personal budget is one small part of a bigger process</a:t>
            </a:r>
            <a:endParaRPr lang="en-GB" sz="6000" b="1" dirty="0"/>
          </a:p>
        </p:txBody>
      </p:sp>
      <p:pic>
        <p:nvPicPr>
          <p:cNvPr id="7" name="Picture 6"/>
          <p:cNvPicPr>
            <a:picLocks noChangeAspect="1"/>
          </p:cNvPicPr>
          <p:nvPr/>
        </p:nvPicPr>
        <p:blipFill>
          <a:blip r:embed="rId3"/>
          <a:stretch>
            <a:fillRect/>
          </a:stretch>
        </p:blipFill>
        <p:spPr>
          <a:xfrm>
            <a:off x="244891" y="3914020"/>
            <a:ext cx="10267666" cy="2132777"/>
          </a:xfrm>
          <a:prstGeom prst="rect">
            <a:avLst/>
          </a:prstGeom>
        </p:spPr>
      </p:pic>
    </p:spTree>
    <p:extLst>
      <p:ext uri="{BB962C8B-B14F-4D97-AF65-F5344CB8AC3E}">
        <p14:creationId xmlns:p14="http://schemas.microsoft.com/office/powerpoint/2010/main" val="316337634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5928" y="1560945"/>
            <a:ext cx="11382233" cy="2538484"/>
          </a:xfrm>
        </p:spPr>
        <p:txBody>
          <a:bodyPr>
            <a:noAutofit/>
          </a:bodyPr>
          <a:lstStyle/>
          <a:p>
            <a:r>
              <a:rPr lang="en-GB" sz="6000" b="1" dirty="0" smtClean="0"/>
              <a:t>How can I use my </a:t>
            </a:r>
            <a:br>
              <a:rPr lang="en-GB" sz="6000" b="1" dirty="0" smtClean="0"/>
            </a:br>
            <a:r>
              <a:rPr lang="en-GB" sz="6000" b="1" dirty="0" smtClean="0"/>
              <a:t>Personal Budget ?</a:t>
            </a:r>
            <a:endParaRPr lang="en-GB" sz="6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6183" y="6414919"/>
            <a:ext cx="2281294" cy="37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264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1327</TotalTime>
  <Words>2991</Words>
  <Application>Microsoft Office PowerPoint</Application>
  <PresentationFormat>Custom</PresentationFormat>
  <Paragraphs>183</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PowerPoint Presentation</vt:lpstr>
      <vt:lpstr>PowerPoint Presentation</vt:lpstr>
      <vt:lpstr>PowerPoint Presentation</vt:lpstr>
      <vt:lpstr>Personal Budgets are now Law in England. Care act.</vt:lpstr>
      <vt:lpstr>Personal Budgets are now Law in England. Care act.</vt:lpstr>
      <vt:lpstr>PowerPoint Presentation</vt:lpstr>
      <vt:lpstr>A personal budget is one small part of a bigger process</vt:lpstr>
      <vt:lpstr>How can I use my  Personal Budget ?</vt:lpstr>
      <vt:lpstr>How can I use my  Personal Health Budget ?</vt:lpstr>
      <vt:lpstr>PowerPoint Presentation</vt:lpstr>
      <vt:lpstr>PowerPoint Presentation</vt:lpstr>
      <vt:lpstr>PowerPoint Presentation</vt:lpstr>
      <vt:lpstr>PowerPoint Presentation</vt:lpstr>
      <vt:lpstr>PowerPoint Presentation</vt:lpstr>
      <vt:lpstr>PowerPoint Presentation</vt:lpstr>
      <vt:lpstr>Who decides how the money going to be used ?</vt:lpstr>
      <vt:lpstr>PowerPoint Presentation</vt:lpstr>
      <vt:lpstr>The question really is do we want a system  that assumes the worst or the best ….   An asset based system build on trust..</vt:lpstr>
      <vt:lpstr>PowerPoint Presentation</vt:lpstr>
      <vt:lpstr>PowerPoint Presentation</vt:lpstr>
      <vt:lpstr>PowerPoint Presentation</vt:lpstr>
      <vt:lpstr>A collection of issues that have reached the  independent living strategy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about  FRAUD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Waters</dc:creator>
  <cp:lastModifiedBy>Events</cp:lastModifiedBy>
  <cp:revision>41</cp:revision>
  <dcterms:created xsi:type="dcterms:W3CDTF">2018-09-19T10:18:26Z</dcterms:created>
  <dcterms:modified xsi:type="dcterms:W3CDTF">2018-09-20T10:47:35Z</dcterms:modified>
</cp:coreProperties>
</file>