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6" r:id="rId12"/>
    <p:sldId id="405" r:id="rId13"/>
    <p:sldId id="410" r:id="rId14"/>
    <p:sldId id="409" r:id="rId15"/>
    <p:sldId id="408" r:id="rId16"/>
    <p:sldId id="407" r:id="rId17"/>
    <p:sldId id="4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845" autoAdjust="0"/>
  </p:normalViewPr>
  <p:slideViewPr>
    <p:cSldViewPr>
      <p:cViewPr varScale="1">
        <p:scale>
          <a:sx n="85" d="100"/>
          <a:sy n="85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GB"/>
              <a:t>What role do you do or what service do you work in?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2'!$A$4:$A$10</c:f>
              <c:strCache>
                <c:ptCount val="7"/>
                <c:pt idx="0">
                  <c:v>A service that supports people receiving a direct payment</c:v>
                </c:pt>
                <c:pt idx="1">
                  <c:v>Local Authority officer but not in a direct payment support service</c:v>
                </c:pt>
                <c:pt idx="2">
                  <c:v>CCG officer but not in a direct payment support service</c:v>
                </c:pt>
                <c:pt idx="3">
                  <c:v>Support Planner but not part of a direct payment support service</c:v>
                </c:pt>
                <c:pt idx="4">
                  <c:v>In a voluntary sector organisation but not part of a direct payment support service</c:v>
                </c:pt>
                <c:pt idx="5">
                  <c:v>Commissioner</c:v>
                </c:pt>
                <c:pt idx="6">
                  <c:v>Social worker</c:v>
                </c:pt>
              </c:strCache>
            </c:strRef>
          </c:cat>
          <c:val>
            <c:numRef>
              <c:f>'Question 2'!$B$4:$B$10</c:f>
              <c:numCache>
                <c:formatCode>0.00%</c:formatCode>
                <c:ptCount val="7"/>
                <c:pt idx="0">
                  <c:v>0.6</c:v>
                </c:pt>
                <c:pt idx="1">
                  <c:v>6.1500000000000013E-2</c:v>
                </c:pt>
                <c:pt idx="2">
                  <c:v>1.54E-2</c:v>
                </c:pt>
                <c:pt idx="3">
                  <c:v>3.0800000000000001E-2</c:v>
                </c:pt>
                <c:pt idx="4">
                  <c:v>0</c:v>
                </c:pt>
                <c:pt idx="5">
                  <c:v>0.16919999999999999</c:v>
                </c:pt>
                <c:pt idx="6">
                  <c:v>0.1231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42432"/>
        <c:axId val="39877952"/>
      </c:barChart>
      <c:valAx>
        <c:axId val="398779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6642432"/>
        <c:crosses val="autoZero"/>
        <c:crossBetween val="between"/>
      </c:valAx>
      <c:catAx>
        <c:axId val="1466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877952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Graphs!$B$40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Graphs!$A$41:$A$44</c:f>
              <c:strCache>
                <c:ptCount val="4"/>
                <c:pt idx="0">
                  <c:v>Contacting HMRC on behalf of an employer</c:v>
                </c:pt>
                <c:pt idx="1">
                  <c:v>Provide advice on local or national policy, linked to direct payments</c:v>
                </c:pt>
                <c:pt idx="2">
                  <c:v>Helping people navigate the system e.g. liaise with care managers</c:v>
                </c:pt>
                <c:pt idx="3">
                  <c:v>Train social workers and other staff around DPs</c:v>
                </c:pt>
              </c:strCache>
            </c:strRef>
          </c:cat>
          <c:val>
            <c:numRef>
              <c:f>Graphs!$B$41:$B$44</c:f>
              <c:numCache>
                <c:formatCode>General</c:formatCode>
                <c:ptCount val="4"/>
                <c:pt idx="0">
                  <c:v>36</c:v>
                </c:pt>
                <c:pt idx="1">
                  <c:v>33</c:v>
                </c:pt>
                <c:pt idx="2">
                  <c:v>37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Graphs!$C$40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Graphs!$A$41:$A$44</c:f>
              <c:strCache>
                <c:ptCount val="4"/>
                <c:pt idx="0">
                  <c:v>Contacting HMRC on behalf of an employer</c:v>
                </c:pt>
                <c:pt idx="1">
                  <c:v>Provide advice on local or national policy, linked to direct payments</c:v>
                </c:pt>
                <c:pt idx="2">
                  <c:v>Helping people navigate the system e.g. liaise with care managers</c:v>
                </c:pt>
                <c:pt idx="3">
                  <c:v>Train social workers and other staff around DPs</c:v>
                </c:pt>
              </c:strCache>
            </c:strRef>
          </c:cat>
          <c:val>
            <c:numRef>
              <c:f>Graphs!$C$41:$C$44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Graphs!$D$40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Graphs!$A$41:$A$44</c:f>
              <c:strCache>
                <c:ptCount val="4"/>
                <c:pt idx="0">
                  <c:v>Contacting HMRC on behalf of an employer</c:v>
                </c:pt>
                <c:pt idx="1">
                  <c:v>Provide advice on local or national policy, linked to direct payments</c:v>
                </c:pt>
                <c:pt idx="2">
                  <c:v>Helping people navigate the system e.g. liaise with care managers</c:v>
                </c:pt>
                <c:pt idx="3">
                  <c:v>Train social workers and other staff around DPs</c:v>
                </c:pt>
              </c:strCache>
            </c:strRef>
          </c:cat>
          <c:val>
            <c:numRef>
              <c:f>Graphs!$D$41:$D$44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Graphs!$E$40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Graphs!$A$41:$A$44</c:f>
              <c:strCache>
                <c:ptCount val="4"/>
                <c:pt idx="0">
                  <c:v>Contacting HMRC on behalf of an employer</c:v>
                </c:pt>
                <c:pt idx="1">
                  <c:v>Provide advice on local or national policy, linked to direct payments</c:v>
                </c:pt>
                <c:pt idx="2">
                  <c:v>Helping people navigate the system e.g. liaise with care managers</c:v>
                </c:pt>
                <c:pt idx="3">
                  <c:v>Train social workers and other staff around DPs</c:v>
                </c:pt>
              </c:strCache>
            </c:strRef>
          </c:cat>
          <c:val>
            <c:numRef>
              <c:f>Graphs!$E$41:$E$44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34432"/>
        <c:axId val="153550848"/>
      </c:barChart>
      <c:catAx>
        <c:axId val="15163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53550848"/>
        <c:crosses val="autoZero"/>
        <c:auto val="1"/>
        <c:lblAlgn val="ctr"/>
        <c:lblOffset val="100"/>
        <c:noMultiLvlLbl val="0"/>
      </c:catAx>
      <c:valAx>
        <c:axId val="15355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63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04921944967185E-2"/>
          <c:y val="1.4150767700418999E-2"/>
          <c:w val="0.59576796527785714"/>
          <c:h val="0.83125964509694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Graphs!$B$49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Graphs!$A$50:$A$53</c:f>
              <c:strCache>
                <c:ptCount val="4"/>
                <c:pt idx="0">
                  <c:v>Supporting DP users to be in consultations &amp; co-production</c:v>
                </c:pt>
                <c:pt idx="1">
                  <c:v>Coordinate a ‘market’ event - agencies, insurers, payroll etc.</c:v>
                </c:pt>
                <c:pt idx="2">
                  <c:v>Support people to prepare for assessment</c:v>
                </c:pt>
                <c:pt idx="3">
                  <c:v>Operate a texting service to communicate and provide info to people</c:v>
                </c:pt>
              </c:strCache>
            </c:strRef>
          </c:cat>
          <c:val>
            <c:numRef>
              <c:f>Graphs!$B$50:$B$53</c:f>
              <c:numCache>
                <c:formatCode>General</c:formatCode>
                <c:ptCount val="4"/>
                <c:pt idx="0">
                  <c:v>24</c:v>
                </c:pt>
                <c:pt idx="1">
                  <c:v>10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Graphs!$C$49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Graphs!$A$50:$A$53</c:f>
              <c:strCache>
                <c:ptCount val="4"/>
                <c:pt idx="0">
                  <c:v>Supporting DP users to be in consultations &amp; co-production</c:v>
                </c:pt>
                <c:pt idx="1">
                  <c:v>Coordinate a ‘market’ event - agencies, insurers, payroll etc.</c:v>
                </c:pt>
                <c:pt idx="2">
                  <c:v>Support people to prepare for assessment</c:v>
                </c:pt>
                <c:pt idx="3">
                  <c:v>Operate a texting service to communicate and provide info to people</c:v>
                </c:pt>
              </c:strCache>
            </c:strRef>
          </c:cat>
          <c:val>
            <c:numRef>
              <c:f>Graphs!$C$50:$C$53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Graphs!$D$49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Graphs!$A$50:$A$53</c:f>
              <c:strCache>
                <c:ptCount val="4"/>
                <c:pt idx="0">
                  <c:v>Supporting DP users to be in consultations &amp; co-production</c:v>
                </c:pt>
                <c:pt idx="1">
                  <c:v>Coordinate a ‘market’ event - agencies, insurers, payroll etc.</c:v>
                </c:pt>
                <c:pt idx="2">
                  <c:v>Support people to prepare for assessment</c:v>
                </c:pt>
                <c:pt idx="3">
                  <c:v>Operate a texting service to communicate and provide info to people</c:v>
                </c:pt>
              </c:strCache>
            </c:strRef>
          </c:cat>
          <c:val>
            <c:numRef>
              <c:f>Graphs!$D$50:$D$53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Graphs!$E$49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Graphs!$A$50:$A$53</c:f>
              <c:strCache>
                <c:ptCount val="4"/>
                <c:pt idx="0">
                  <c:v>Supporting DP users to be in consultations &amp; co-production</c:v>
                </c:pt>
                <c:pt idx="1">
                  <c:v>Coordinate a ‘market’ event - agencies, insurers, payroll etc.</c:v>
                </c:pt>
                <c:pt idx="2">
                  <c:v>Support people to prepare for assessment</c:v>
                </c:pt>
                <c:pt idx="3">
                  <c:v>Operate a texting service to communicate and provide info to people</c:v>
                </c:pt>
              </c:strCache>
            </c:strRef>
          </c:cat>
          <c:val>
            <c:numRef>
              <c:f>Graphs!$E$50:$E$53</c:f>
              <c:numCache>
                <c:formatCode>General</c:formatCode>
                <c:ptCount val="4"/>
                <c:pt idx="0">
                  <c:v>19</c:v>
                </c:pt>
                <c:pt idx="1">
                  <c:v>30</c:v>
                </c:pt>
                <c:pt idx="2">
                  <c:v>25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58464"/>
        <c:axId val="160989760"/>
      </c:barChart>
      <c:catAx>
        <c:axId val="15295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0989760"/>
        <c:crosses val="autoZero"/>
        <c:auto val="1"/>
        <c:lblAlgn val="ctr"/>
        <c:lblOffset val="100"/>
        <c:noMultiLvlLbl val="0"/>
      </c:catAx>
      <c:valAx>
        <c:axId val="16098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958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Graphs!$B$45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Graphs!$A$46:$A$48</c:f>
              <c:strCache>
                <c:ptCount val="3"/>
                <c:pt idx="0">
                  <c:v>Support with financial monitoring</c:v>
                </c:pt>
                <c:pt idx="1">
                  <c:v>Information, advice and support with prepayment cards</c:v>
                </c:pt>
                <c:pt idx="2">
                  <c:v>Support employers with DBS checks</c:v>
                </c:pt>
              </c:strCache>
            </c:strRef>
          </c:cat>
          <c:val>
            <c:numRef>
              <c:f>Graphs!$B$46:$B$48</c:f>
              <c:numCache>
                <c:formatCode>General</c:formatCode>
                <c:ptCount val="3"/>
                <c:pt idx="0">
                  <c:v>42</c:v>
                </c:pt>
                <c:pt idx="1">
                  <c:v>22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Graphs!$C$45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Graphs!$A$46:$A$48</c:f>
              <c:strCache>
                <c:ptCount val="3"/>
                <c:pt idx="0">
                  <c:v>Support with financial monitoring</c:v>
                </c:pt>
                <c:pt idx="1">
                  <c:v>Information, advice and support with prepayment cards</c:v>
                </c:pt>
                <c:pt idx="2">
                  <c:v>Support employers with DBS checks</c:v>
                </c:pt>
              </c:strCache>
            </c:strRef>
          </c:cat>
          <c:val>
            <c:numRef>
              <c:f>Graphs!$C$46:$C$48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Graphs!$D$45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Graphs!$A$46:$A$48</c:f>
              <c:strCache>
                <c:ptCount val="3"/>
                <c:pt idx="0">
                  <c:v>Support with financial monitoring</c:v>
                </c:pt>
                <c:pt idx="1">
                  <c:v>Information, advice and support with prepayment cards</c:v>
                </c:pt>
                <c:pt idx="2">
                  <c:v>Support employers with DBS checks</c:v>
                </c:pt>
              </c:strCache>
            </c:strRef>
          </c:cat>
          <c:val>
            <c:numRef>
              <c:f>Graphs!$D$46:$D$48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Graphs!$E$45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Graphs!$A$46:$A$48</c:f>
              <c:strCache>
                <c:ptCount val="3"/>
                <c:pt idx="0">
                  <c:v>Support with financial monitoring</c:v>
                </c:pt>
                <c:pt idx="1">
                  <c:v>Information, advice and support with prepayment cards</c:v>
                </c:pt>
                <c:pt idx="2">
                  <c:v>Support employers with DBS checks</c:v>
                </c:pt>
              </c:strCache>
            </c:strRef>
          </c:cat>
          <c:val>
            <c:numRef>
              <c:f>Graphs!$E$46:$E$48</c:f>
              <c:numCache>
                <c:formatCode>General</c:formatCode>
                <c:ptCount val="3"/>
                <c:pt idx="0">
                  <c:v>9</c:v>
                </c:pt>
                <c:pt idx="1">
                  <c:v>23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49280"/>
        <c:axId val="163850496"/>
      </c:barChart>
      <c:catAx>
        <c:axId val="15164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850496"/>
        <c:crosses val="autoZero"/>
        <c:auto val="1"/>
        <c:lblAlgn val="ctr"/>
        <c:lblOffset val="100"/>
        <c:noMultiLvlLbl val="0"/>
      </c:catAx>
      <c:valAx>
        <c:axId val="16385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64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Graphs!$B$3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Graphs!$A$4:$A$7</c:f>
              <c:strCache>
                <c:ptCount val="4"/>
                <c:pt idx="0">
                  <c:v>Provide initial information</c:v>
                </c:pt>
                <c:pt idx="1">
                  <c:v>Provide initial advice</c:v>
                </c:pt>
                <c:pt idx="2">
                  <c:v>Provide information accessibly, in a wide range of formats</c:v>
                </c:pt>
                <c:pt idx="3">
                  <c:v>Provide information on a website, on social media, through newsletters and fact sheets</c:v>
                </c:pt>
              </c:strCache>
            </c:strRef>
          </c:cat>
          <c:val>
            <c:numRef>
              <c:f>Graphs!$B$4:$B$7</c:f>
              <c:numCache>
                <c:formatCode>General</c:formatCode>
                <c:ptCount val="4"/>
                <c:pt idx="0">
                  <c:v>50</c:v>
                </c:pt>
                <c:pt idx="1">
                  <c:v>53</c:v>
                </c:pt>
                <c:pt idx="2">
                  <c:v>49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Graphs!$C$3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Graphs!$A$4:$A$7</c:f>
              <c:strCache>
                <c:ptCount val="4"/>
                <c:pt idx="0">
                  <c:v>Provide initial information</c:v>
                </c:pt>
                <c:pt idx="1">
                  <c:v>Provide initial advice</c:v>
                </c:pt>
                <c:pt idx="2">
                  <c:v>Provide information accessibly, in a wide range of formats</c:v>
                </c:pt>
                <c:pt idx="3">
                  <c:v>Provide information on a website, on social media, through newsletters and fact sheets</c:v>
                </c:pt>
              </c:strCache>
            </c:strRef>
          </c:cat>
          <c:val>
            <c:numRef>
              <c:f>Graphs!$C$4:$C$7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Graphs!$D$3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Graphs!$A$4:$A$7</c:f>
              <c:strCache>
                <c:ptCount val="4"/>
                <c:pt idx="0">
                  <c:v>Provide initial information</c:v>
                </c:pt>
                <c:pt idx="1">
                  <c:v>Provide initial advice</c:v>
                </c:pt>
                <c:pt idx="2">
                  <c:v>Provide information accessibly, in a wide range of formats</c:v>
                </c:pt>
                <c:pt idx="3">
                  <c:v>Provide information on a website, on social media, through newsletters and fact sheets</c:v>
                </c:pt>
              </c:strCache>
            </c:strRef>
          </c:cat>
          <c:val>
            <c:numRef>
              <c:f>Graphs!$D$4:$D$7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Graphs!$E$3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Graphs!$A$4:$A$7</c:f>
              <c:strCache>
                <c:ptCount val="4"/>
                <c:pt idx="0">
                  <c:v>Provide initial information</c:v>
                </c:pt>
                <c:pt idx="1">
                  <c:v>Provide initial advice</c:v>
                </c:pt>
                <c:pt idx="2">
                  <c:v>Provide information accessibly, in a wide range of formats</c:v>
                </c:pt>
                <c:pt idx="3">
                  <c:v>Provide information on a website, on social media, through newsletters and fact sheets</c:v>
                </c:pt>
              </c:strCache>
            </c:strRef>
          </c:cat>
          <c:val>
            <c:numRef>
              <c:f>Graphs!$E$4:$E$7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81056"/>
        <c:axId val="60319424"/>
      </c:barChart>
      <c:catAx>
        <c:axId val="9278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60319424"/>
        <c:crosses val="autoZero"/>
        <c:auto val="1"/>
        <c:lblAlgn val="ctr"/>
        <c:lblOffset val="100"/>
        <c:noMultiLvlLbl val="0"/>
      </c:catAx>
      <c:valAx>
        <c:axId val="6031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781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Graphs!$B$8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Graphs!$A$9:$A$13</c:f>
              <c:strCache>
                <c:ptCount val="5"/>
                <c:pt idx="0">
                  <c:v>Provide support to set up the whole direct payment</c:v>
                </c:pt>
                <c:pt idx="1">
                  <c:v>Provide support to set up and manage finances</c:v>
                </c:pt>
                <c:pt idx="2">
                  <c:v>Run a payroll service</c:v>
                </c:pt>
                <c:pt idx="3">
                  <c:v>Offer a managed account service</c:v>
                </c:pt>
                <c:pt idx="4">
                  <c:v>Provide support planning</c:v>
                </c:pt>
              </c:strCache>
            </c:strRef>
          </c:cat>
          <c:val>
            <c:numRef>
              <c:f>Graphs!$B$9:$B$13</c:f>
              <c:numCache>
                <c:formatCode>General</c:formatCode>
                <c:ptCount val="5"/>
                <c:pt idx="0">
                  <c:v>50</c:v>
                </c:pt>
                <c:pt idx="1">
                  <c:v>51</c:v>
                </c:pt>
                <c:pt idx="2">
                  <c:v>37</c:v>
                </c:pt>
                <c:pt idx="3">
                  <c:v>39</c:v>
                </c:pt>
                <c:pt idx="4">
                  <c:v>31</c:v>
                </c:pt>
              </c:numCache>
            </c:numRef>
          </c:val>
        </c:ser>
        <c:ser>
          <c:idx val="1"/>
          <c:order val="1"/>
          <c:tx>
            <c:strRef>
              <c:f>Graphs!$C$8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Graphs!$A$9:$A$13</c:f>
              <c:strCache>
                <c:ptCount val="5"/>
                <c:pt idx="0">
                  <c:v>Provide support to set up the whole direct payment</c:v>
                </c:pt>
                <c:pt idx="1">
                  <c:v>Provide support to set up and manage finances</c:v>
                </c:pt>
                <c:pt idx="2">
                  <c:v>Run a payroll service</c:v>
                </c:pt>
                <c:pt idx="3">
                  <c:v>Offer a managed account service</c:v>
                </c:pt>
                <c:pt idx="4">
                  <c:v>Provide support planning</c:v>
                </c:pt>
              </c:strCache>
            </c:strRef>
          </c:cat>
          <c:val>
            <c:numRef>
              <c:f>Graphs!$C$9:$C$13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Graphs!$D$8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Graphs!$A$9:$A$13</c:f>
              <c:strCache>
                <c:ptCount val="5"/>
                <c:pt idx="0">
                  <c:v>Provide support to set up the whole direct payment</c:v>
                </c:pt>
                <c:pt idx="1">
                  <c:v>Provide support to set up and manage finances</c:v>
                </c:pt>
                <c:pt idx="2">
                  <c:v>Run a payroll service</c:v>
                </c:pt>
                <c:pt idx="3">
                  <c:v>Offer a managed account service</c:v>
                </c:pt>
                <c:pt idx="4">
                  <c:v>Provide support planning</c:v>
                </c:pt>
              </c:strCache>
            </c:strRef>
          </c:cat>
          <c:val>
            <c:numRef>
              <c:f>Graphs!$D$9:$D$13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Graphs!$E$8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Graphs!$A$9:$A$13</c:f>
              <c:strCache>
                <c:ptCount val="5"/>
                <c:pt idx="0">
                  <c:v>Provide support to set up the whole direct payment</c:v>
                </c:pt>
                <c:pt idx="1">
                  <c:v>Provide support to set up and manage finances</c:v>
                </c:pt>
                <c:pt idx="2">
                  <c:v>Run a payroll service</c:v>
                </c:pt>
                <c:pt idx="3">
                  <c:v>Offer a managed account service</c:v>
                </c:pt>
                <c:pt idx="4">
                  <c:v>Provide support planning</c:v>
                </c:pt>
              </c:strCache>
            </c:strRef>
          </c:cat>
          <c:val>
            <c:numRef>
              <c:f>Graphs!$E$9:$E$13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19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42944"/>
        <c:axId val="33761536"/>
      </c:barChart>
      <c:catAx>
        <c:axId val="14664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33761536"/>
        <c:crosses val="autoZero"/>
        <c:auto val="1"/>
        <c:lblAlgn val="ctr"/>
        <c:lblOffset val="100"/>
        <c:noMultiLvlLbl val="0"/>
      </c:catAx>
      <c:valAx>
        <c:axId val="3376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64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Graphs!$B$14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Graphs!$A$15:$A$18</c:f>
              <c:strCache>
                <c:ptCount val="4"/>
                <c:pt idx="0">
                  <c:v>Help people to contract / liaise with agencies, insurance and payroll providers</c:v>
                </c:pt>
                <c:pt idx="1">
                  <c:v>Providing ongoing support with DP issues - e.g. employment issues, budgets, monitoring</c:v>
                </c:pt>
                <c:pt idx="2">
                  <c:v>Contingency planning e.g. planning for times when PA is off sick or on holiday</c:v>
                </c:pt>
                <c:pt idx="3">
                  <c:v>Providing ongoing information - e.g. employment law updates</c:v>
                </c:pt>
              </c:strCache>
            </c:strRef>
          </c:cat>
          <c:val>
            <c:numRef>
              <c:f>Graphs!$B$15:$B$18</c:f>
              <c:numCache>
                <c:formatCode>General</c:formatCode>
                <c:ptCount val="4"/>
                <c:pt idx="0">
                  <c:v>48</c:v>
                </c:pt>
                <c:pt idx="1">
                  <c:v>54</c:v>
                </c:pt>
                <c:pt idx="2">
                  <c:v>53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Graphs!$C$14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Graphs!$A$15:$A$18</c:f>
              <c:strCache>
                <c:ptCount val="4"/>
                <c:pt idx="0">
                  <c:v>Help people to contract / liaise with agencies, insurance and payroll providers</c:v>
                </c:pt>
                <c:pt idx="1">
                  <c:v>Providing ongoing support with DP issues - e.g. employment issues, budgets, monitoring</c:v>
                </c:pt>
                <c:pt idx="2">
                  <c:v>Contingency planning e.g. planning for times when PA is off sick or on holiday</c:v>
                </c:pt>
                <c:pt idx="3">
                  <c:v>Providing ongoing information - e.g. employment law updates</c:v>
                </c:pt>
              </c:strCache>
            </c:strRef>
          </c:cat>
          <c:val>
            <c:numRef>
              <c:f>Graphs!$C$15:$C$18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Graphs!$D$14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Graphs!$A$15:$A$18</c:f>
              <c:strCache>
                <c:ptCount val="4"/>
                <c:pt idx="0">
                  <c:v>Help people to contract / liaise with agencies, insurance and payroll providers</c:v>
                </c:pt>
                <c:pt idx="1">
                  <c:v>Providing ongoing support with DP issues - e.g. employment issues, budgets, monitoring</c:v>
                </c:pt>
                <c:pt idx="2">
                  <c:v>Contingency planning e.g. planning for times when PA is off sick or on holiday</c:v>
                </c:pt>
                <c:pt idx="3">
                  <c:v>Providing ongoing information - e.g. employment law updates</c:v>
                </c:pt>
              </c:strCache>
            </c:strRef>
          </c:cat>
          <c:val>
            <c:numRef>
              <c:f>Graphs!$D$15:$D$18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Graphs!$E$14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Graphs!$A$15:$A$18</c:f>
              <c:strCache>
                <c:ptCount val="4"/>
                <c:pt idx="0">
                  <c:v>Help people to contract / liaise with agencies, insurance and payroll providers</c:v>
                </c:pt>
                <c:pt idx="1">
                  <c:v>Providing ongoing support with DP issues - e.g. employment issues, budgets, monitoring</c:v>
                </c:pt>
                <c:pt idx="2">
                  <c:v>Contingency planning e.g. planning for times when PA is off sick or on holiday</c:v>
                </c:pt>
                <c:pt idx="3">
                  <c:v>Providing ongoing information - e.g. employment law updates</c:v>
                </c:pt>
              </c:strCache>
            </c:strRef>
          </c:cat>
          <c:val>
            <c:numRef>
              <c:f>Graphs!$E$15:$E$18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61120"/>
        <c:axId val="163301056"/>
      </c:barChart>
      <c:catAx>
        <c:axId val="15866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301056"/>
        <c:crosses val="autoZero"/>
        <c:auto val="1"/>
        <c:lblAlgn val="ctr"/>
        <c:lblOffset val="100"/>
        <c:noMultiLvlLbl val="0"/>
      </c:catAx>
      <c:valAx>
        <c:axId val="16330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66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Graphs!$B$19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Graphs!$A$20:$A$25</c:f>
              <c:strCache>
                <c:ptCount val="6"/>
                <c:pt idx="0">
                  <c:v>Facilitate peer support</c:v>
                </c:pt>
                <c:pt idx="1">
                  <c:v>Provide advocacy</c:v>
                </c:pt>
                <c:pt idx="2">
                  <c:v>Run training</c:v>
                </c:pt>
                <c:pt idx="3">
                  <c:v>Provide access to training from elsewhere</c:v>
                </c:pt>
                <c:pt idx="4">
                  <c:v>1-to-1 meetings by home visit</c:v>
                </c:pt>
                <c:pt idx="5">
                  <c:v>1-to-1 meetings by video conferencing e.g. Skype</c:v>
                </c:pt>
              </c:strCache>
            </c:strRef>
          </c:cat>
          <c:val>
            <c:numRef>
              <c:f>Graphs!$B$20:$B$25</c:f>
              <c:numCache>
                <c:formatCode>General</c:formatCode>
                <c:ptCount val="6"/>
                <c:pt idx="0">
                  <c:v>30</c:v>
                </c:pt>
                <c:pt idx="1">
                  <c:v>15</c:v>
                </c:pt>
                <c:pt idx="2">
                  <c:v>26</c:v>
                </c:pt>
                <c:pt idx="3">
                  <c:v>32</c:v>
                </c:pt>
                <c:pt idx="4">
                  <c:v>57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Graphs!$C$19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Graphs!$A$20:$A$25</c:f>
              <c:strCache>
                <c:ptCount val="6"/>
                <c:pt idx="0">
                  <c:v>Facilitate peer support</c:v>
                </c:pt>
                <c:pt idx="1">
                  <c:v>Provide advocacy</c:v>
                </c:pt>
                <c:pt idx="2">
                  <c:v>Run training</c:v>
                </c:pt>
                <c:pt idx="3">
                  <c:v>Provide access to training from elsewhere</c:v>
                </c:pt>
                <c:pt idx="4">
                  <c:v>1-to-1 meetings by home visit</c:v>
                </c:pt>
                <c:pt idx="5">
                  <c:v>1-to-1 meetings by video conferencing e.g. Skype</c:v>
                </c:pt>
              </c:strCache>
            </c:strRef>
          </c:cat>
          <c:val>
            <c:numRef>
              <c:f>Graphs!$C$20:$C$25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11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Graphs!$D$19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Graphs!$A$20:$A$25</c:f>
              <c:strCache>
                <c:ptCount val="6"/>
                <c:pt idx="0">
                  <c:v>Facilitate peer support</c:v>
                </c:pt>
                <c:pt idx="1">
                  <c:v>Provide advocacy</c:v>
                </c:pt>
                <c:pt idx="2">
                  <c:v>Run training</c:v>
                </c:pt>
                <c:pt idx="3">
                  <c:v>Provide access to training from elsewhere</c:v>
                </c:pt>
                <c:pt idx="4">
                  <c:v>1-to-1 meetings by home visit</c:v>
                </c:pt>
                <c:pt idx="5">
                  <c:v>1-to-1 meetings by video conferencing e.g. Skype</c:v>
                </c:pt>
              </c:strCache>
            </c:strRef>
          </c:cat>
          <c:val>
            <c:numRef>
              <c:f>Graphs!$D$20:$D$25</c:f>
              <c:numCache>
                <c:formatCode>General</c:formatCode>
                <c:ptCount val="6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6</c:v>
                </c:pt>
                <c:pt idx="4">
                  <c:v>2</c:v>
                </c:pt>
                <c:pt idx="5">
                  <c:v>9</c:v>
                </c:pt>
              </c:numCache>
            </c:numRef>
          </c:val>
        </c:ser>
        <c:ser>
          <c:idx val="3"/>
          <c:order val="3"/>
          <c:tx>
            <c:strRef>
              <c:f>Graphs!$E$19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Graphs!$A$20:$A$25</c:f>
              <c:strCache>
                <c:ptCount val="6"/>
                <c:pt idx="0">
                  <c:v>Facilitate peer support</c:v>
                </c:pt>
                <c:pt idx="1">
                  <c:v>Provide advocacy</c:v>
                </c:pt>
                <c:pt idx="2">
                  <c:v>Run training</c:v>
                </c:pt>
                <c:pt idx="3">
                  <c:v>Provide access to training from elsewhere</c:v>
                </c:pt>
                <c:pt idx="4">
                  <c:v>1-to-1 meetings by home visit</c:v>
                </c:pt>
                <c:pt idx="5">
                  <c:v>1-to-1 meetings by video conferencing e.g. Skype</c:v>
                </c:pt>
              </c:strCache>
            </c:strRef>
          </c:cat>
          <c:val>
            <c:numRef>
              <c:f>Graphs!$E$20:$E$25</c:f>
              <c:numCache>
                <c:formatCode>General</c:formatCode>
                <c:ptCount val="6"/>
                <c:pt idx="0">
                  <c:v>12</c:v>
                </c:pt>
                <c:pt idx="1">
                  <c:v>26</c:v>
                </c:pt>
                <c:pt idx="2">
                  <c:v>16</c:v>
                </c:pt>
                <c:pt idx="3">
                  <c:v>8</c:v>
                </c:pt>
                <c:pt idx="4">
                  <c:v>1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15264"/>
        <c:axId val="94135424"/>
      </c:barChart>
      <c:catAx>
        <c:axId val="160715264"/>
        <c:scaling>
          <c:orientation val="minMax"/>
        </c:scaling>
        <c:delete val="0"/>
        <c:axPos val="b"/>
        <c:majorTickMark val="out"/>
        <c:minorTickMark val="none"/>
        <c:tickLblPos val="nextTo"/>
        <c:crossAx val="94135424"/>
        <c:crosses val="autoZero"/>
        <c:auto val="1"/>
        <c:lblAlgn val="ctr"/>
        <c:lblOffset val="100"/>
        <c:noMultiLvlLbl val="0"/>
      </c:catAx>
      <c:valAx>
        <c:axId val="9413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15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Graphs!$B$26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Graphs!$A$27:$A$29</c:f>
              <c:strCache>
                <c:ptCount val="3"/>
                <c:pt idx="0">
                  <c:v>Provide support with homecare charging / client contribution  issues</c:v>
                </c:pt>
                <c:pt idx="1">
                  <c:v>Support with financial assessments including Disability Related Expenditure assessments</c:v>
                </c:pt>
                <c:pt idx="2">
                  <c:v>Signposting to other services</c:v>
                </c:pt>
              </c:strCache>
            </c:strRef>
          </c:cat>
          <c:val>
            <c:numRef>
              <c:f>Graphs!$B$27:$B$29</c:f>
              <c:numCache>
                <c:formatCode>General</c:formatCode>
                <c:ptCount val="3"/>
                <c:pt idx="0">
                  <c:v>32</c:v>
                </c:pt>
                <c:pt idx="1">
                  <c:v>15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Graphs!$C$26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Graphs!$A$27:$A$29</c:f>
              <c:strCache>
                <c:ptCount val="3"/>
                <c:pt idx="0">
                  <c:v>Provide support with homecare charging / client contribution  issues</c:v>
                </c:pt>
                <c:pt idx="1">
                  <c:v>Support with financial assessments including Disability Related Expenditure assessments</c:v>
                </c:pt>
                <c:pt idx="2">
                  <c:v>Signposting to other services</c:v>
                </c:pt>
              </c:strCache>
            </c:strRef>
          </c:cat>
          <c:val>
            <c:numRef>
              <c:f>Graphs!$C$27:$C$29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Graphs!$D$26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Graphs!$A$27:$A$29</c:f>
              <c:strCache>
                <c:ptCount val="3"/>
                <c:pt idx="0">
                  <c:v>Provide support with homecare charging / client contribution  issues</c:v>
                </c:pt>
                <c:pt idx="1">
                  <c:v>Support with financial assessments including Disability Related Expenditure assessments</c:v>
                </c:pt>
                <c:pt idx="2">
                  <c:v>Signposting to other services</c:v>
                </c:pt>
              </c:strCache>
            </c:strRef>
          </c:cat>
          <c:val>
            <c:numRef>
              <c:f>Graphs!$D$27:$D$29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Graphs!$E$26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Graphs!$A$27:$A$29</c:f>
              <c:strCache>
                <c:ptCount val="3"/>
                <c:pt idx="0">
                  <c:v>Provide support with homecare charging / client contribution  issues</c:v>
                </c:pt>
                <c:pt idx="1">
                  <c:v>Support with financial assessments including Disability Related Expenditure assessments</c:v>
                </c:pt>
                <c:pt idx="2">
                  <c:v>Signposting to other services</c:v>
                </c:pt>
              </c:strCache>
            </c:strRef>
          </c:cat>
          <c:val>
            <c:numRef>
              <c:f>Graphs!$E$27:$E$29</c:f>
              <c:numCache>
                <c:formatCode>General</c:formatCode>
                <c:ptCount val="3"/>
                <c:pt idx="0">
                  <c:v>16</c:v>
                </c:pt>
                <c:pt idx="1">
                  <c:v>26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61632"/>
        <c:axId val="160994368"/>
      </c:barChart>
      <c:catAx>
        <c:axId val="15866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0994368"/>
        <c:crosses val="autoZero"/>
        <c:auto val="1"/>
        <c:lblAlgn val="ctr"/>
        <c:lblOffset val="100"/>
        <c:noMultiLvlLbl val="0"/>
      </c:catAx>
      <c:valAx>
        <c:axId val="16099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66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Graphs!$B$30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Graphs!$A$31:$A$33</c:f>
              <c:strCache>
                <c:ptCount val="3"/>
                <c:pt idx="0">
                  <c:v>Operate and maintain a PA register</c:v>
                </c:pt>
                <c:pt idx="1">
                  <c:v>Placing PA adverts for employers when recruiting</c:v>
                </c:pt>
                <c:pt idx="2">
                  <c:v>Give practical support to employers to recruit PAs - JD / person spec, advert, interviews, contract and being a manager</c:v>
                </c:pt>
              </c:strCache>
            </c:strRef>
          </c:cat>
          <c:val>
            <c:numRef>
              <c:f>Graphs!$B$31:$B$33</c:f>
              <c:numCache>
                <c:formatCode>General</c:formatCode>
                <c:ptCount val="3"/>
                <c:pt idx="0">
                  <c:v>28</c:v>
                </c:pt>
                <c:pt idx="1">
                  <c:v>43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Graphs!$C$30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Graphs!$A$31:$A$33</c:f>
              <c:strCache>
                <c:ptCount val="3"/>
                <c:pt idx="0">
                  <c:v>Operate and maintain a PA register</c:v>
                </c:pt>
                <c:pt idx="1">
                  <c:v>Placing PA adverts for employers when recruiting</c:v>
                </c:pt>
                <c:pt idx="2">
                  <c:v>Give practical support to employers to recruit PAs - JD / person spec, advert, interviews, contract and being a manager</c:v>
                </c:pt>
              </c:strCache>
            </c:strRef>
          </c:cat>
          <c:val>
            <c:numRef>
              <c:f>Graphs!$C$31:$C$33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Graphs!$D$30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Graphs!$A$31:$A$33</c:f>
              <c:strCache>
                <c:ptCount val="3"/>
                <c:pt idx="0">
                  <c:v>Operate and maintain a PA register</c:v>
                </c:pt>
                <c:pt idx="1">
                  <c:v>Placing PA adverts for employers when recruiting</c:v>
                </c:pt>
                <c:pt idx="2">
                  <c:v>Give practical support to employers to recruit PAs - JD / person spec, advert, interviews, contract and being a manager</c:v>
                </c:pt>
              </c:strCache>
            </c:strRef>
          </c:cat>
          <c:val>
            <c:numRef>
              <c:f>Graphs!$D$31:$D$33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Graphs!$E$30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Graphs!$A$31:$A$33</c:f>
              <c:strCache>
                <c:ptCount val="3"/>
                <c:pt idx="0">
                  <c:v>Operate and maintain a PA register</c:v>
                </c:pt>
                <c:pt idx="1">
                  <c:v>Placing PA adverts for employers when recruiting</c:v>
                </c:pt>
                <c:pt idx="2">
                  <c:v>Give practical support to employers to recruit PAs - JD / person spec, advert, interviews, contract and being a manager</c:v>
                </c:pt>
              </c:strCache>
            </c:strRef>
          </c:cat>
          <c:val>
            <c:numRef>
              <c:f>Graphs!$E$31:$E$33</c:f>
              <c:numCache>
                <c:formatCode>General</c:formatCode>
                <c:ptCount val="3"/>
                <c:pt idx="0">
                  <c:v>18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33920"/>
        <c:axId val="163306816"/>
      </c:barChart>
      <c:catAx>
        <c:axId val="151633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306816"/>
        <c:crosses val="autoZero"/>
        <c:auto val="1"/>
        <c:lblAlgn val="ctr"/>
        <c:lblOffset val="100"/>
        <c:noMultiLvlLbl val="0"/>
      </c:catAx>
      <c:valAx>
        <c:axId val="16330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633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Graphs!$B$34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Graphs!$A$35:$A$39</c:f>
              <c:strCache>
                <c:ptCount val="5"/>
                <c:pt idx="0">
                  <c:v>Source of expert advice and information for local authority</c:v>
                </c:pt>
                <c:pt idx="1">
                  <c:v>Source of expert advice and information for CCG</c:v>
                </c:pt>
                <c:pt idx="2">
                  <c:v>Provide direct payment support for Children's Services</c:v>
                </c:pt>
                <c:pt idx="3">
                  <c:v>Provide direct payment support for Adults' Services</c:v>
                </c:pt>
                <c:pt idx="4">
                  <c:v>Provide direct payment support for Older Peoples' Services</c:v>
                </c:pt>
              </c:strCache>
            </c:strRef>
          </c:cat>
          <c:val>
            <c:numRef>
              <c:f>Graphs!$B$35:$B$39</c:f>
              <c:numCache>
                <c:formatCode>General</c:formatCode>
                <c:ptCount val="5"/>
                <c:pt idx="0">
                  <c:v>41</c:v>
                </c:pt>
                <c:pt idx="1">
                  <c:v>26</c:v>
                </c:pt>
                <c:pt idx="2">
                  <c:v>42</c:v>
                </c:pt>
                <c:pt idx="3">
                  <c:v>56</c:v>
                </c:pt>
                <c:pt idx="4">
                  <c:v>52</c:v>
                </c:pt>
              </c:numCache>
            </c:numRef>
          </c:val>
        </c:ser>
        <c:ser>
          <c:idx val="1"/>
          <c:order val="1"/>
          <c:tx>
            <c:strRef>
              <c:f>Graphs!$C$34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Graphs!$A$35:$A$39</c:f>
              <c:strCache>
                <c:ptCount val="5"/>
                <c:pt idx="0">
                  <c:v>Source of expert advice and information for local authority</c:v>
                </c:pt>
                <c:pt idx="1">
                  <c:v>Source of expert advice and information for CCG</c:v>
                </c:pt>
                <c:pt idx="2">
                  <c:v>Provide direct payment support for Children's Services</c:v>
                </c:pt>
                <c:pt idx="3">
                  <c:v>Provide direct payment support for Adults' Services</c:v>
                </c:pt>
                <c:pt idx="4">
                  <c:v>Provide direct payment support for Older Peoples' Services</c:v>
                </c:pt>
              </c:strCache>
            </c:strRef>
          </c:cat>
          <c:val>
            <c:numRef>
              <c:f>Graphs!$C$35:$C$39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2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Graphs!$D$34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Graphs!$A$35:$A$39</c:f>
              <c:strCache>
                <c:ptCount val="5"/>
                <c:pt idx="0">
                  <c:v>Source of expert advice and information for local authority</c:v>
                </c:pt>
                <c:pt idx="1">
                  <c:v>Source of expert advice and information for CCG</c:v>
                </c:pt>
                <c:pt idx="2">
                  <c:v>Provide direct payment support for Children's Services</c:v>
                </c:pt>
                <c:pt idx="3">
                  <c:v>Provide direct payment support for Adults' Services</c:v>
                </c:pt>
                <c:pt idx="4">
                  <c:v>Provide direct payment support for Older Peoples' Services</c:v>
                </c:pt>
              </c:strCache>
            </c:strRef>
          </c:cat>
          <c:val>
            <c:numRef>
              <c:f>Graphs!$D$35:$D$39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Graphs!$E$34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Graphs!$A$35:$A$39</c:f>
              <c:strCache>
                <c:ptCount val="5"/>
                <c:pt idx="0">
                  <c:v>Source of expert advice and information for local authority</c:v>
                </c:pt>
                <c:pt idx="1">
                  <c:v>Source of expert advice and information for CCG</c:v>
                </c:pt>
                <c:pt idx="2">
                  <c:v>Provide direct payment support for Children's Services</c:v>
                </c:pt>
                <c:pt idx="3">
                  <c:v>Provide direct payment support for Adults' Services</c:v>
                </c:pt>
                <c:pt idx="4">
                  <c:v>Provide direct payment support for Older Peoples' Services</c:v>
                </c:pt>
              </c:strCache>
            </c:strRef>
          </c:cat>
          <c:val>
            <c:numRef>
              <c:f>Graphs!$E$35:$E$39</c:f>
              <c:numCache>
                <c:formatCode>General</c:formatCode>
                <c:ptCount val="5"/>
                <c:pt idx="0">
                  <c:v>6</c:v>
                </c:pt>
                <c:pt idx="1">
                  <c:v>17</c:v>
                </c:pt>
                <c:pt idx="2">
                  <c:v>17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46208"/>
        <c:axId val="163852224"/>
      </c:barChart>
      <c:catAx>
        <c:axId val="151646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3852224"/>
        <c:crosses val="autoZero"/>
        <c:auto val="1"/>
        <c:lblAlgn val="ctr"/>
        <c:lblOffset val="100"/>
        <c:noMultiLvlLbl val="0"/>
      </c:catAx>
      <c:valAx>
        <c:axId val="16385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646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Graphs!$B$54</c:f>
              <c:strCache>
                <c:ptCount val="1"/>
                <c:pt idx="0">
                  <c:v>Yes - the service is contracted and paid to do this</c:v>
                </c:pt>
              </c:strCache>
            </c:strRef>
          </c:tx>
          <c:invertIfNegative val="0"/>
          <c:cat>
            <c:strRef>
              <c:f>Graphs!$A$55:$A$58</c:f>
              <c:strCache>
                <c:ptCount val="4"/>
                <c:pt idx="0">
                  <c:v>Support PAs directly (rather than through their employer)</c:v>
                </c:pt>
                <c:pt idx="1">
                  <c:v>Information, advice and support with pooling budgets</c:v>
                </c:pt>
                <c:pt idx="2">
                  <c:v>Inform service users how national and local policies work together and the potential impact on DP users</c:v>
                </c:pt>
                <c:pt idx="3">
                  <c:v>Inform local authority or CCG how national and local policies work together and the potential impact on DP users</c:v>
                </c:pt>
              </c:strCache>
            </c:strRef>
          </c:cat>
          <c:val>
            <c:numRef>
              <c:f>Graphs!$B$55:$B$58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25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Graphs!$C$54</c:f>
              <c:strCache>
                <c:ptCount val="1"/>
                <c:pt idx="0">
                  <c:v>Yes - but the service is NOT contracted to do this and doesn't get paid for it</c:v>
                </c:pt>
              </c:strCache>
            </c:strRef>
          </c:tx>
          <c:invertIfNegative val="0"/>
          <c:cat>
            <c:strRef>
              <c:f>Graphs!$A$55:$A$58</c:f>
              <c:strCache>
                <c:ptCount val="4"/>
                <c:pt idx="0">
                  <c:v>Support PAs directly (rather than through their employer)</c:v>
                </c:pt>
                <c:pt idx="1">
                  <c:v>Information, advice and support with pooling budgets</c:v>
                </c:pt>
                <c:pt idx="2">
                  <c:v>Inform service users how national and local policies work together and the potential impact on DP users</c:v>
                </c:pt>
                <c:pt idx="3">
                  <c:v>Inform local authority or CCG how national and local policies work together and the potential impact on DP users</c:v>
                </c:pt>
              </c:strCache>
            </c:strRef>
          </c:cat>
          <c:val>
            <c:numRef>
              <c:f>Graphs!$C$55:$C$58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Graphs!$D$54</c:f>
              <c:strCache>
                <c:ptCount val="1"/>
                <c:pt idx="0">
                  <c:v>No - the service would like to but can't because of time and money pressures</c:v>
                </c:pt>
              </c:strCache>
            </c:strRef>
          </c:tx>
          <c:invertIfNegative val="0"/>
          <c:cat>
            <c:strRef>
              <c:f>Graphs!$A$55:$A$58</c:f>
              <c:strCache>
                <c:ptCount val="4"/>
                <c:pt idx="0">
                  <c:v>Support PAs directly (rather than through their employer)</c:v>
                </c:pt>
                <c:pt idx="1">
                  <c:v>Information, advice and support with pooling budgets</c:v>
                </c:pt>
                <c:pt idx="2">
                  <c:v>Inform service users how national and local policies work together and the potential impact on DP users</c:v>
                </c:pt>
                <c:pt idx="3">
                  <c:v>Inform local authority or CCG how national and local policies work together and the potential impact on DP users</c:v>
                </c:pt>
              </c:strCache>
            </c:strRef>
          </c:cat>
          <c:val>
            <c:numRef>
              <c:f>Graphs!$D$55:$D$58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Graphs!$E$54</c:f>
              <c:strCache>
                <c:ptCount val="1"/>
                <c:pt idx="0">
                  <c:v>No - the service doesn’t do it and it is OK with that</c:v>
                </c:pt>
              </c:strCache>
            </c:strRef>
          </c:tx>
          <c:invertIfNegative val="0"/>
          <c:cat>
            <c:strRef>
              <c:f>Graphs!$A$55:$A$58</c:f>
              <c:strCache>
                <c:ptCount val="4"/>
                <c:pt idx="0">
                  <c:v>Support PAs directly (rather than through their employer)</c:v>
                </c:pt>
                <c:pt idx="1">
                  <c:v>Information, advice and support with pooling budgets</c:v>
                </c:pt>
                <c:pt idx="2">
                  <c:v>Inform service users how national and local policies work together and the potential impact on DP users</c:v>
                </c:pt>
                <c:pt idx="3">
                  <c:v>Inform local authority or CCG how national and local policies work together and the potential impact on DP users</c:v>
                </c:pt>
              </c:strCache>
            </c:strRef>
          </c:cat>
          <c:val>
            <c:numRef>
              <c:f>Graphs!$E$55:$E$58</c:f>
              <c:numCache>
                <c:formatCode>General</c:formatCode>
                <c:ptCount val="4"/>
                <c:pt idx="0">
                  <c:v>35</c:v>
                </c:pt>
                <c:pt idx="1">
                  <c:v>20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59584"/>
        <c:axId val="153554304"/>
      </c:barChart>
      <c:catAx>
        <c:axId val="15865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53554304"/>
        <c:crosses val="autoZero"/>
        <c:auto val="1"/>
        <c:lblAlgn val="ctr"/>
        <c:lblOffset val="100"/>
        <c:noMultiLvlLbl val="0"/>
      </c:catAx>
      <c:valAx>
        <c:axId val="15355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659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70B2-38DC-4EA7-8359-54992C9077DB}" type="datetimeFigureOut">
              <a:rPr lang="en-GB" smtClean="0"/>
              <a:pPr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0D8A-CCAC-483F-BDDF-40293C7161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5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DB4A5EA-B522-41FD-BCC7-E4BB27D67E6B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6EA717-37E7-4BEC-BD0F-C4641E3DA4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054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EA717-37E7-4BEC-BD0F-C4641E3DA45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6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DCC1-8739-47A5-A558-09DB2172A9E4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2813-7F4B-40C6-9220-A9C5BB7402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6895-6BA1-45BC-9E4A-CF2E26AEAFD4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7F5D-4859-480D-8CA3-913B546F5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B406-40F1-4694-8121-7F2C2435416C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E70C-7964-4257-A14F-3213ED3BD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7B48-BD0E-42C0-818A-70F8E8B2806E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6476-F1EB-4963-945A-E3210090E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DC17-D903-4A78-9DE8-D959CA837F50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1038-54F7-49C9-85E8-44FA2DA4DF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64941-7EF8-4E67-ABF7-6A9A859C4FB7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DC90-F8AD-4F1D-9ED6-A5DB71A604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70D6-ABFC-4CB6-9AB9-B23A707FEB62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53AD-4963-4435-A900-237A46DC31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alphaModFix amt="35000"/>
            <a:lum/>
          </a:blip>
          <a:srcRect/>
          <a:stretch>
            <a:fillRect t="-2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E099DF-1522-4943-B512-8CA7CCB9FA71}" type="datetimeFigureOut">
              <a:rPr lang="en-GB"/>
              <a:pPr>
                <a:defRPr/>
              </a:pPr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EFE0F4-1AFB-494D-9375-F9C5F799E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0825" y="908050"/>
            <a:ext cx="520065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2052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06084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DIRECT PAYMENT SUPPORT SERVICE</a:t>
            </a:r>
          </a:p>
          <a:p>
            <a:pPr algn="ctr"/>
            <a:r>
              <a:rPr lang="en-GB" sz="4000" b="1" dirty="0" smtClean="0"/>
              <a:t>SURVEY RESULTS 2018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 with finances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92918" y="1471612"/>
          <a:ext cx="8158163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31840" y="5373216"/>
            <a:ext cx="601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minority of services provide this kind of support and are happy to signpost.</a:t>
            </a:r>
          </a:p>
          <a:p>
            <a:endParaRPr lang="en-GB" dirty="0" smtClean="0"/>
          </a:p>
          <a:p>
            <a:r>
              <a:rPr lang="en-GB" dirty="0" smtClean="0"/>
              <a:t>This may indicate just how complex this area 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Personal Assistant Markets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88156" y="895349"/>
          <a:ext cx="8167688" cy="506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5896659"/>
            <a:ext cx="59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surprising minority provide a PA register and those that don’t are happy not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Expertise and niches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88156" y="1014412"/>
          <a:ext cx="8167688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3848" y="5949280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Services don’t appear to be recognised by statutory services for their expertise. Respondents provide almost exclusively in  Adult Social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3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Expertise and niches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701625"/>
              </p:ext>
            </p:extLst>
          </p:nvPr>
        </p:nvGraphicFramePr>
        <p:xfrm>
          <a:off x="467544" y="1340768"/>
          <a:ext cx="8215313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0" y="5805264"/>
            <a:ext cx="598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was a strong indication services did not want to support PA’s directly. Budget pooling may be a poorly understood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nvolvement and influencing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179105"/>
              </p:ext>
            </p:extLst>
          </p:nvPr>
        </p:nvGraphicFramePr>
        <p:xfrm>
          <a:off x="488156" y="1157287"/>
          <a:ext cx="8167688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5877272"/>
            <a:ext cx="591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Most respondents were either involved in or want to be involved in or support wider campaigning and influencing.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4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236158"/>
              </p:ext>
            </p:extLst>
          </p:nvPr>
        </p:nvGraphicFramePr>
        <p:xfrm>
          <a:off x="683568" y="908720"/>
          <a:ext cx="8224838" cy="547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nvolvement and influencing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041949" y="621982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areas divided people, with a tendency towards not wanting to get involved in providing this kind of support.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2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monitoring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69106" y="1543050"/>
          <a:ext cx="8205788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5445224"/>
            <a:ext cx="591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Nearly two thirds of services provided support in this area.</a:t>
            </a:r>
          </a:p>
          <a:p>
            <a:r>
              <a:rPr lang="en-GB" dirty="0" smtClean="0"/>
              <a:t>Prepayment cards divided opinion</a:t>
            </a:r>
          </a:p>
          <a:p>
            <a:r>
              <a:rPr lang="en-GB" dirty="0" smtClean="0"/>
              <a:t>Support around DBS checks was reassuringly high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Doing more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12% of respondents were providing all aspects queried but not being paid to do so</a:t>
            </a:r>
          </a:p>
          <a:p>
            <a:r>
              <a:rPr lang="en-GB" dirty="0" smtClean="0"/>
              <a:t>10% wanted to but couldn’t because of time or money pressures</a:t>
            </a:r>
          </a:p>
          <a:p>
            <a:r>
              <a:rPr lang="en-GB" dirty="0" smtClean="0"/>
              <a:t>The system is getting ‘added value’ and could get more provision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Doing things differently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Information and advice</a:t>
            </a:r>
          </a:p>
          <a:p>
            <a:r>
              <a:rPr lang="en-GB" dirty="0" smtClean="0"/>
              <a:t>Support planning</a:t>
            </a:r>
          </a:p>
          <a:p>
            <a:r>
              <a:rPr lang="en-GB" dirty="0" smtClean="0"/>
              <a:t>Methods of providing support</a:t>
            </a:r>
          </a:p>
          <a:p>
            <a:r>
              <a:rPr lang="en-GB" dirty="0" smtClean="0"/>
              <a:t>Help with finances</a:t>
            </a:r>
          </a:p>
          <a:p>
            <a:r>
              <a:rPr lang="en-GB" dirty="0" smtClean="0"/>
              <a:t>PA registers</a:t>
            </a:r>
          </a:p>
          <a:p>
            <a:r>
              <a:rPr lang="en-GB" dirty="0" smtClean="0"/>
              <a:t>Being recognised for expertise and knowledge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25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direct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support services contracted to do?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are they actually doing?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 they want to do?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412776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1. What area or borough(s) are you referring to when you make your response?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were 66 validated responses across the country:</a:t>
            </a:r>
          </a:p>
          <a:p>
            <a:endParaRPr lang="en-GB" dirty="0" smtClean="0"/>
          </a:p>
          <a:p>
            <a:r>
              <a:rPr lang="en-GB" dirty="0" smtClean="0"/>
              <a:t>London			13</a:t>
            </a:r>
          </a:p>
          <a:p>
            <a:r>
              <a:rPr lang="en-GB" dirty="0" smtClean="0"/>
              <a:t>South East		9</a:t>
            </a:r>
          </a:p>
          <a:p>
            <a:r>
              <a:rPr lang="en-GB" dirty="0" smtClean="0"/>
              <a:t>South West		4</a:t>
            </a:r>
          </a:p>
          <a:p>
            <a:r>
              <a:rPr lang="en-GB" dirty="0" smtClean="0"/>
              <a:t>East			7</a:t>
            </a:r>
          </a:p>
          <a:p>
            <a:r>
              <a:rPr lang="en-GB" dirty="0" smtClean="0"/>
              <a:t>East Midlands		5</a:t>
            </a:r>
          </a:p>
          <a:p>
            <a:r>
              <a:rPr lang="en-GB" dirty="0" smtClean="0"/>
              <a:t>West Midlands		8</a:t>
            </a:r>
          </a:p>
          <a:p>
            <a:r>
              <a:rPr lang="en-GB" dirty="0" smtClean="0"/>
              <a:t>Yorkshire and the Humber	3</a:t>
            </a:r>
          </a:p>
          <a:p>
            <a:r>
              <a:rPr lang="en-GB" dirty="0" smtClean="0"/>
              <a:t>North West		8</a:t>
            </a:r>
          </a:p>
          <a:p>
            <a:r>
              <a:rPr lang="en-GB" dirty="0" smtClean="0"/>
              <a:t>North East		7</a:t>
            </a:r>
          </a:p>
          <a:p>
            <a:r>
              <a:rPr lang="en-GB" dirty="0" smtClean="0"/>
              <a:t>Wales			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43940" y="319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Responses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03279"/>
              </p:ext>
            </p:extLst>
          </p:nvPr>
        </p:nvGraphicFramePr>
        <p:xfrm>
          <a:off x="1076324" y="1457324"/>
          <a:ext cx="7816156" cy="4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96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sp>
        <p:nvSpPr>
          <p:cNvPr id="5" name="Title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Responses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85506" y="1484784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was a pleasing if somewhat surprising response from commissioners and other local Authority/CCG staff.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We’d hoped more Social Workers might respond.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were pleased some independent support planners seemed to have responded</a:t>
            </a:r>
          </a:p>
          <a:p>
            <a:endParaRPr lang="en-GB" dirty="0"/>
          </a:p>
          <a:p>
            <a:r>
              <a:rPr lang="en-GB" dirty="0" smtClean="0"/>
              <a:t>We discounted some responses as they were incomplete and skewed the data. We kept a trail of this though.</a:t>
            </a:r>
          </a:p>
          <a:p>
            <a:endParaRPr lang="en-GB" dirty="0"/>
          </a:p>
          <a:p>
            <a:r>
              <a:rPr lang="en-GB" dirty="0" smtClean="0"/>
              <a:t>We got more than one response from different types of worker in some areas.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Information and Advice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830127"/>
              </p:ext>
            </p:extLst>
          </p:nvPr>
        </p:nvGraphicFramePr>
        <p:xfrm>
          <a:off x="539552" y="1057372"/>
          <a:ext cx="8077201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63900" y="558769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Most respondents were providing information and advice, a significant minority </a:t>
            </a:r>
            <a:r>
              <a:rPr lang="en-GB" dirty="0"/>
              <a:t>w</a:t>
            </a:r>
            <a:r>
              <a:rPr lang="en-GB" dirty="0" smtClean="0"/>
              <a:t>eren’t being paid to and wanted to do more around the range of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3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of services provided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911672"/>
              </p:ext>
            </p:extLst>
          </p:nvPr>
        </p:nvGraphicFramePr>
        <p:xfrm>
          <a:off x="539552" y="980728"/>
          <a:ext cx="8072438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4453" y="5657671"/>
            <a:ext cx="591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 unsurprisingly large proportion provided practical setup and management support, the picture was less clear on support planning. A good number don’t want to provide more specialist services.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0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of services provided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241710"/>
              </p:ext>
            </p:extLst>
          </p:nvPr>
        </p:nvGraphicFramePr>
        <p:xfrm>
          <a:off x="539552" y="1340768"/>
          <a:ext cx="82089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5102002"/>
            <a:ext cx="5700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Services do a lot of the legwork for people </a:t>
            </a:r>
            <a:r>
              <a:rPr lang="en-GB" dirty="0"/>
              <a:t>around </a:t>
            </a:r>
            <a:r>
              <a:rPr lang="en-GB" dirty="0" smtClean="0"/>
              <a:t>employment but </a:t>
            </a:r>
            <a:r>
              <a:rPr lang="en-GB" dirty="0"/>
              <a:t>a significant minority were happy not to provide this support.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was a surprisingly high proportion of support around employment law being provided.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8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providing support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3048000" cy="12763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11968" y="933450"/>
          <a:ext cx="8120063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5877272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Virtually all respondents visit 1:1 at home face to face.</a:t>
            </a:r>
          </a:p>
          <a:p>
            <a:r>
              <a:rPr lang="en-GB" dirty="0" smtClean="0"/>
              <a:t>A surprising mixed picture on peer support and advocacy.</a:t>
            </a:r>
          </a:p>
          <a:p>
            <a:r>
              <a:rPr lang="en-GB" dirty="0" smtClean="0"/>
              <a:t>Services signpost to rather than provide training.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47123</TotalTime>
  <Words>486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What are direct payment support services contracted to do?   What are they actually doing?   What do they want to do?</vt:lpstr>
      <vt:lpstr>Responses</vt:lpstr>
      <vt:lpstr>PowerPoint Presentation</vt:lpstr>
      <vt:lpstr>Responses</vt:lpstr>
      <vt:lpstr>Information and Advice</vt:lpstr>
      <vt:lpstr>Range of services provided</vt:lpstr>
      <vt:lpstr>Range of services provided</vt:lpstr>
      <vt:lpstr>Methods of providing support</vt:lpstr>
      <vt:lpstr>Help with finances</vt:lpstr>
      <vt:lpstr>Personal Assistant Markets</vt:lpstr>
      <vt:lpstr>Expertise and niches</vt:lpstr>
      <vt:lpstr>Expertise and niches</vt:lpstr>
      <vt:lpstr>Involvement and influencing</vt:lpstr>
      <vt:lpstr>Involvement and influencing</vt:lpstr>
      <vt:lpstr>Financial monitoring</vt:lpstr>
      <vt:lpstr>Conclusions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Routledge</dc:creator>
  <cp:lastModifiedBy>Profile</cp:lastModifiedBy>
  <cp:revision>262</cp:revision>
  <dcterms:created xsi:type="dcterms:W3CDTF">2014-01-22T08:06:06Z</dcterms:created>
  <dcterms:modified xsi:type="dcterms:W3CDTF">2018-04-03T13:05:21Z</dcterms:modified>
</cp:coreProperties>
</file>