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6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5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93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5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2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5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3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0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83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87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3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4906F-B918-4D69-8B46-D8A71E59D11F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EB1FC-0EBC-406D-8999-A52554A6B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4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lin.whitehouse@prepaidnetwork.org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paidnetwork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3" y="980728"/>
            <a:ext cx="10761397" cy="833264"/>
          </a:xfrm>
        </p:spPr>
        <p:txBody>
          <a:bodyPr>
            <a:normAutofit/>
          </a:bodyPr>
          <a:lstStyle/>
          <a:p>
            <a:r>
              <a:rPr lang="en-GB" sz="2800" dirty="0"/>
              <a:t>Using Prepaid Cards for Direct Payments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2420888"/>
            <a:ext cx="10472928" cy="3744416"/>
          </a:xfrm>
        </p:spPr>
        <p:txBody>
          <a:bodyPr>
            <a:normAutofit lnSpcReduction="10000"/>
          </a:bodyPr>
          <a:lstStyle/>
          <a:p>
            <a:endParaRPr lang="en-GB" sz="2400" dirty="0"/>
          </a:p>
          <a:p>
            <a:pPr algn="ctr"/>
            <a:r>
              <a:rPr lang="en-GB" sz="2400" dirty="0">
                <a:latin typeface="+mj-lt"/>
              </a:rPr>
              <a:t>The National Prepaid Cards Network</a:t>
            </a: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pPr algn="r"/>
            <a:r>
              <a:rPr lang="en-GB" sz="1900" dirty="0">
                <a:latin typeface="+mj-lt"/>
              </a:rPr>
              <a:t>Colin Whitehouse</a:t>
            </a:r>
          </a:p>
          <a:p>
            <a:pPr algn="r"/>
            <a:r>
              <a:rPr lang="en-GB" sz="1900" dirty="0">
                <a:latin typeface="+mj-lt"/>
              </a:rPr>
              <a:t>Chair – National Prepaid Cards Network</a:t>
            </a:r>
          </a:p>
          <a:p>
            <a:pPr algn="r"/>
            <a:endParaRPr lang="en-GB" sz="1900" dirty="0">
              <a:latin typeface="+mj-lt"/>
            </a:endParaRPr>
          </a:p>
          <a:p>
            <a:pPr algn="r"/>
            <a:r>
              <a:rPr lang="en-GB" sz="1900" dirty="0">
                <a:latin typeface="+mj-lt"/>
                <a:hlinkClick r:id="rId2"/>
              </a:rPr>
              <a:t>colin.whitehouse@prepaidnetwork.org.uk</a:t>
            </a:r>
            <a:endParaRPr lang="en-GB" sz="1900" dirty="0">
              <a:latin typeface="+mj-lt"/>
            </a:endParaRPr>
          </a:p>
          <a:p>
            <a:endParaRPr lang="en-GB" sz="1900" dirty="0">
              <a:latin typeface="+mj-lt"/>
            </a:endParaRPr>
          </a:p>
          <a:p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6016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916832"/>
            <a:ext cx="10160000" cy="1143000"/>
          </a:xfrm>
        </p:spPr>
        <p:txBody>
          <a:bodyPr/>
          <a:lstStyle/>
          <a:p>
            <a:pPr algn="ctr"/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75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122857-3E57-4C4C-AE75-06ABE2A8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Prepaid Cards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9FAFCF-32C9-4F6C-8BCB-A3395E81D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Independent network created in 2011</a:t>
            </a:r>
          </a:p>
          <a:p>
            <a:r>
              <a:rPr lang="en-GB" dirty="0"/>
              <a:t>Over 850 local authority, central gov’t and health sector members</a:t>
            </a:r>
          </a:p>
          <a:p>
            <a:r>
              <a:rPr lang="en-GB" dirty="0"/>
              <a:t>Assesses sector requirements and captures best practice</a:t>
            </a:r>
          </a:p>
          <a:p>
            <a:pPr lvl="1"/>
            <a:r>
              <a:rPr lang="en-GB" dirty="0"/>
              <a:t>shares best practice, issues and problems for mutual benefit </a:t>
            </a:r>
          </a:p>
          <a:p>
            <a:pPr lvl="1"/>
            <a:r>
              <a:rPr lang="en-GB" dirty="0"/>
              <a:t>acts as an interface between the public sector and the suppliers</a:t>
            </a:r>
          </a:p>
          <a:p>
            <a:r>
              <a:rPr lang="en-GB" dirty="0"/>
              <a:t>Membership, events, support and website are free of charge to the public sector</a:t>
            </a:r>
          </a:p>
          <a:p>
            <a:r>
              <a:rPr lang="en-GB" dirty="0">
                <a:hlinkClick r:id="rId2"/>
              </a:rPr>
              <a:t>www.prepaidnetwork.org.uk</a:t>
            </a:r>
            <a:r>
              <a:rPr lang="en-GB" dirty="0"/>
              <a:t> </a:t>
            </a:r>
          </a:p>
          <a:p>
            <a:r>
              <a:rPr lang="en-GB" dirty="0"/>
              <a:t>The Members Only area contains documents submitted by local authorities, access is restricted to public sector members and network organisations</a:t>
            </a:r>
          </a:p>
          <a:p>
            <a:r>
              <a:rPr lang="en-GB" dirty="0"/>
              <a:t>It’s all free!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Prepaid Cards </a:t>
            </a:r>
            <a:r>
              <a:rPr lang="en-GB" dirty="0"/>
              <a:t>in the Public Sector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51" y="1556792"/>
            <a:ext cx="10972800" cy="4968552"/>
          </a:xfrm>
        </p:spPr>
        <p:txBody>
          <a:bodyPr>
            <a:normAutofit/>
          </a:bodyPr>
          <a:lstStyle/>
          <a:p>
            <a:r>
              <a:rPr lang="en-GB" dirty="0"/>
              <a:t>At the end of August 2018 prepaid cards are being used by;</a:t>
            </a:r>
          </a:p>
          <a:p>
            <a:pPr lvl="1"/>
            <a:r>
              <a:rPr lang="en-GB" dirty="0"/>
              <a:t>130 Councils</a:t>
            </a:r>
          </a:p>
          <a:p>
            <a:pPr lvl="1"/>
            <a:r>
              <a:rPr lang="en-GB" dirty="0"/>
              <a:t>over 20 Clinical Commissioning Groups</a:t>
            </a:r>
          </a:p>
          <a:p>
            <a:pPr lvl="1"/>
            <a:r>
              <a:rPr lang="en-GB" dirty="0"/>
              <a:t>Police, Charities and Social Enterprises</a:t>
            </a:r>
          </a:p>
          <a:p>
            <a:pPr marL="274320" lvl="1" indent="0">
              <a:buNone/>
            </a:pPr>
            <a:endParaRPr lang="en-GB" dirty="0"/>
          </a:p>
          <a:p>
            <a:r>
              <a:rPr lang="en-GB" dirty="0"/>
              <a:t>Many councils are now using prepaid cards in multiple service areas</a:t>
            </a:r>
          </a:p>
          <a:p>
            <a:pPr lvl="1"/>
            <a:r>
              <a:rPr lang="en-GB" dirty="0"/>
              <a:t>almost always starting with adults and children’s services direct payments</a:t>
            </a:r>
          </a:p>
          <a:p>
            <a:pPr marL="274320" lvl="1" indent="0">
              <a:buNone/>
            </a:pPr>
            <a:endParaRPr lang="en-GB" dirty="0"/>
          </a:p>
          <a:p>
            <a:r>
              <a:rPr lang="en-GB" dirty="0"/>
              <a:t>Councils and CCG’s have uploaded £312m onto prepaid cards so far this year</a:t>
            </a:r>
          </a:p>
          <a:p>
            <a:pPr marL="11430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6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484B41-EBDC-4F5B-80B0-0A70EEC8F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189A3A-FDDB-4033-9DE8-AB9CBBA0A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Adults direct payments</a:t>
            </a:r>
          </a:p>
          <a:p>
            <a:pPr lvl="1"/>
            <a:r>
              <a:rPr lang="en-GB" dirty="0"/>
              <a:t>Authorities report savings of between 5% and 10% of their DP budgets by using prepaid cards</a:t>
            </a:r>
          </a:p>
          <a:p>
            <a:r>
              <a:rPr lang="en-GB" dirty="0" err="1"/>
              <a:t>Appointeeships</a:t>
            </a:r>
            <a:r>
              <a:rPr lang="en-GB" dirty="0"/>
              <a:t> / Court of Protection</a:t>
            </a:r>
          </a:p>
          <a:p>
            <a:r>
              <a:rPr lang="en-GB" dirty="0"/>
              <a:t>Children’s services</a:t>
            </a:r>
          </a:p>
          <a:p>
            <a:pPr lvl="1"/>
            <a:r>
              <a:rPr lang="en-GB" dirty="0"/>
              <a:t>Fostering, respite care, young people leaving care etc.</a:t>
            </a:r>
          </a:p>
          <a:p>
            <a:r>
              <a:rPr lang="en-GB" dirty="0"/>
              <a:t>Asylum seekers / no recourse </a:t>
            </a:r>
          </a:p>
          <a:p>
            <a:r>
              <a:rPr lang="en-GB" dirty="0"/>
              <a:t>Personal Health Budgets</a:t>
            </a:r>
          </a:p>
          <a:p>
            <a:r>
              <a:rPr lang="en-GB" dirty="0"/>
              <a:t>Cash replacement</a:t>
            </a:r>
          </a:p>
          <a:p>
            <a:pPr lvl="1"/>
            <a:r>
              <a:rPr lang="en-GB" dirty="0"/>
              <a:t>Some authorities are cashless, using prepaid cards in all departments</a:t>
            </a:r>
          </a:p>
          <a:p>
            <a:r>
              <a:rPr lang="en-GB" dirty="0"/>
              <a:t>Emergencies / instant issue</a:t>
            </a:r>
          </a:p>
        </p:txBody>
      </p:sp>
    </p:spTree>
    <p:extLst>
      <p:ext uri="{BB962C8B-B14F-4D97-AF65-F5344CB8AC3E}">
        <p14:creationId xmlns:p14="http://schemas.microsoft.com/office/powerpoint/2010/main" val="27150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E9CCA0-D69E-4A36-B366-A8842B2E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to service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D03A5-6E16-4E20-A406-9614036B5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Prepaid cards are generally available to all, regardless of financial circumstances </a:t>
            </a:r>
          </a:p>
          <a:p>
            <a:pPr lvl="1"/>
            <a:r>
              <a:rPr lang="en-GB" sz="1900" dirty="0"/>
              <a:t>many potential benefits to those financially excluded (20% of pop.)</a:t>
            </a:r>
          </a:p>
          <a:p>
            <a:r>
              <a:rPr lang="en-GB" dirty="0"/>
              <a:t>Removes the considerable worry of providing paperwork</a:t>
            </a:r>
          </a:p>
          <a:p>
            <a:r>
              <a:rPr lang="en-GB" dirty="0"/>
              <a:t>Access to better services and lower online prices (15% lower)</a:t>
            </a:r>
          </a:p>
          <a:p>
            <a:r>
              <a:rPr lang="en-GB" dirty="0"/>
              <a:t>Promotion of life skills / social inclusion</a:t>
            </a:r>
          </a:p>
          <a:p>
            <a:r>
              <a:rPr lang="en-GB" dirty="0"/>
              <a:t>Early notification of probable direct debit failure</a:t>
            </a:r>
          </a:p>
          <a:p>
            <a:r>
              <a:rPr lang="en-GB" dirty="0"/>
              <a:t>No need to carry and manage cash</a:t>
            </a:r>
          </a:p>
          <a:p>
            <a:r>
              <a:rPr lang="en-GB" dirty="0"/>
              <a:t>Can’t go overdrawn and incur costs</a:t>
            </a:r>
          </a:p>
          <a:p>
            <a:r>
              <a:rPr lang="en-GB" dirty="0"/>
              <a:t>Can more easily track spend and manage their own finances</a:t>
            </a:r>
          </a:p>
          <a:p>
            <a:r>
              <a:rPr lang="en-GB" dirty="0"/>
              <a:t>Helps the service user to better manage their own affairs</a:t>
            </a:r>
          </a:p>
          <a:p>
            <a:r>
              <a:rPr lang="en-GB" dirty="0"/>
              <a:t>Improved and more timely safeguarding</a:t>
            </a:r>
          </a:p>
          <a:p>
            <a:endParaRPr lang="en-GB" dirty="0"/>
          </a:p>
          <a:p>
            <a:r>
              <a:rPr lang="en-GB" b="1" dirty="0"/>
              <a:t>….there is overwhelming evidence that service users like using prepaid cards….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FA73A1-4F03-4197-9DA0-EDD3C594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to local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F2B829-104C-4114-A934-B04FB83EA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Solves the problem of funds being held in service users’ own bank A/C’s</a:t>
            </a:r>
          </a:p>
          <a:p>
            <a:r>
              <a:rPr lang="en-GB" dirty="0"/>
              <a:t>Much easier proportional monitoring of spend</a:t>
            </a:r>
          </a:p>
          <a:p>
            <a:pPr lvl="1"/>
            <a:r>
              <a:rPr lang="en-GB" dirty="0"/>
              <a:t>Daily alerts and real time spend information</a:t>
            </a:r>
          </a:p>
          <a:p>
            <a:r>
              <a:rPr lang="en-GB" dirty="0"/>
              <a:t>It’s easy to claw back funds when necessary</a:t>
            </a:r>
          </a:p>
          <a:p>
            <a:r>
              <a:rPr lang="en-GB" dirty="0"/>
              <a:t>Spend can easily be monitored against the care plan</a:t>
            </a:r>
          </a:p>
          <a:p>
            <a:pPr lvl="1"/>
            <a:r>
              <a:rPr lang="en-GB" dirty="0"/>
              <a:t>and data used during service user meetings and reviews</a:t>
            </a:r>
          </a:p>
          <a:p>
            <a:r>
              <a:rPr lang="en-GB" dirty="0"/>
              <a:t>Improves authorities’ safeguarding capability</a:t>
            </a:r>
          </a:p>
          <a:p>
            <a:r>
              <a:rPr lang="en-GB" dirty="0"/>
              <a:t>Automates the audit trail</a:t>
            </a:r>
          </a:p>
          <a:p>
            <a:r>
              <a:rPr lang="en-GB" dirty="0"/>
              <a:t>Generates excellent management information </a:t>
            </a:r>
          </a:p>
          <a:p>
            <a:pPr lvl="1"/>
            <a:r>
              <a:rPr lang="en-GB" dirty="0"/>
              <a:t>spend data is available for analysis and reporting purposes</a:t>
            </a:r>
          </a:p>
          <a:p>
            <a:r>
              <a:rPr lang="en-GB" dirty="0"/>
              <a:t>The prepaid card is the property of the council</a:t>
            </a:r>
          </a:p>
          <a:p>
            <a:pPr lvl="1"/>
            <a:r>
              <a:rPr lang="en-GB" dirty="0"/>
              <a:t>service users sign an acceptable use agreement</a:t>
            </a:r>
          </a:p>
          <a:p>
            <a:r>
              <a:rPr lang="en-GB" dirty="0"/>
              <a:t>Replaces cash handling -  cheaper, faster, safer and more secure</a:t>
            </a:r>
          </a:p>
          <a:p>
            <a:r>
              <a:rPr lang="en-GB" dirty="0"/>
              <a:t>Tighter integration between finance and front line social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0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176C41-40FE-436D-BA9F-C19D1086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 examples...there are many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134E86-FFA0-4E18-A277-C561E279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NE unitary authority can now produce a financial audit in seven minutes and they are used in ALL annual reviews</a:t>
            </a:r>
          </a:p>
          <a:p>
            <a:r>
              <a:rPr lang="en-GB" dirty="0"/>
              <a:t>A County Council saved £7.5m in the first year of using prepaid cards with no impact on service delivery</a:t>
            </a:r>
          </a:p>
          <a:p>
            <a:r>
              <a:rPr lang="en-GB" dirty="0"/>
              <a:t>Another saved £1.75m by carrying out a high balances exercise with no impact on service delivery</a:t>
            </a:r>
          </a:p>
          <a:p>
            <a:r>
              <a:rPr lang="en-GB" dirty="0"/>
              <a:t>Two unitary authorities have integrated prepaid cards with their financial systems and care systems and now have full operational dashboards showing their position at all times</a:t>
            </a:r>
          </a:p>
          <a:p>
            <a:r>
              <a:rPr lang="en-GB" dirty="0"/>
              <a:t>A city council has produced seven case studies illustrating how prepaid cards have directly improved the lives of appointees</a:t>
            </a:r>
          </a:p>
          <a:p>
            <a:r>
              <a:rPr lang="en-GB" dirty="0"/>
              <a:t>A London borough uses prepaid cards in all 14 departments and has closed all of its cash offices</a:t>
            </a:r>
          </a:p>
        </p:txBody>
      </p:sp>
    </p:spTree>
    <p:extLst>
      <p:ext uri="{BB962C8B-B14F-4D97-AF65-F5344CB8AC3E}">
        <p14:creationId xmlns:p14="http://schemas.microsoft.com/office/powerpoint/2010/main" val="41056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F06D03-0997-48A9-8D90-374DE363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thoughts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0D8F33-F8DE-4B3B-9021-A0013690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There are currently two prepaid card framework contracts available to all UK public sector organisations</a:t>
            </a:r>
          </a:p>
          <a:p>
            <a:r>
              <a:rPr lang="en-GB" dirty="0"/>
              <a:t>It’s possible to be up and running within 4-6 weeks of signing a contract</a:t>
            </a:r>
          </a:p>
          <a:p>
            <a:r>
              <a:rPr lang="en-GB" dirty="0"/>
              <a:t>You remain in total control of your finances and fit the prepaid cards around how you want to operate</a:t>
            </a:r>
          </a:p>
          <a:p>
            <a:r>
              <a:rPr lang="en-GB" dirty="0"/>
              <a:t>Members identify service user resistance as the biggest red herring</a:t>
            </a:r>
          </a:p>
          <a:p>
            <a:r>
              <a:rPr lang="en-GB" dirty="0"/>
              <a:t>The network provides a safe forum to get started, you’re not going to do anything that hasn’t already been done by other members</a:t>
            </a:r>
          </a:p>
          <a:p>
            <a:r>
              <a:rPr lang="en-GB" dirty="0"/>
              <a:t>This isn’t new or risky, and you’re in a shrinking minority if you’re not taking advantage of the opportunities provided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9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Prepaid Cards – a few quotes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sz="3800" b="1" i="1" dirty="0">
                <a:latin typeface="+mj-lt"/>
              </a:rPr>
              <a:t>“Prepaid cards are a great way to get things done, they’re easy to use and safer and more secure than cash”</a:t>
            </a:r>
          </a:p>
          <a:p>
            <a:pPr marL="0" indent="0" algn="ctr">
              <a:buNone/>
            </a:pPr>
            <a:r>
              <a:rPr lang="en-GB" sz="3800" b="1" i="1" dirty="0">
                <a:latin typeface="+mj-lt"/>
              </a:rPr>
              <a:t> – London Borough</a:t>
            </a:r>
            <a:endParaRPr lang="en-GB" sz="3800" b="1" dirty="0">
              <a:latin typeface="+mj-lt"/>
            </a:endParaRPr>
          </a:p>
          <a:p>
            <a:pPr marL="0" indent="0" algn="ctr">
              <a:buNone/>
            </a:pPr>
            <a:endParaRPr lang="en-GB" sz="3800" b="1" dirty="0">
              <a:latin typeface="+mj-lt"/>
            </a:endParaRPr>
          </a:p>
          <a:p>
            <a:pPr algn="ctr"/>
            <a:r>
              <a:rPr lang="en-GB" sz="3800" b="1" i="1" dirty="0">
                <a:latin typeface="+mj-lt"/>
              </a:rPr>
              <a:t>“Prepaid cards allow us to focus on monitoring high-value processes, they allow all departments to manage more effectively”</a:t>
            </a:r>
          </a:p>
          <a:p>
            <a:pPr marL="0" indent="0" algn="ctr">
              <a:buNone/>
            </a:pPr>
            <a:r>
              <a:rPr lang="en-GB" sz="3800" b="1" i="1" dirty="0">
                <a:latin typeface="+mj-lt"/>
              </a:rPr>
              <a:t>– County Council</a:t>
            </a:r>
          </a:p>
          <a:p>
            <a:pPr marL="0" indent="0" algn="ctr">
              <a:buNone/>
            </a:pPr>
            <a:endParaRPr lang="en-GB" sz="3800" b="1" dirty="0">
              <a:latin typeface="+mj-lt"/>
            </a:endParaRPr>
          </a:p>
          <a:p>
            <a:pPr marL="0" indent="0" algn="ctr">
              <a:buNone/>
            </a:pPr>
            <a:endParaRPr lang="en-GB" sz="3800" b="1" dirty="0">
              <a:latin typeface="+mj-lt"/>
            </a:endParaRPr>
          </a:p>
          <a:p>
            <a:pPr marL="0" indent="0" algn="ctr">
              <a:buNone/>
            </a:pPr>
            <a:endParaRPr lang="en-GB" sz="3800" b="1" dirty="0">
              <a:latin typeface="+mj-lt"/>
            </a:endParaRPr>
          </a:p>
          <a:p>
            <a:pPr algn="ctr"/>
            <a:r>
              <a:rPr lang="en-GB" sz="3800" b="1" i="1" dirty="0">
                <a:latin typeface="+mj-lt"/>
              </a:rPr>
              <a:t>“</a:t>
            </a:r>
            <a:r>
              <a:rPr lang="en-US" sz="3800" b="1" i="1" dirty="0"/>
              <a:t>Prepaid’’ is so much better for me, I don’t have to worry about it at all. I used to get real anxiety attacks, I couldn’t deal with the paperwork.”</a:t>
            </a:r>
          </a:p>
          <a:p>
            <a:pPr algn="ctr"/>
            <a:endParaRPr lang="en-GB" sz="3800" b="1" dirty="0"/>
          </a:p>
          <a:p>
            <a:pPr algn="ctr"/>
            <a:r>
              <a:rPr lang="en-US" sz="3800" b="1" i="1" dirty="0"/>
              <a:t>“…..for us it’s been a plus, </a:t>
            </a:r>
            <a:r>
              <a:rPr lang="en-US" sz="3800" b="1" i="1" dirty="0" err="1"/>
              <a:t>‘cause</a:t>
            </a:r>
            <a:r>
              <a:rPr lang="en-US" sz="3800" b="1" i="1" dirty="0"/>
              <a:t> to manage it for my dad, I can show him statements and show him how everything’s paid”</a:t>
            </a:r>
          </a:p>
          <a:p>
            <a:pPr marL="0" indent="0" algn="ctr">
              <a:buNone/>
            </a:pPr>
            <a:r>
              <a:rPr lang="en-US" sz="3800" b="1" i="1" dirty="0"/>
              <a:t>- Service Users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6700" dirty="0"/>
          </a:p>
          <a:p>
            <a:pPr algn="ctr"/>
            <a:endParaRPr lang="en-GB" sz="6700" dirty="0"/>
          </a:p>
        </p:txBody>
      </p:sp>
    </p:spTree>
    <p:extLst>
      <p:ext uri="{BB962C8B-B14F-4D97-AF65-F5344CB8AC3E}">
        <p14:creationId xmlns:p14="http://schemas.microsoft.com/office/powerpoint/2010/main" val="725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Using Prepaid Cards for Direct Payments</vt:lpstr>
      <vt:lpstr>National Prepaid Cards Network</vt:lpstr>
      <vt:lpstr>Prepaid Cards in the Public Sector</vt:lpstr>
      <vt:lpstr>Popular applications</vt:lpstr>
      <vt:lpstr>Advantages to service users</vt:lpstr>
      <vt:lpstr>Advantages to local authorities</vt:lpstr>
      <vt:lpstr>Some examples...there are many more</vt:lpstr>
      <vt:lpstr>Final thoughts </vt:lpstr>
      <vt:lpstr>Prepaid Cards – a few quotes</vt:lpstr>
      <vt:lpstr>Questions?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Prepaid Cards for Direct Payments</dc:title>
  <dc:creator>Oliver Wahnon (SCIE)</dc:creator>
  <cp:lastModifiedBy>Oliver Wahnon (SCIE)</cp:lastModifiedBy>
  <cp:revision>1</cp:revision>
  <dcterms:created xsi:type="dcterms:W3CDTF">2018-09-25T13:25:12Z</dcterms:created>
  <dcterms:modified xsi:type="dcterms:W3CDTF">2018-09-25T13:25:43Z</dcterms:modified>
</cp:coreProperties>
</file>