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17"/>
  </p:notesMasterIdLst>
  <p:sldIdLst>
    <p:sldId id="267" r:id="rId4"/>
    <p:sldId id="306" r:id="rId5"/>
    <p:sldId id="284" r:id="rId6"/>
    <p:sldId id="304" r:id="rId7"/>
    <p:sldId id="269" r:id="rId8"/>
    <p:sldId id="270" r:id="rId9"/>
    <p:sldId id="298" r:id="rId10"/>
    <p:sldId id="309" r:id="rId11"/>
    <p:sldId id="308" r:id="rId12"/>
    <p:sldId id="307" r:id="rId13"/>
    <p:sldId id="286" r:id="rId14"/>
    <p:sldId id="292" r:id="rId15"/>
    <p:sldId id="293" r:id="rId16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FDD81-96E1-441D-8719-4799B97F32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3F47DC5-CCED-4FA6-A4AE-A9B201A45C3D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 algn="ctr"/>
          <a:endParaRPr lang="en-GB" sz="2400" dirty="0" smtClean="0"/>
        </a:p>
      </dgm:t>
    </dgm:pt>
    <dgm:pt modelId="{1C1DF89A-74DF-4971-9BA1-514E6F7BC26E}" type="parTrans" cxnId="{60416F90-85FC-4CC0-92F9-153E06BC66F1}">
      <dgm:prSet/>
      <dgm:spPr/>
      <dgm:t>
        <a:bodyPr/>
        <a:lstStyle/>
        <a:p>
          <a:endParaRPr lang="en-GB"/>
        </a:p>
      </dgm:t>
    </dgm:pt>
    <dgm:pt modelId="{E50C52F6-9507-4146-8D82-43DC96536D97}" type="sibTrans" cxnId="{60416F90-85FC-4CC0-92F9-153E06BC66F1}">
      <dgm:prSet/>
      <dgm:spPr/>
      <dgm:t>
        <a:bodyPr/>
        <a:lstStyle/>
        <a:p>
          <a:endParaRPr lang="en-GB"/>
        </a:p>
      </dgm:t>
    </dgm:pt>
    <dgm:pt modelId="{27BB3223-BAE9-4158-82CB-A069BD1BFFA3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n-GB" sz="1400" dirty="0"/>
        </a:p>
      </dgm:t>
    </dgm:pt>
    <dgm:pt modelId="{25F2C96B-D508-4987-AC7B-6CBE1BFA269E}" type="parTrans" cxnId="{BF084833-78BC-4737-9378-DFAC38126916}">
      <dgm:prSet/>
      <dgm:spPr/>
      <dgm:t>
        <a:bodyPr/>
        <a:lstStyle/>
        <a:p>
          <a:endParaRPr lang="en-GB"/>
        </a:p>
      </dgm:t>
    </dgm:pt>
    <dgm:pt modelId="{6410EEDE-9EF6-4CE0-B626-E97E01437B70}" type="sibTrans" cxnId="{BF084833-78BC-4737-9378-DFAC38126916}">
      <dgm:prSet/>
      <dgm:spPr/>
      <dgm:t>
        <a:bodyPr/>
        <a:lstStyle/>
        <a:p>
          <a:endParaRPr lang="en-GB"/>
        </a:p>
      </dgm:t>
    </dgm:pt>
    <dgm:pt modelId="{96F922AF-2524-443A-95F6-CC6FEBE25246}" type="pres">
      <dgm:prSet presAssocID="{7B9FDD81-96E1-441D-8719-4799B97F329D}" presName="compositeShape" presStyleCnt="0">
        <dgm:presLayoutVars>
          <dgm:chMax val="7"/>
          <dgm:dir/>
          <dgm:resizeHandles val="exact"/>
        </dgm:presLayoutVars>
      </dgm:prSet>
      <dgm:spPr/>
    </dgm:pt>
    <dgm:pt modelId="{8B383B96-18B5-4D22-B41B-99FC97599A7F}" type="pres">
      <dgm:prSet presAssocID="{03F47DC5-CCED-4FA6-A4AE-A9B201A45C3D}" presName="circ1" presStyleLbl="vennNode1" presStyleIdx="0" presStyleCnt="2" custScaleX="121250" custScaleY="119188" custLinFactNeighborX="-574" custLinFactNeighborY="1662"/>
      <dgm:spPr/>
      <dgm:t>
        <a:bodyPr/>
        <a:lstStyle/>
        <a:p>
          <a:endParaRPr lang="en-GB"/>
        </a:p>
      </dgm:t>
    </dgm:pt>
    <dgm:pt modelId="{9F525CB8-6D13-4C35-9D23-18F8DEFBEEDE}" type="pres">
      <dgm:prSet presAssocID="{03F47DC5-CCED-4FA6-A4AE-A9B201A45C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63E08-0AA0-4543-AE15-3D5E281008AB}" type="pres">
      <dgm:prSet presAssocID="{27BB3223-BAE9-4158-82CB-A069BD1BFFA3}" presName="circ2" presStyleLbl="vennNode1" presStyleIdx="1" presStyleCnt="2" custScaleX="119669" custScaleY="120120" custLinFactNeighborX="-69" custLinFactNeighborY="0"/>
      <dgm:spPr/>
      <dgm:t>
        <a:bodyPr/>
        <a:lstStyle/>
        <a:p>
          <a:endParaRPr lang="en-GB"/>
        </a:p>
      </dgm:t>
    </dgm:pt>
    <dgm:pt modelId="{DF1E362F-661C-42F8-B8E3-4E56AA7EF6C9}" type="pres">
      <dgm:prSet presAssocID="{27BB3223-BAE9-4158-82CB-A069BD1BFF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416F90-85FC-4CC0-92F9-153E06BC66F1}" srcId="{7B9FDD81-96E1-441D-8719-4799B97F329D}" destId="{03F47DC5-CCED-4FA6-A4AE-A9B201A45C3D}" srcOrd="0" destOrd="0" parTransId="{1C1DF89A-74DF-4971-9BA1-514E6F7BC26E}" sibTransId="{E50C52F6-9507-4146-8D82-43DC96536D97}"/>
    <dgm:cxn modelId="{D2E05B8D-F852-47C5-BA2C-40D828865C04}" type="presOf" srcId="{03F47DC5-CCED-4FA6-A4AE-A9B201A45C3D}" destId="{8B383B96-18B5-4D22-B41B-99FC97599A7F}" srcOrd="0" destOrd="0" presId="urn:microsoft.com/office/officeart/2005/8/layout/venn1"/>
    <dgm:cxn modelId="{850656B2-74B7-43C2-8BC2-461EED993697}" type="presOf" srcId="{27BB3223-BAE9-4158-82CB-A069BD1BFFA3}" destId="{F7963E08-0AA0-4543-AE15-3D5E281008AB}" srcOrd="0" destOrd="0" presId="urn:microsoft.com/office/officeart/2005/8/layout/venn1"/>
    <dgm:cxn modelId="{ED7CDB00-AA73-4410-AE18-C3888D2B7525}" type="presOf" srcId="{27BB3223-BAE9-4158-82CB-A069BD1BFFA3}" destId="{DF1E362F-661C-42F8-B8E3-4E56AA7EF6C9}" srcOrd="1" destOrd="0" presId="urn:microsoft.com/office/officeart/2005/8/layout/venn1"/>
    <dgm:cxn modelId="{C8F00BAC-6BC0-476E-B1BA-57402F69B3F8}" type="presOf" srcId="{7B9FDD81-96E1-441D-8719-4799B97F329D}" destId="{96F922AF-2524-443A-95F6-CC6FEBE25246}" srcOrd="0" destOrd="0" presId="urn:microsoft.com/office/officeart/2005/8/layout/venn1"/>
    <dgm:cxn modelId="{27E4C47B-5B95-4DD7-A8C2-E29E1B07D617}" type="presOf" srcId="{03F47DC5-CCED-4FA6-A4AE-A9B201A45C3D}" destId="{9F525CB8-6D13-4C35-9D23-18F8DEFBEEDE}" srcOrd="1" destOrd="0" presId="urn:microsoft.com/office/officeart/2005/8/layout/venn1"/>
    <dgm:cxn modelId="{BF084833-78BC-4737-9378-DFAC38126916}" srcId="{7B9FDD81-96E1-441D-8719-4799B97F329D}" destId="{27BB3223-BAE9-4158-82CB-A069BD1BFFA3}" srcOrd="1" destOrd="0" parTransId="{25F2C96B-D508-4987-AC7B-6CBE1BFA269E}" sibTransId="{6410EEDE-9EF6-4CE0-B626-E97E01437B70}"/>
    <dgm:cxn modelId="{3C0D66C3-35CC-4AF1-81E8-4A3A54949FEE}" type="presParOf" srcId="{96F922AF-2524-443A-95F6-CC6FEBE25246}" destId="{8B383B96-18B5-4D22-B41B-99FC97599A7F}" srcOrd="0" destOrd="0" presId="urn:microsoft.com/office/officeart/2005/8/layout/venn1"/>
    <dgm:cxn modelId="{7E7726D1-B885-4ADD-8DDA-07268DF3B76A}" type="presParOf" srcId="{96F922AF-2524-443A-95F6-CC6FEBE25246}" destId="{9F525CB8-6D13-4C35-9D23-18F8DEFBEEDE}" srcOrd="1" destOrd="0" presId="urn:microsoft.com/office/officeart/2005/8/layout/venn1"/>
    <dgm:cxn modelId="{4BC87710-F52A-4E9C-964D-0F2EBD4F61BF}" type="presParOf" srcId="{96F922AF-2524-443A-95F6-CC6FEBE25246}" destId="{F7963E08-0AA0-4543-AE15-3D5E281008AB}" srcOrd="2" destOrd="0" presId="urn:microsoft.com/office/officeart/2005/8/layout/venn1"/>
    <dgm:cxn modelId="{1CC52BE4-375C-451F-9A51-FFF47DDA5DA8}" type="presParOf" srcId="{96F922AF-2524-443A-95F6-CC6FEBE25246}" destId="{DF1E362F-661C-42F8-B8E3-4E56AA7EF6C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83B96-18B5-4D22-B41B-99FC97599A7F}">
      <dsp:nvSpPr>
        <dsp:cNvPr id="0" name=""/>
        <dsp:cNvSpPr/>
      </dsp:nvSpPr>
      <dsp:spPr>
        <a:xfrm>
          <a:off x="-208941" y="31536"/>
          <a:ext cx="4102227" cy="4032463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</dsp:txBody>
      <dsp:txXfrm>
        <a:off x="363892" y="507050"/>
        <a:ext cx="2365248" cy="3081435"/>
      </dsp:txXfrm>
    </dsp:sp>
    <dsp:sp modelId="{F7963E08-0AA0-4543-AE15-3D5E281008AB}">
      <dsp:nvSpPr>
        <dsp:cNvPr id="0" name=""/>
        <dsp:cNvSpPr/>
      </dsp:nvSpPr>
      <dsp:spPr>
        <a:xfrm>
          <a:off x="2253869" y="2"/>
          <a:ext cx="4048737" cy="4063995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3402835" y="479234"/>
        <a:ext cx="2334407" cy="3105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324B0-4F24-49D4-8DB5-14D35A640E77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760A0-0252-4D5A-A7E5-3A374E66D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4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3A3D-5F69-49E0-8031-BA25FD42F77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EAD4A-3473-4796-8A6C-2BCB593F6A3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6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2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3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6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80" y="5517239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7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80" y="5517239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6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36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1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2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2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0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2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777803" y="4585852"/>
            <a:ext cx="3257412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77805" y="1463660"/>
            <a:ext cx="3396587" cy="3007856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7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2812810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6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9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9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6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4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2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2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9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6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69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2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31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6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2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6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7" y="4993863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30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42" y="3429664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43" y="4357067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0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3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6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8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916" y="5487586"/>
            <a:ext cx="918569" cy="1003623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9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36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29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1094" y="0"/>
            <a:ext cx="10248349" cy="76862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2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73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2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9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2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45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80" y="5517239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6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7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42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4092" y="1516833"/>
            <a:ext cx="7814209" cy="1197987"/>
          </a:xfrm>
        </p:spPr>
        <p:txBody>
          <a:bodyPr/>
          <a:lstStyle>
            <a:lvl1pPr>
              <a:defRPr b="1">
                <a:solidFill>
                  <a:srgbClr val="9B2C98"/>
                </a:solidFill>
              </a:defRPr>
            </a:lvl1pPr>
          </a:lstStyle>
          <a:p>
            <a:r>
              <a:rPr lang="en-GB" dirty="0" smtClean="0"/>
              <a:t>Click to edit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404092" y="2753295"/>
            <a:ext cx="7814210" cy="3188087"/>
          </a:xfrm>
        </p:spPr>
        <p:txBody>
          <a:bodyPr/>
          <a:lstStyle>
            <a:lvl1pPr>
              <a:buClr>
                <a:srgbClr val="9B2C98"/>
              </a:buClr>
              <a:defRPr>
                <a:solidFill>
                  <a:srgbClr val="4C4C4C"/>
                </a:solidFill>
              </a:defRPr>
            </a:lvl1pPr>
            <a:lvl2pPr>
              <a:buClr>
                <a:srgbClr val="9B2C98"/>
              </a:buClr>
              <a:defRPr>
                <a:solidFill>
                  <a:srgbClr val="4C4C4C"/>
                </a:solidFill>
              </a:defRPr>
            </a:lvl2pPr>
            <a:lvl3pPr>
              <a:buClr>
                <a:srgbClr val="9B2C98"/>
              </a:buClr>
              <a:defRPr>
                <a:solidFill>
                  <a:srgbClr val="4C4C4C"/>
                </a:solidFill>
              </a:defRPr>
            </a:lvl3pPr>
            <a:lvl4pPr>
              <a:buClr>
                <a:srgbClr val="9B2C98"/>
              </a:buClr>
              <a:defRPr>
                <a:solidFill>
                  <a:srgbClr val="4C4C4C"/>
                </a:solidFill>
              </a:defRPr>
            </a:lvl4pPr>
            <a:lvl5pPr>
              <a:buClr>
                <a:srgbClr val="9B2C98"/>
              </a:buCl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47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6068-5EA8-4F30-844A-004241A3621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80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6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9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80" y="5517239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80" y="5517239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9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40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5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5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5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777803" y="4585853"/>
            <a:ext cx="3257412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77805" y="1463660"/>
            <a:ext cx="3396587" cy="3007856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50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2812813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9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7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71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9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6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5"/>
            <a:ext cx="3535738" cy="2160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dirty="0">
              <a:solidFill>
                <a:srgbClr val="005EB8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5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71"/>
            <a:ext cx="374668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1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9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1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58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5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34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98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5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8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8" y="4993866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6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33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46" y="3429664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47" y="4357070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11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3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6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5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917" y="5487589"/>
            <a:ext cx="918569" cy="1003623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9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40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8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1094" y="0"/>
            <a:ext cx="10248349" cy="76862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5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5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5"/>
            <a:ext cx="3535738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31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80" y="5517239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>
                <a:solidFill>
                  <a:srgbClr val="005EB8"/>
                </a:solidFill>
              </a:rPr>
              <a:pPr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1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54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4092" y="1516833"/>
            <a:ext cx="7814209" cy="1197987"/>
          </a:xfrm>
        </p:spPr>
        <p:txBody>
          <a:bodyPr/>
          <a:lstStyle>
            <a:lvl1pPr>
              <a:defRPr b="1">
                <a:solidFill>
                  <a:srgbClr val="9B2C98"/>
                </a:solidFill>
              </a:defRPr>
            </a:lvl1pPr>
          </a:lstStyle>
          <a:p>
            <a:r>
              <a:rPr lang="en-GB" dirty="0" smtClean="0"/>
              <a:t>Click to edit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404092" y="2753298"/>
            <a:ext cx="7814210" cy="3188087"/>
          </a:xfrm>
        </p:spPr>
        <p:txBody>
          <a:bodyPr/>
          <a:lstStyle>
            <a:lvl1pPr>
              <a:buClr>
                <a:srgbClr val="9B2C98"/>
              </a:buClr>
              <a:defRPr>
                <a:solidFill>
                  <a:srgbClr val="4C4C4C"/>
                </a:solidFill>
              </a:defRPr>
            </a:lvl1pPr>
            <a:lvl2pPr>
              <a:buClr>
                <a:srgbClr val="9B2C98"/>
              </a:buClr>
              <a:defRPr>
                <a:solidFill>
                  <a:srgbClr val="4C4C4C"/>
                </a:solidFill>
              </a:defRPr>
            </a:lvl2pPr>
            <a:lvl3pPr>
              <a:buClr>
                <a:srgbClr val="9B2C98"/>
              </a:buClr>
              <a:defRPr>
                <a:solidFill>
                  <a:srgbClr val="4C4C4C"/>
                </a:solidFill>
              </a:defRPr>
            </a:lvl3pPr>
            <a:lvl4pPr>
              <a:buClr>
                <a:srgbClr val="9B2C98"/>
              </a:buClr>
              <a:defRPr>
                <a:solidFill>
                  <a:srgbClr val="4C4C4C"/>
                </a:solidFill>
              </a:defRPr>
            </a:lvl4pPr>
            <a:lvl5pPr>
              <a:buClr>
                <a:srgbClr val="9B2C98"/>
              </a:buCl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5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5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8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92EB-757C-41ED-B579-076C8C0A6D00}" type="datetimeFigureOut">
              <a:rPr lang="en-GB" smtClean="0"/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AD87-43B3-428A-BBC3-1FC8765B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6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61E112CC-F5C7-5E43-8EAA-F554FEB5E453}" type="slidenum">
              <a:rPr lang="en-US" smtClean="0">
                <a:solidFill>
                  <a:srgbClr val="005EB8"/>
                </a:solidFill>
              </a:rPr>
              <a:pPr defTabSz="457200"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srgbClr val="000000"/>
                </a:solidFill>
              </a:rPr>
              <a:t>www.england.nhs.uk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4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0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61E112CC-F5C7-5E43-8EAA-F554FEB5E453}" type="slidenum">
              <a:rPr lang="en-US" smtClean="0">
                <a:solidFill>
                  <a:srgbClr val="005EB8"/>
                </a:solidFill>
              </a:rPr>
              <a:pPr defTabSz="457200"/>
              <a:t>‹#›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srgbClr val="000000"/>
                </a:solidFill>
              </a:rPr>
              <a:t>www.england.nhs.uk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38" y="371211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cid:image002.png@01D3C1C2.87AFADD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Liza/Desktop/Tick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file:////Users/Liza/Desktop/PHBTrajectoriesGraph6.png" TargetMode="External"/><Relationship Id="rId3" Type="http://schemas.openxmlformats.org/officeDocument/2006/relationships/image" Target="file:////Users/Liza/Desktop/PHBTrajectoriesGraph1.png" TargetMode="External"/><Relationship Id="rId7" Type="http://schemas.openxmlformats.org/officeDocument/2006/relationships/image" Target="file:////Users/Liza/Desktop/PHBTrajectoriesGraph3.png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png"/><Relationship Id="rId11" Type="http://schemas.openxmlformats.org/officeDocument/2006/relationships/image" Target="file:////Users/Liza/Desktop/PHBTrajectoriesGraph5.png" TargetMode="External"/><Relationship Id="rId5" Type="http://schemas.openxmlformats.org/officeDocument/2006/relationships/image" Target="file:////Users/Liza/Desktop/PHBTrajectoriesGraph2.png" TargetMode="External"/><Relationship Id="rId15" Type="http://schemas.openxmlformats.org/officeDocument/2006/relationships/image" Target="file:////Users/Liza/Desktop/PHBTrajectoriesGraph7.png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file:////Users/Liza/Desktop/PHBTrajectoriesGraph4.png" TargetMode="Externa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Liza/Desktop/PCOM3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Liza/Desktop/PCOM3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/Users/Liza/Desktop/LAC.png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file:////Users/Liza/Desktop/Plan.png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33.png"/><Relationship Id="rId10" Type="http://schemas.openxmlformats.org/officeDocument/2006/relationships/image" Target="file:////Users/Liza/Desktop/Wheelchair.png" TargetMode="External"/><Relationship Id="rId4" Type="http://schemas.openxmlformats.org/officeDocument/2006/relationships/image" Target="file:////Users/Liza/Desktop/Arrow.png" TargetMode="Externa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2060848"/>
            <a:ext cx="7985606" cy="2649376"/>
          </a:xfrm>
        </p:spPr>
        <p:txBody>
          <a:bodyPr/>
          <a:lstStyle/>
          <a:p>
            <a:r>
              <a:rPr lang="en-GB" sz="4000" b="0" smtClean="0"/>
              <a:t>A comprehensive </a:t>
            </a:r>
            <a:r>
              <a:rPr lang="en-GB" sz="4000" b="0" dirty="0" smtClean="0"/>
              <a:t>model for Personalised Care</a:t>
            </a:r>
            <a:endParaRPr lang="en-GB" sz="4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74828" y="5135527"/>
            <a:ext cx="7308207" cy="701748"/>
          </a:xfrm>
        </p:spPr>
        <p:txBody>
          <a:bodyPr/>
          <a:lstStyle/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James Sanderson</a:t>
            </a:r>
          </a:p>
          <a:p>
            <a:r>
              <a:rPr lang="en-GB" sz="1800" b="1" smtClean="0"/>
              <a:t>April 2018</a:t>
            </a:r>
            <a:endParaRPr lang="en-GB" sz="1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260648"/>
            <a:ext cx="129614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664"/>
            <a:ext cx="2370596" cy="10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Social Prescribing – the Universal Offer</a:t>
            </a:r>
            <a:endParaRPr lang="en-GB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1280825"/>
              </p:ext>
            </p:extLst>
          </p:nvPr>
        </p:nvGraphicFramePr>
        <p:xfrm>
          <a:off x="1487996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70717" y="2420888"/>
            <a:ext cx="144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smtClean="0"/>
              <a:t>Social Prescribing Connector Scheme</a:t>
            </a:r>
          </a:p>
          <a:p>
            <a:pPr algn="ctr"/>
            <a:r>
              <a:rPr lang="en-GB" sz="2000" b="1" dirty="0" smtClean="0"/>
              <a:t> </a:t>
            </a:r>
            <a:r>
              <a:rPr lang="en-GB" sz="1100" b="1" dirty="0" smtClean="0"/>
              <a:t>one in each CCG/ LA area</a:t>
            </a:r>
          </a:p>
          <a:p>
            <a:pPr algn="ctr"/>
            <a:endParaRPr lang="en-GB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871296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Social prescribing connector schemes </a:t>
            </a:r>
            <a:r>
              <a:rPr lang="en-GB" sz="1200" dirty="0" smtClean="0"/>
              <a:t>enable all GPs  (and others) to refer people with wider social needs to Link Workers, who are employed to give people time, create person-centred support plans and practically connect people to community groups.  </a:t>
            </a:r>
            <a:r>
              <a:rPr lang="en-GB" sz="1200" dirty="0"/>
              <a:t>C</a:t>
            </a:r>
            <a:r>
              <a:rPr lang="en-GB" sz="1200" dirty="0" smtClean="0"/>
              <a:t>onnector schemes are commissioned by CCGs and local authorities, based in the VCSE sector, where they can help </a:t>
            </a:r>
            <a:r>
              <a:rPr lang="en-GB" sz="1200" dirty="0"/>
              <a:t>community groups to receive </a:t>
            </a:r>
            <a:r>
              <a:rPr lang="en-GB" sz="1200" dirty="0" smtClean="0"/>
              <a:t>referrals, ensuring </a:t>
            </a:r>
            <a:r>
              <a:rPr lang="en-GB" sz="1200" dirty="0"/>
              <a:t>they </a:t>
            </a:r>
            <a:r>
              <a:rPr lang="en-GB" sz="1200" dirty="0" smtClean="0"/>
              <a:t>are not swamped, are safe and provide quality support. NHS England would like to encourage each local area to develop a connector scheme. 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682485" y="2097722"/>
            <a:ext cx="20882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Referral from: </a:t>
            </a:r>
            <a:endParaRPr lang="en-GB" b="1" dirty="0" smtClean="0"/>
          </a:p>
          <a:p>
            <a:pPr lvl="0"/>
            <a:endParaRPr lang="en-GB" sz="1400" b="1" dirty="0"/>
          </a:p>
          <a:p>
            <a:pPr lvl="0"/>
            <a:r>
              <a:rPr lang="en-GB" sz="1200" dirty="0"/>
              <a:t>All General Practices</a:t>
            </a:r>
          </a:p>
          <a:p>
            <a:pPr lvl="0"/>
            <a:r>
              <a:rPr lang="en-GB" sz="1200" dirty="0"/>
              <a:t>111</a:t>
            </a:r>
          </a:p>
          <a:p>
            <a:pPr lvl="0"/>
            <a:r>
              <a:rPr lang="en-GB" sz="1200" dirty="0" smtClean="0"/>
              <a:t>Multi-disciplinary </a:t>
            </a:r>
            <a:r>
              <a:rPr lang="en-GB" sz="1200" dirty="0"/>
              <a:t>teams</a:t>
            </a:r>
          </a:p>
          <a:p>
            <a:pPr lvl="0"/>
            <a:r>
              <a:rPr lang="en-GB" sz="1200" dirty="0"/>
              <a:t>Hospital Discharge teams</a:t>
            </a:r>
          </a:p>
          <a:p>
            <a:pPr lvl="0"/>
            <a:r>
              <a:rPr lang="en-GB" sz="1200" dirty="0"/>
              <a:t>A&amp;E</a:t>
            </a:r>
          </a:p>
          <a:p>
            <a:pPr lvl="0"/>
            <a:r>
              <a:rPr lang="en-GB" sz="1200" dirty="0"/>
              <a:t>Police</a:t>
            </a:r>
          </a:p>
          <a:p>
            <a:pPr lvl="0"/>
            <a:r>
              <a:rPr lang="en-GB" sz="1200" dirty="0"/>
              <a:t>Libraries</a:t>
            </a:r>
          </a:p>
          <a:p>
            <a:pPr lvl="0"/>
            <a:r>
              <a:rPr lang="en-GB" sz="1200" dirty="0"/>
              <a:t>Fire Service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097722"/>
            <a:ext cx="18722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Community</a:t>
            </a:r>
            <a:endParaRPr lang="en-GB" b="1" dirty="0"/>
          </a:p>
          <a:p>
            <a:pPr lvl="0"/>
            <a:r>
              <a:rPr lang="en-GB" b="1" dirty="0" smtClean="0"/>
              <a:t>groups</a:t>
            </a:r>
            <a:endParaRPr lang="en-GB" b="1" dirty="0"/>
          </a:p>
          <a:p>
            <a:pPr lvl="0"/>
            <a:r>
              <a:rPr lang="en-GB" sz="1400" dirty="0"/>
              <a:t>            </a:t>
            </a:r>
          </a:p>
          <a:p>
            <a:pPr lvl="0"/>
            <a:r>
              <a:rPr lang="en-GB" sz="1200" dirty="0" smtClean="0"/>
              <a:t>Support </a:t>
            </a:r>
            <a:r>
              <a:rPr lang="en-GB" sz="1200" dirty="0"/>
              <a:t>people to be</a:t>
            </a:r>
            <a:r>
              <a:rPr lang="en-GB" sz="1200" dirty="0" smtClean="0"/>
              <a:t>:</a:t>
            </a:r>
          </a:p>
          <a:p>
            <a:pPr lvl="0"/>
            <a:endParaRPr lang="en-GB" sz="1200" dirty="0"/>
          </a:p>
          <a:p>
            <a:pPr lvl="0"/>
            <a:r>
              <a:rPr lang="en-GB" sz="1200" dirty="0" smtClean="0"/>
              <a:t>Creative</a:t>
            </a:r>
            <a:endParaRPr lang="en-GB" sz="1200" dirty="0"/>
          </a:p>
          <a:p>
            <a:pPr lvl="0"/>
            <a:r>
              <a:rPr lang="en-GB" sz="1200" dirty="0" smtClean="0"/>
              <a:t>Connected</a:t>
            </a:r>
            <a:endParaRPr lang="en-GB" sz="1200" dirty="0"/>
          </a:p>
          <a:p>
            <a:pPr lvl="0"/>
            <a:r>
              <a:rPr lang="en-GB" sz="1200" dirty="0" smtClean="0"/>
              <a:t>Active</a:t>
            </a:r>
            <a:endParaRPr lang="en-GB" sz="1200" dirty="0"/>
          </a:p>
          <a:p>
            <a:pPr lvl="0"/>
            <a:r>
              <a:rPr lang="en-GB" sz="1200" dirty="0" smtClean="0"/>
              <a:t>Safe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84825" y="260648"/>
            <a:ext cx="12796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30" y="260648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76429" cy="66772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Personal Health Budget areas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>
                <a:solidFill>
                  <a:srgbClr val="005EB8"/>
                </a:solidFill>
              </a:rPr>
              <a:pPr/>
              <a:t>11</a:t>
            </a:fld>
            <a:endParaRPr lang="en-US" dirty="0">
              <a:solidFill>
                <a:srgbClr val="005EB8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164593"/>
              </p:ext>
            </p:extLst>
          </p:nvPr>
        </p:nvGraphicFramePr>
        <p:xfrm>
          <a:off x="611560" y="1700808"/>
          <a:ext cx="7848872" cy="3530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1584176"/>
                <a:gridCol w="1584176"/>
                <a:gridCol w="1584176"/>
                <a:gridCol w="1512168"/>
              </a:tblGrid>
              <a:tr h="1728192">
                <a:tc>
                  <a:txBody>
                    <a:bodyPr/>
                    <a:lstStyle/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Continuing Health Care </a:t>
                      </a:r>
                    </a:p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moving towards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  <a:t> PHBs as the default for delivery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Mental Health</a:t>
                      </a: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including S117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 smtClean="0"/>
                    </a:p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Choice in End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of Life Care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Looked After Children</a:t>
                      </a: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Wheelchairs and other specialist equipment</a:t>
                      </a: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02080">
                <a:tc>
                  <a:txBody>
                    <a:bodyPr/>
                    <a:lstStyle/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Substance Misuse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Neurological disability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People with a learning disability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Integrated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Budgets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Veterans</a:t>
                      </a: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4584" y="171433"/>
            <a:ext cx="129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93117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76429" cy="66772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PHBs progress </a:t>
            </a:r>
            <a:r>
              <a:rPr lang="en-GB" sz="2800" dirty="0"/>
              <a:t>towards 2021 ambition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5738" y="827420"/>
            <a:ext cx="14287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93117"/>
            <a:ext cx="1428750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" name="Picture 6" descr="cid:image002.png@01D3C1C2.87AFADD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0214"/>
            <a:ext cx="7200800" cy="45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362325"/>
            <a:ext cx="1333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9522"/>
            <a:ext cx="7376429" cy="5007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impact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23528" y="2423656"/>
            <a:ext cx="2026567" cy="3120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/>
              <a:t>WARRINGTON</a:t>
            </a:r>
            <a:endParaRPr lang="en-GB" sz="16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555776" y="2422745"/>
            <a:ext cx="1944216" cy="30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5EB8"/>
              </a:buClr>
              <a:buFont typeface="Arial"/>
              <a:buNone/>
            </a:pPr>
            <a:r>
              <a:rPr lang="en-US" sz="1600" b="1" dirty="0">
                <a:solidFill>
                  <a:srgbClr val="000000"/>
                </a:solidFill>
              </a:rPr>
              <a:t>FYLDE COAST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95932" y="2420582"/>
            <a:ext cx="1656184" cy="31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5EB8"/>
              </a:buClr>
              <a:buFont typeface="Arial"/>
              <a:buNone/>
            </a:pPr>
            <a:r>
              <a:rPr lang="en-GB" sz="1600" b="1" dirty="0">
                <a:solidFill>
                  <a:srgbClr val="000000"/>
                </a:solidFill>
              </a:rPr>
              <a:t>STOCKTON-ON-TEES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591884" y="2954947"/>
            <a:ext cx="1872000" cy="191126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72000" rIns="91440" bIns="7200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5EB8"/>
              </a:buClr>
              <a:buFont typeface="Arial"/>
              <a:buNone/>
            </a:pPr>
            <a:r>
              <a:rPr lang="en-GB" sz="1200" b="1" dirty="0">
                <a:solidFill>
                  <a:srgbClr val="FFFFFF"/>
                </a:solidFill>
              </a:rPr>
              <a:t>85% improved or </a:t>
            </a:r>
            <a:br>
              <a:rPr lang="en-GB" sz="1200" b="1" dirty="0">
                <a:solidFill>
                  <a:srgbClr val="FFFFFF"/>
                </a:solidFill>
              </a:rPr>
            </a:br>
            <a:r>
              <a:rPr lang="en-GB" sz="1200" b="1" dirty="0">
                <a:solidFill>
                  <a:srgbClr val="FFFFFF"/>
                </a:solidFill>
              </a:rPr>
              <a:t>maintained level of patient activation (average shift of 9.7 points), with attendant decrease in likelihood of hospital admission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88024" y="4256000"/>
            <a:ext cx="1872000" cy="59135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72000" rIns="91440" bIns="7200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5EB8"/>
              </a:buClr>
              <a:buFont typeface="Arial"/>
              <a:buNone/>
            </a:pPr>
            <a:r>
              <a:rPr lang="en-GB" sz="1200" b="1" dirty="0">
                <a:solidFill>
                  <a:srgbClr val="FFFFFF"/>
                </a:solidFill>
              </a:rPr>
              <a:t>41% reduction in</a:t>
            </a:r>
            <a:br>
              <a:rPr lang="en-GB" sz="1200" b="1" dirty="0">
                <a:solidFill>
                  <a:srgbClr val="FFFFFF"/>
                </a:solidFill>
              </a:rPr>
            </a:br>
            <a:r>
              <a:rPr lang="en-GB" sz="1200" b="1" dirty="0">
                <a:solidFill>
                  <a:srgbClr val="FFFFFF"/>
                </a:solidFill>
              </a:rPr>
              <a:t> A&amp;E attendances in the</a:t>
            </a:r>
            <a:br>
              <a:rPr lang="en-GB" sz="1200" b="1" dirty="0">
                <a:solidFill>
                  <a:srgbClr val="FFFFFF"/>
                </a:solidFill>
              </a:rPr>
            </a:br>
            <a:r>
              <a:rPr lang="en-GB" sz="1200" b="1" dirty="0">
                <a:solidFill>
                  <a:srgbClr val="FFFFFF"/>
                </a:solidFill>
              </a:rPr>
              <a:t> final quarter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788024" y="3664647"/>
            <a:ext cx="1872000" cy="59135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lvl="0" indent="0" algn="ctr" defTabSz="457200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b="1">
                <a:solidFill>
                  <a:schemeClr val="bg1"/>
                </a:solidFill>
              </a:defRPr>
            </a:lvl1pPr>
            <a:lvl2pPr marL="742950" indent="-28575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rgbClr val="005EB8"/>
              </a:buClr>
            </a:pPr>
            <a:r>
              <a:rPr lang="en-GB" sz="1200" dirty="0">
                <a:solidFill>
                  <a:srgbClr val="FFFFFF"/>
                </a:solidFill>
              </a:rPr>
              <a:t>35% reduction in 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delayed transfers of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 care from hospital 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88024" y="2954946"/>
            <a:ext cx="1872000" cy="72856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72000" rIns="91440" bIns="72000" rtlCol="0" anchor="ctr" anchorCtr="0">
            <a:noAutofit/>
          </a:bodyPr>
          <a:lstStyle>
            <a:defPPr>
              <a:defRPr lang="en-US"/>
            </a:defPPr>
            <a:lvl1pPr lvl="0" indent="0" algn="ctr" defTabSz="457200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100" b="1">
                <a:solidFill>
                  <a:schemeClr val="bg1"/>
                </a:solidFill>
              </a:defRPr>
            </a:lvl1pPr>
            <a:lvl2pPr marL="742950" indent="-28575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rgbClr val="005EB8"/>
              </a:buClr>
            </a:pPr>
            <a:r>
              <a:rPr lang="en-GB" sz="1200" dirty="0">
                <a:solidFill>
                  <a:srgbClr val="FFFFFF"/>
                </a:solidFill>
              </a:rPr>
              <a:t>Significant reduction 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in unplanned hospital admissions for older people with frailty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5" y="1704882"/>
            <a:ext cx="874652" cy="704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29" y="1704882"/>
            <a:ext cx="839110" cy="704850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400811" y="1188441"/>
            <a:ext cx="8563573" cy="41120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050" b="1">
                <a:solidFill>
                  <a:schemeClr val="bg1"/>
                </a:solidFill>
              </a:defRPr>
            </a:lvl1pPr>
            <a:lvl2pPr marL="742950" indent="-28575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rgbClr val="005EB8"/>
              </a:buClr>
            </a:pPr>
            <a:r>
              <a:rPr lang="en-GB" sz="1300" dirty="0">
                <a:solidFill>
                  <a:srgbClr val="FFFFFF"/>
                </a:solidFill>
              </a:rPr>
              <a:t>Across Continuing Health Care, direct savings of </a:t>
            </a:r>
            <a:r>
              <a:rPr lang="en-GB" sz="1300" dirty="0" smtClean="0">
                <a:solidFill>
                  <a:srgbClr val="FFFFFF"/>
                </a:solidFill>
              </a:rPr>
              <a:t>up to 17%; </a:t>
            </a:r>
            <a:r>
              <a:rPr lang="en-GB" sz="1300" dirty="0">
                <a:solidFill>
                  <a:srgbClr val="FFFFFF"/>
                </a:solidFill>
              </a:rPr>
              <a:t>indirect savings of £4k per person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00811" y="2954946"/>
            <a:ext cx="1872000" cy="99089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 defTabSz="457200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900" b="1">
                <a:solidFill>
                  <a:schemeClr val="bg1"/>
                </a:solidFill>
              </a:defRPr>
            </a:lvl1pPr>
            <a:lvl2pPr marL="742950" indent="-28575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rgbClr val="005EB8"/>
              </a:buClr>
            </a:pPr>
            <a:r>
              <a:rPr lang="en-GB" sz="1200" dirty="0">
                <a:solidFill>
                  <a:srgbClr val="FFFFFF"/>
                </a:solidFill>
              </a:rPr>
              <a:t>Personal health budgets in end of life care - 83% were able to die in a place of their choosing, against an average of 26%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00811" y="3945841"/>
            <a:ext cx="1872000" cy="97157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lvl="0" indent="0" algn="ctr" defTabSz="457200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b="1">
                <a:solidFill>
                  <a:schemeClr val="bg1"/>
                </a:solidFill>
              </a:defRPr>
            </a:lvl1pPr>
            <a:lvl2pPr marL="742950" indent="-28575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rgbClr val="005EB8"/>
              </a:buClr>
            </a:pPr>
            <a:r>
              <a:rPr lang="en-GB" sz="1200" dirty="0">
                <a:solidFill>
                  <a:srgbClr val="FFFFFF"/>
                </a:solidFill>
              </a:rPr>
              <a:t>One week’s worth of traditional services funds six weeks of services commissioned through a personal health budget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876256" y="2423656"/>
            <a:ext cx="2304256" cy="31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5EB8"/>
              </a:buClr>
              <a:buFont typeface="Arial"/>
              <a:buNone/>
            </a:pPr>
            <a:r>
              <a:rPr lang="en-GB" sz="1600" b="1" dirty="0">
                <a:solidFill>
                  <a:srgbClr val="000000"/>
                </a:solidFill>
              </a:rPr>
              <a:t>NOTTINGHAMSHIRE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7092384" y="2954946"/>
            <a:ext cx="1872000" cy="7434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72000" rIns="91440" bIns="72000" rtlCol="0" anchor="ctr" anchorCtr="0">
            <a:noAutofit/>
          </a:bodyPr>
          <a:lstStyle>
            <a:defPPr>
              <a:defRPr lang="en-US"/>
            </a:defPPr>
            <a:lvl1pPr lvl="0" indent="0" algn="ctr" defTabSz="457200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100" b="1">
                <a:solidFill>
                  <a:schemeClr val="bg1"/>
                </a:solidFill>
              </a:defRPr>
            </a:lvl1pPr>
            <a:lvl2pPr marL="742950" indent="-28575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rgbClr val="005EB8"/>
              </a:buClr>
            </a:pPr>
            <a:r>
              <a:rPr lang="en-GB" sz="1200" dirty="0">
                <a:solidFill>
                  <a:srgbClr val="FFFFFF"/>
                </a:solidFill>
              </a:rPr>
              <a:t>£19,000 saving in transport costs for siblings with very complex health conditions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7092384" y="3664647"/>
            <a:ext cx="1872000" cy="11827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lvl="0" indent="0" algn="ctr" defTabSz="457200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b="1">
                <a:solidFill>
                  <a:schemeClr val="bg1"/>
                </a:solidFill>
              </a:defRPr>
            </a:lvl1pPr>
            <a:lvl2pPr marL="742950" indent="-28575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4pPr>
            <a:lvl5pPr marL="2057400" indent="-228600" defTabSz="457200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rgbClr val="005EB8"/>
              </a:buClr>
            </a:pPr>
            <a:r>
              <a:rPr lang="en-GB" sz="1200" dirty="0">
                <a:solidFill>
                  <a:srgbClr val="FFFFFF"/>
                </a:solidFill>
              </a:rPr>
              <a:t>Lease their own adapted vehicle through a personal health budget for journeys to day centre and respite, instead of a commissioned transport package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69" y="1704882"/>
            <a:ext cx="839110" cy="704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29" y="1704882"/>
            <a:ext cx="839110" cy="70485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93117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579" y="63813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www.england.nhs.uk</a:t>
            </a:r>
          </a:p>
        </p:txBody>
      </p:sp>
    </p:spTree>
    <p:extLst>
      <p:ext uri="{BB962C8B-B14F-4D97-AF65-F5344CB8AC3E}">
        <p14:creationId xmlns:p14="http://schemas.microsoft.com/office/powerpoint/2010/main" val="148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fld id="{D66C4C68-9C76-5449-BBA0-107A51179E14}" type="slidenum">
              <a:rPr lang="en-US" smtClean="0">
                <a:solidFill>
                  <a:srgbClr val="005EB8"/>
                </a:solidFill>
              </a:rPr>
              <a:pPr/>
              <a:t>2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2003" y="260648"/>
            <a:ext cx="14844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17" y="691287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" y="482693"/>
            <a:ext cx="880790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>
                <a:solidFill>
                  <a:srgbClr val="005EB8"/>
                </a:solidFill>
              </a:rPr>
              <a:pPr/>
              <a:t>3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/>
              <a:t>Next Steps on the Five Year Forward View</a:t>
            </a:r>
            <a:r>
              <a:rPr lang="is-IS" sz="2700" dirty="0"/>
              <a:t>…</a:t>
            </a:r>
            <a:r>
              <a:rPr lang="en-GB" i="1" dirty="0">
                <a:cs typeface="Arial" panose="020B0604020202020204" pitchFamily="34" charset="0"/>
              </a:rPr>
              <a:t/>
            </a:r>
            <a:br>
              <a:rPr lang="en-GB" i="1" dirty="0"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196752"/>
            <a:ext cx="7687347" cy="114953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 smtClean="0"/>
              <a:t>“… </a:t>
            </a:r>
            <a:r>
              <a:rPr lang="en-US" sz="1800" i="1" dirty="0" smtClean="0"/>
              <a:t>Deploy </a:t>
            </a:r>
            <a:r>
              <a:rPr lang="en-US" sz="1800" i="1" dirty="0"/>
              <a:t>rigorous and validated population health management capabilities that improve </a:t>
            </a:r>
            <a:r>
              <a:rPr lang="en-US" sz="1800" b="1" i="1" dirty="0"/>
              <a:t>prevention, enhance patient activation </a:t>
            </a:r>
            <a:r>
              <a:rPr lang="en-US" sz="1800" b="1" i="1" dirty="0" smtClean="0"/>
              <a:t/>
            </a:r>
            <a:br>
              <a:rPr lang="en-US" sz="1800" b="1" i="1" dirty="0" smtClean="0"/>
            </a:br>
            <a:r>
              <a:rPr lang="en-US" sz="1800" b="1" i="1" dirty="0" smtClean="0"/>
              <a:t>and </a:t>
            </a:r>
            <a:r>
              <a:rPr lang="en-US" sz="1800" b="1" i="1" dirty="0"/>
              <a:t>supported </a:t>
            </a:r>
            <a:r>
              <a:rPr lang="en-US" sz="1800" b="1" i="1" dirty="0" smtClean="0"/>
              <a:t>self-management.”</a:t>
            </a:r>
          </a:p>
          <a:p>
            <a:pPr marL="0" indent="0">
              <a:spcAft>
                <a:spcPts val="1200"/>
              </a:spcAft>
              <a:buNone/>
            </a:pPr>
            <a:endParaRPr lang="en-GB" sz="18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1560" y="2346288"/>
            <a:ext cx="7560840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1800" i="1" dirty="0" smtClean="0">
                <a:cs typeface="Arial" panose="020B0604020202020204" pitchFamily="34" charset="0"/>
              </a:rPr>
              <a:t>“… the need to ensure that people in areas covered by Accountable Care Systems will still be able to exercise </a:t>
            </a:r>
            <a:r>
              <a:rPr lang="en-GB" sz="1800" b="1" i="1" dirty="0" smtClean="0">
                <a:cs typeface="Arial" panose="020B0604020202020204" pitchFamily="34" charset="0"/>
              </a:rPr>
              <a:t>patient choice over where they are treated for elective care</a:t>
            </a:r>
            <a:r>
              <a:rPr lang="en-GB" sz="1800" i="1" dirty="0" smtClean="0">
                <a:cs typeface="Arial" panose="020B0604020202020204" pitchFamily="34" charset="0"/>
              </a:rPr>
              <a:t>, and increasingly use </a:t>
            </a:r>
            <a:r>
              <a:rPr lang="en-GB" sz="1800" b="1" i="1" dirty="0" smtClean="0">
                <a:cs typeface="Arial" panose="020B0604020202020204" pitchFamily="34" charset="0"/>
              </a:rPr>
              <a:t>personal health budgets </a:t>
            </a:r>
            <a:r>
              <a:rPr lang="en-GB" sz="1800" i="1" dirty="0" smtClean="0">
                <a:cs typeface="Arial" panose="020B0604020202020204" pitchFamily="34" charset="0"/>
              </a:rPr>
              <a:t>where these are being brought into action.”</a:t>
            </a:r>
            <a:endParaRPr lang="en-GB" sz="1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47258" y="3789044"/>
            <a:ext cx="7769157" cy="11516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1800" i="1" dirty="0" smtClean="0">
                <a:cs typeface="Arial" panose="020B0604020202020204" pitchFamily="34" charset="0"/>
              </a:rPr>
              <a:t>“Through an extension of the Integrated Personal Commissioning model, we will reach </a:t>
            </a:r>
            <a:r>
              <a:rPr lang="en-GB" sz="1800" b="1" i="1" dirty="0" smtClean="0">
                <a:cs typeface="Arial" panose="020B0604020202020204" pitchFamily="34" charset="0"/>
              </a:rPr>
              <a:t>over 300,000 people by the end of 2018/19, including in the best ACS and STP geographies.</a:t>
            </a:r>
            <a:r>
              <a:rPr lang="en-GB" sz="1800" i="1" dirty="0" smtClean="0">
                <a:cs typeface="Arial" panose="020B0604020202020204" pitchFamily="34" charset="0"/>
              </a:rPr>
              <a:t>”</a:t>
            </a:r>
            <a:endParaRPr lang="en-GB" sz="1800" i="1" dirty="0"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1560" y="4937033"/>
            <a:ext cx="7560840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1800" i="1" dirty="0" smtClean="0">
                <a:cs typeface="Arial" panose="020B0604020202020204" pitchFamily="34" charset="0"/>
              </a:rPr>
              <a:t>“The expansion of Personal Health Budgets (PHBs) to </a:t>
            </a:r>
            <a:r>
              <a:rPr lang="en-GB" sz="1800" b="1" i="1" dirty="0" smtClean="0">
                <a:cs typeface="Arial" panose="020B0604020202020204" pitchFamily="34" charset="0"/>
              </a:rPr>
              <a:t>over</a:t>
            </a:r>
            <a:r>
              <a:rPr lang="en-GB" sz="1800" i="1" dirty="0" smtClean="0">
                <a:cs typeface="Arial" panose="020B0604020202020204" pitchFamily="34" charset="0"/>
              </a:rPr>
              <a:t> </a:t>
            </a:r>
            <a:r>
              <a:rPr lang="en-GB" sz="1800" b="1" i="1" dirty="0" smtClean="0">
                <a:cs typeface="Arial" panose="020B0604020202020204" pitchFamily="34" charset="0"/>
              </a:rPr>
              <a:t>40,000 people in 2018/19 </a:t>
            </a:r>
            <a:r>
              <a:rPr lang="en-GB" sz="1800" i="1" dirty="0" smtClean="0">
                <a:cs typeface="Arial" panose="020B0604020202020204" pitchFamily="34" charset="0"/>
              </a:rPr>
              <a:t> and the provision of </a:t>
            </a:r>
            <a:r>
              <a:rPr lang="en-GB" sz="1800" b="1" i="1" dirty="0" smtClean="0">
                <a:cs typeface="Arial" panose="020B0604020202020204" pitchFamily="34" charset="0"/>
              </a:rPr>
              <a:t>10,000 Personal Maternity Care Budgets </a:t>
            </a:r>
            <a:r>
              <a:rPr lang="en-GB" sz="1800" i="1" dirty="0" smtClean="0">
                <a:cs typeface="Arial" panose="020B0604020202020204" pitchFamily="34" charset="0"/>
              </a:rPr>
              <a:t>(PMCBs) by the end of 2017/18 through the seven Maternity Pioneers.”</a:t>
            </a:r>
            <a:endParaRPr lang="en-GB" sz="1800" i="1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4584" y="171433"/>
            <a:ext cx="129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93117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6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>
                <a:solidFill>
                  <a:srgbClr val="005EB8"/>
                </a:solidFill>
              </a:rPr>
              <a:pPr/>
              <a:t>4</a:t>
            </a:fld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45232"/>
            <a:ext cx="7078537" cy="1124520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Secretary of State delivered a speech on 20 March 2018 outlining </a:t>
            </a:r>
            <a:r>
              <a:rPr lang="en-GB" sz="2000" dirty="0"/>
              <a:t>the </a:t>
            </a:r>
            <a:r>
              <a:rPr lang="en-GB" sz="2000" dirty="0" smtClean="0"/>
              <a:t>seven </a:t>
            </a:r>
            <a:r>
              <a:rPr lang="en-GB" sz="2000" dirty="0"/>
              <a:t>key principles that will guide the Government's thinking ahead of the social care green paper, to be published later in 2018. </a:t>
            </a:r>
            <a:r>
              <a:rPr lang="en-GB" sz="1600" i="1" dirty="0">
                <a:cs typeface="Arial" panose="020B0604020202020204" pitchFamily="34" charset="0"/>
              </a:rPr>
              <a:t/>
            </a:r>
            <a:br>
              <a:rPr lang="en-GB" sz="1600" i="1" dirty="0">
                <a:cs typeface="Arial" panose="020B0604020202020204" pitchFamily="34" charset="0"/>
              </a:rPr>
            </a:br>
            <a:endParaRPr lang="en-GB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5309" y="1749429"/>
            <a:ext cx="7687347" cy="57606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i="1" dirty="0" smtClean="0"/>
              <a:t>…</a:t>
            </a:r>
            <a:r>
              <a:rPr lang="en-GB" sz="1600" b="1" i="1" dirty="0"/>
              <a:t>full integration </a:t>
            </a:r>
            <a:r>
              <a:rPr lang="en-GB" sz="1600" i="1" dirty="0"/>
              <a:t>of health and social care centred around the </a:t>
            </a:r>
            <a:r>
              <a:rPr lang="en-GB" sz="1600" b="1" i="1" dirty="0"/>
              <a:t>person</a:t>
            </a:r>
            <a:r>
              <a:rPr lang="en-GB" sz="1600" i="1" dirty="0"/>
              <a:t>.</a:t>
            </a:r>
            <a:endParaRPr lang="en-US" sz="1600" b="1" i="1" dirty="0" smtClean="0"/>
          </a:p>
          <a:p>
            <a:pPr marL="0" indent="0">
              <a:spcAft>
                <a:spcPts val="1200"/>
              </a:spcAft>
              <a:buNone/>
            </a:pPr>
            <a:endParaRPr lang="en-GB" sz="1600" i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1560" y="2298350"/>
            <a:ext cx="7560840" cy="1401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005EB8"/>
              </a:buClr>
              <a:buFont typeface="Arial"/>
              <a:buNone/>
            </a:pPr>
            <a:r>
              <a:rPr lang="en-GB" sz="1600" i="1" dirty="0" smtClean="0">
                <a:solidFill>
                  <a:srgbClr val="000000"/>
                </a:solidFill>
              </a:rPr>
              <a:t>…today </a:t>
            </a:r>
            <a:r>
              <a:rPr lang="en-GB" sz="1600" i="1" dirty="0">
                <a:solidFill>
                  <a:srgbClr val="000000"/>
                </a:solidFill>
              </a:rPr>
              <a:t>I can announce new pilots in Gloucestershire, Lincolnshire and Nottinghamshire which will mean that over the next 2 years every single person accessing adult social care will be given a </a:t>
            </a:r>
            <a:r>
              <a:rPr lang="en-GB" sz="1600" b="1" i="1" dirty="0">
                <a:solidFill>
                  <a:srgbClr val="000000"/>
                </a:solidFill>
              </a:rPr>
              <a:t>joint health and social care assessment</a:t>
            </a:r>
            <a:r>
              <a:rPr lang="en-GB" sz="1600" i="1" dirty="0">
                <a:solidFill>
                  <a:srgbClr val="000000"/>
                </a:solidFill>
              </a:rPr>
              <a:t> and - critically - a </a:t>
            </a:r>
            <a:r>
              <a:rPr lang="en-GB" sz="1600" b="1" i="1" dirty="0">
                <a:solidFill>
                  <a:srgbClr val="000000"/>
                </a:solidFill>
              </a:rPr>
              <a:t>joint health and care and support plan</a:t>
            </a:r>
            <a:r>
              <a:rPr lang="en-GB" sz="1600" i="1" dirty="0">
                <a:solidFill>
                  <a:srgbClr val="000000"/>
                </a:solidFill>
              </a:rPr>
              <a:t>, where needed.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69675" y="4394649"/>
            <a:ext cx="7769157" cy="9356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005EB8"/>
              </a:buClr>
              <a:buFont typeface="Arial"/>
              <a:buNone/>
            </a:pPr>
            <a:r>
              <a:rPr lang="en-GB" sz="1600" i="1" dirty="0" smtClean="0">
                <a:solidFill>
                  <a:srgbClr val="000000"/>
                </a:solidFill>
              </a:rPr>
              <a:t>…today </a:t>
            </a:r>
            <a:r>
              <a:rPr lang="en-GB" sz="1600" i="1" dirty="0">
                <a:solidFill>
                  <a:srgbClr val="000000"/>
                </a:solidFill>
              </a:rPr>
              <a:t>I can announce that we will be consulting on </a:t>
            </a:r>
            <a:r>
              <a:rPr lang="en-GB" sz="1600" b="1" i="1" dirty="0">
                <a:solidFill>
                  <a:srgbClr val="000000"/>
                </a:solidFill>
              </a:rPr>
              <a:t>Personal Health Budgets</a:t>
            </a:r>
            <a:r>
              <a:rPr lang="en-GB" sz="1600" i="1" dirty="0">
                <a:solidFill>
                  <a:srgbClr val="000000"/>
                </a:solidFill>
              </a:rPr>
              <a:t>, in order to achieve better integration for those with the greatest ongoing social care needs as well as health needs.</a:t>
            </a:r>
            <a:endParaRPr lang="en-GB" sz="16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1560" y="5301208"/>
            <a:ext cx="7560840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005EB8"/>
              </a:buClr>
              <a:buFont typeface="Arial"/>
              <a:buNone/>
            </a:pPr>
            <a:r>
              <a:rPr lang="en-GB" sz="1600" i="1" dirty="0" smtClean="0">
                <a:solidFill>
                  <a:srgbClr val="000000"/>
                </a:solidFill>
              </a:rPr>
              <a:t>…over </a:t>
            </a:r>
            <a:r>
              <a:rPr lang="en-GB" sz="1600" i="1" dirty="0">
                <a:solidFill>
                  <a:srgbClr val="000000"/>
                </a:solidFill>
              </a:rPr>
              <a:t>the next 2 years in Gloucestershire, Lincolnshire and Nottinghamshire - our 3 pilot areas - every single person with a joint care plan will also be offered an </a:t>
            </a:r>
            <a:r>
              <a:rPr lang="en-GB" sz="1600" b="1" i="1" dirty="0">
                <a:solidFill>
                  <a:srgbClr val="000000"/>
                </a:solidFill>
              </a:rPr>
              <a:t>integrated health and care personal budget</a:t>
            </a:r>
            <a:r>
              <a:rPr lang="en-GB" sz="1600" i="1" dirty="0">
                <a:solidFill>
                  <a:srgbClr val="000000"/>
                </a:solidFill>
              </a:rPr>
              <a:t>.</a:t>
            </a:r>
            <a:endParaRPr lang="en-GB" sz="16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4584" y="171433"/>
            <a:ext cx="129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93117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371703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</a:rPr>
              <a:t>…I </a:t>
            </a:r>
            <a:r>
              <a:rPr lang="en-GB" sz="1600" i="1" dirty="0">
                <a:solidFill>
                  <a:srgbClr val="000000"/>
                </a:solidFill>
              </a:rPr>
              <a:t>want to turbo-charge progress on </a:t>
            </a:r>
            <a:r>
              <a:rPr lang="en-GB" sz="1600" b="1" i="1" dirty="0">
                <a:solidFill>
                  <a:srgbClr val="000000"/>
                </a:solidFill>
              </a:rPr>
              <a:t>integrated health and care budgets</a:t>
            </a:r>
            <a:r>
              <a:rPr lang="en-GB" sz="1600" i="1" dirty="0">
                <a:solidFill>
                  <a:srgbClr val="000000"/>
                </a:solidFill>
              </a:rPr>
              <a:t>, making them the norm and not the exception when people need ongoing support.</a:t>
            </a:r>
          </a:p>
        </p:txBody>
      </p:sp>
    </p:spTree>
    <p:extLst>
      <p:ext uri="{BB962C8B-B14F-4D97-AF65-F5344CB8AC3E}">
        <p14:creationId xmlns:p14="http://schemas.microsoft.com/office/powerpoint/2010/main" val="32374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920"/>
            <a:ext cx="9144000" cy="578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764"/>
            <a:ext cx="9144000" cy="578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764"/>
            <a:ext cx="9144000" cy="578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721290"/>
            <a:ext cx="9144000" cy="578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290"/>
            <a:ext cx="9144000" cy="578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721290"/>
            <a:ext cx="9144000" cy="5781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721290"/>
            <a:ext cx="9144000" cy="578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3" y="361605"/>
            <a:ext cx="783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b="1" dirty="0" smtClean="0">
                <a:solidFill>
                  <a:srgbClr val="003087"/>
                </a:solidFill>
              </a:rPr>
              <a:t>An all age, whole population approach to personalised care</a:t>
            </a:r>
            <a:endParaRPr lang="en-GB" sz="2400" b="1" dirty="0">
              <a:solidFill>
                <a:srgbClr val="00308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4584" y="171433"/>
            <a:ext cx="12961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93117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1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2765" y="278296"/>
            <a:ext cx="1152939" cy="86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5158"/>
          <a:stretch/>
        </p:blipFill>
        <p:spPr>
          <a:xfrm>
            <a:off x="115078" y="138668"/>
            <a:ext cx="8883148" cy="62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2765" y="278296"/>
            <a:ext cx="1152939" cy="86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5158"/>
          <a:stretch/>
        </p:blipFill>
        <p:spPr>
          <a:xfrm>
            <a:off x="115078" y="138668"/>
            <a:ext cx="8883148" cy="623113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681903" y="1484784"/>
            <a:ext cx="1538169" cy="720080"/>
          </a:xfrm>
          <a:prstGeom prst="wedgeRectCallout">
            <a:avLst>
              <a:gd name="adj1" fmla="val 21716"/>
              <a:gd name="adj2" fmla="val 7649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Integrated Personal Commissioning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241575" y="3149708"/>
            <a:ext cx="1458899" cy="792088"/>
          </a:xfrm>
          <a:prstGeom prst="wedgeRectCallout">
            <a:avLst>
              <a:gd name="adj1" fmla="val -20121"/>
              <a:gd name="adj2" fmla="val -7524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Shared Decision Making/Person Centred Care and Support Planning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475656" y="4328031"/>
            <a:ext cx="936104" cy="648072"/>
          </a:xfrm>
          <a:prstGeom prst="wedgeRectCallout">
            <a:avLst>
              <a:gd name="adj1" fmla="val 19500"/>
              <a:gd name="adj2" fmla="val -8442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Legal rights to choice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313390" y="4364035"/>
            <a:ext cx="1114594" cy="576064"/>
          </a:xfrm>
          <a:prstGeom prst="wedgeRectCallout">
            <a:avLst>
              <a:gd name="adj1" fmla="val -21104"/>
              <a:gd name="adj2" fmla="val -8491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Social Prescribing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04048" y="3149708"/>
            <a:ext cx="1008112" cy="625707"/>
          </a:xfrm>
          <a:prstGeom prst="wedgeRectCallout">
            <a:avLst>
              <a:gd name="adj1" fmla="val -20833"/>
              <a:gd name="adj2" fmla="val 7666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Patient Activation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732240" y="3138783"/>
            <a:ext cx="980524" cy="621746"/>
          </a:xfrm>
          <a:prstGeom prst="wedgeRectCallout">
            <a:avLst>
              <a:gd name="adj1" fmla="val -20833"/>
              <a:gd name="adj2" fmla="val 7836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Personal Health Budgets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5536" y="394621"/>
            <a:ext cx="2160240" cy="149013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Key priorities for 18/19</a:t>
            </a:r>
          </a:p>
        </p:txBody>
      </p:sp>
    </p:spTree>
    <p:extLst>
      <p:ext uri="{BB962C8B-B14F-4D97-AF65-F5344CB8AC3E}">
        <p14:creationId xmlns:p14="http://schemas.microsoft.com/office/powerpoint/2010/main" val="17782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88" y="3377814"/>
            <a:ext cx="1410694" cy="14106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" y="1854432"/>
            <a:ext cx="1410694" cy="1410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12" y="3369005"/>
            <a:ext cx="1410694" cy="141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98" y="426613"/>
            <a:ext cx="7376429" cy="7655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Scale of Impact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67" y="4871281"/>
            <a:ext cx="1410694" cy="141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67" y="1803273"/>
            <a:ext cx="1410694" cy="1410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29" y="1850785"/>
            <a:ext cx="1410694" cy="1373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2" y="3364140"/>
            <a:ext cx="1410694" cy="1410694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027187" y="2042984"/>
            <a:ext cx="1208013" cy="10335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>
                <a:solidFill>
                  <a:srgbClr val="FFFFFF"/>
                </a:solidFill>
              </a:rPr>
              <a:t>22,895</a:t>
            </a:r>
            <a:r>
              <a:rPr lang="en-GB" sz="1400" b="1" dirty="0">
                <a:solidFill>
                  <a:srgbClr val="FFFFFF"/>
                </a:solidFill>
              </a:rPr>
              <a:t> </a:t>
            </a:r>
            <a:r>
              <a:rPr lang="en-GB" sz="1300" dirty="0">
                <a:solidFill>
                  <a:srgbClr val="FFFFFF"/>
                </a:solidFill>
              </a:rPr>
              <a:t>PHBs by December 2017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946141" y="3456794"/>
            <a:ext cx="1371652" cy="1252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400" dirty="0">
                <a:solidFill>
                  <a:srgbClr val="FFFFFF"/>
                </a:solidFill>
              </a:rPr>
              <a:t>Including at least </a:t>
            </a:r>
          </a:p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>
                <a:solidFill>
                  <a:srgbClr val="FFFFFF"/>
                </a:solidFill>
              </a:rPr>
              <a:t>4,620</a:t>
            </a:r>
          </a:p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400" dirty="0">
                <a:solidFill>
                  <a:srgbClr val="FFFFFF"/>
                </a:solidFill>
              </a:rPr>
              <a:t>Integrated budgets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2911650" y="1823841"/>
            <a:ext cx="1371652" cy="1252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endParaRPr lang="en-GB" sz="1800" b="1" dirty="0">
              <a:solidFill>
                <a:srgbClr val="FFFFFF"/>
              </a:solidFill>
            </a:endParaRPr>
          </a:p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>
                <a:solidFill>
                  <a:srgbClr val="FFFFFF"/>
                </a:solidFill>
              </a:rPr>
              <a:t>11,537 </a:t>
            </a:r>
          </a:p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300" dirty="0">
                <a:solidFill>
                  <a:srgbClr val="FFFFFF"/>
                </a:solidFill>
              </a:rPr>
              <a:t>PHBs </a:t>
            </a:r>
            <a:r>
              <a:rPr lang="en-GB" sz="1300" dirty="0" smtClean="0">
                <a:solidFill>
                  <a:srgbClr val="FFFFFF"/>
                </a:solidFill>
              </a:rPr>
              <a:t>delivered by IPC sites</a:t>
            </a:r>
            <a:endParaRPr lang="en-GB" sz="1300" dirty="0">
              <a:solidFill>
                <a:srgbClr val="FFFFFF"/>
              </a:solidFill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889088" y="3456794"/>
            <a:ext cx="1371652" cy="1252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rgbClr val="005EB8"/>
              </a:buClr>
              <a:buFont typeface="Arial"/>
              <a:buNone/>
            </a:pPr>
            <a:r>
              <a:rPr lang="en-GB" sz="1150" dirty="0">
                <a:solidFill>
                  <a:srgbClr val="FFFFFF"/>
                </a:solidFill>
              </a:rPr>
              <a:t>More than </a:t>
            </a:r>
          </a:p>
          <a:p>
            <a:pPr marL="0" lvl="1" indent="0" algn="ctr">
              <a:buClr>
                <a:srgbClr val="005EB8"/>
              </a:buClr>
              <a:buFont typeface="Arial"/>
              <a:buNone/>
            </a:pPr>
            <a:r>
              <a:rPr lang="en-GB" sz="1600" b="1" dirty="0">
                <a:solidFill>
                  <a:srgbClr val="FFFFFF"/>
                </a:solidFill>
              </a:rPr>
              <a:t>15,000</a:t>
            </a:r>
            <a:r>
              <a:rPr lang="en-GB" sz="1400" b="1" dirty="0">
                <a:solidFill>
                  <a:srgbClr val="FFFFFF"/>
                </a:solidFill>
              </a:rPr>
              <a:t> </a:t>
            </a:r>
            <a:r>
              <a:rPr lang="en-GB" sz="1150" dirty="0">
                <a:solidFill>
                  <a:srgbClr val="FFFFFF"/>
                </a:solidFill>
              </a:rPr>
              <a:t>adults have PHBs, a high proportion are CHC recipients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4869567" y="2046628"/>
            <a:ext cx="1371652" cy="1252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rgbClr val="005EB8"/>
              </a:buClr>
              <a:buFont typeface="Arial"/>
              <a:buNone/>
            </a:pPr>
            <a:r>
              <a:rPr lang="en-GB" sz="1800" b="1" dirty="0" smtClean="0">
                <a:solidFill>
                  <a:srgbClr val="FFFFFF"/>
                </a:solidFill>
              </a:rPr>
              <a:t>57,000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PAM Assessments delivered so far in 17/18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4892866" y="5097113"/>
            <a:ext cx="1371652" cy="1252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rgbClr val="005EB8"/>
              </a:buClr>
              <a:buFont typeface="Arial"/>
              <a:buNone/>
            </a:pPr>
            <a:r>
              <a:rPr lang="en-GB" sz="1800" b="1" dirty="0" smtClean="0">
                <a:solidFill>
                  <a:srgbClr val="FFFFFF"/>
                </a:solidFill>
              </a:rPr>
              <a:t>c.60%</a:t>
            </a:r>
            <a:r>
              <a:rPr lang="en-GB" sz="1200" dirty="0" smtClean="0">
                <a:solidFill>
                  <a:srgbClr val="FFFFFF"/>
                </a:solidFill>
              </a:rPr>
              <a:t> CCGs are engaged with Social Prescribing </a:t>
            </a: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95" y="1854432"/>
            <a:ext cx="1410694" cy="1410694"/>
          </a:xfrm>
          <a:prstGeom prst="rect">
            <a:avLst/>
          </a:prstGeom>
        </p:spPr>
      </p:pic>
      <p:sp>
        <p:nvSpPr>
          <p:cNvPr id="32" name="Content Placeholder 3"/>
          <p:cNvSpPr txBox="1">
            <a:spLocks/>
          </p:cNvSpPr>
          <p:nvPr/>
        </p:nvSpPr>
        <p:spPr>
          <a:xfrm>
            <a:off x="6856935" y="2042984"/>
            <a:ext cx="1208013" cy="10335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 smtClean="0">
                <a:solidFill>
                  <a:srgbClr val="FFFFFF"/>
                </a:solidFill>
              </a:rPr>
              <a:t>13,311 </a:t>
            </a:r>
            <a:r>
              <a:rPr lang="en-GB" sz="1300" dirty="0" smtClean="0">
                <a:solidFill>
                  <a:srgbClr val="FFFFFF"/>
                </a:solidFill>
              </a:rPr>
              <a:t>PMCBs </a:t>
            </a:r>
            <a:r>
              <a:rPr lang="en-GB" sz="1300" dirty="0">
                <a:solidFill>
                  <a:srgbClr val="FFFFFF"/>
                </a:solidFill>
              </a:rPr>
              <a:t>at the end of </a:t>
            </a:r>
            <a:r>
              <a:rPr lang="en-GB" sz="1300" dirty="0" smtClean="0">
                <a:solidFill>
                  <a:srgbClr val="FFFFFF"/>
                </a:solidFill>
              </a:rPr>
              <a:t>February 2018</a:t>
            </a:r>
            <a:endParaRPr lang="en-GB" sz="1300" dirty="0">
              <a:solidFill>
                <a:srgbClr val="FFFFFF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2941512" y="5023681"/>
            <a:ext cx="1371652" cy="1252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>
                <a:solidFill>
                  <a:srgbClr val="FFFFFF"/>
                </a:solidFill>
              </a:rPr>
              <a:t>6,340</a:t>
            </a:r>
            <a:r>
              <a:rPr lang="en-GB" sz="1400" b="1" dirty="0">
                <a:solidFill>
                  <a:srgbClr val="FFFFFF"/>
                </a:solidFill>
              </a:rPr>
              <a:t> </a:t>
            </a:r>
            <a:br>
              <a:rPr lang="en-GB" sz="1400" b="1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had some form of IPC personalised care plan at the end of March </a:t>
            </a:r>
            <a:br>
              <a:rPr lang="en-GB" sz="1100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2017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12" y="4871281"/>
            <a:ext cx="1410694" cy="1410694"/>
          </a:xfrm>
          <a:prstGeom prst="rect">
            <a:avLst/>
          </a:prstGeom>
        </p:spPr>
      </p:pic>
      <p:sp>
        <p:nvSpPr>
          <p:cNvPr id="34" name="Content Placeholder 3"/>
          <p:cNvSpPr txBox="1">
            <a:spLocks/>
          </p:cNvSpPr>
          <p:nvPr/>
        </p:nvSpPr>
        <p:spPr>
          <a:xfrm>
            <a:off x="2941512" y="5029249"/>
            <a:ext cx="1371652" cy="1252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 smtClean="0">
                <a:solidFill>
                  <a:srgbClr val="FFFFFF"/>
                </a:solidFill>
              </a:rPr>
              <a:t>39,338</a:t>
            </a:r>
            <a:endParaRPr lang="en-GB" sz="1800" b="1" dirty="0">
              <a:solidFill>
                <a:srgbClr val="FFFFFF"/>
              </a:solidFill>
            </a:endParaRPr>
          </a:p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</a:rPr>
              <a:t>people in IPC sites</a:t>
            </a:r>
            <a:r>
              <a:rPr lang="en-GB" sz="1400" b="1" dirty="0">
                <a:solidFill>
                  <a:srgbClr val="FFFFFF"/>
                </a:solidFill>
              </a:rPr>
              <a:t/>
            </a:r>
            <a:br>
              <a:rPr lang="en-GB" sz="1400" b="1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had a personalised care plan by  </a:t>
            </a:r>
            <a:r>
              <a:rPr lang="en-GB" sz="1100" dirty="0" smtClean="0">
                <a:solidFill>
                  <a:srgbClr val="FFFFFF"/>
                </a:solidFill>
              </a:rPr>
              <a:t>December </a:t>
            </a:r>
            <a:r>
              <a:rPr lang="en-GB" sz="1100" dirty="0">
                <a:solidFill>
                  <a:srgbClr val="FFFFFF"/>
                </a:solidFill>
              </a:rPr>
              <a:t>2017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5" y="4886544"/>
            <a:ext cx="1410694" cy="1410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220" y="5007319"/>
            <a:ext cx="8849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This is a </a:t>
            </a:r>
            <a:r>
              <a:rPr lang="en-GB" b="1" dirty="0">
                <a:solidFill>
                  <a:srgbClr val="FFFFFF"/>
                </a:solidFill>
              </a:rPr>
              <a:t>200%</a:t>
            </a:r>
            <a:r>
              <a:rPr lang="en-GB" sz="1400" b="1" dirty="0">
                <a:solidFill>
                  <a:srgbClr val="FFFFFF"/>
                </a:solidFill>
              </a:rPr>
              <a:t> </a:t>
            </a:r>
            <a:r>
              <a:rPr lang="en-GB" sz="1400" dirty="0">
                <a:solidFill>
                  <a:srgbClr val="FFFFFF"/>
                </a:solidFill>
              </a:rPr>
              <a:t>increase in under 2 years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15" y="3369005"/>
            <a:ext cx="1410694" cy="14106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4917525"/>
            <a:ext cx="1410694" cy="1410694"/>
          </a:xfrm>
          <a:prstGeom prst="rect">
            <a:avLst/>
          </a:prstGeom>
        </p:spPr>
      </p:pic>
      <p:sp>
        <p:nvSpPr>
          <p:cNvPr id="37" name="Content Placeholder 3"/>
          <p:cNvSpPr txBox="1">
            <a:spLocks/>
          </p:cNvSpPr>
          <p:nvPr/>
        </p:nvSpPr>
        <p:spPr>
          <a:xfrm>
            <a:off x="6856934" y="5097113"/>
            <a:ext cx="1208013" cy="10335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 smtClean="0">
                <a:solidFill>
                  <a:srgbClr val="FFFFFF"/>
                </a:solidFill>
              </a:rPr>
              <a:t>16,000</a:t>
            </a:r>
            <a:r>
              <a:rPr lang="en-GB" sz="1200" dirty="0" smtClean="0">
                <a:solidFill>
                  <a:srgbClr val="FFFFFF"/>
                </a:solidFill>
              </a:rPr>
              <a:t> people have been able to access health coaching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6742232" y="3552691"/>
            <a:ext cx="1494518" cy="10335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 smtClean="0">
                <a:solidFill>
                  <a:srgbClr val="FFFFFF"/>
                </a:solidFill>
              </a:rPr>
              <a:t>83% </a:t>
            </a:r>
            <a:r>
              <a:rPr lang="en-GB" sz="1300" dirty="0" smtClean="0">
                <a:solidFill>
                  <a:srgbClr val="FFFFFF"/>
                </a:solidFill>
              </a:rPr>
              <a:t>CCGs </a:t>
            </a:r>
            <a:r>
              <a:rPr lang="en-GB" sz="1150" dirty="0" smtClean="0">
                <a:solidFill>
                  <a:srgbClr val="FFFFFF"/>
                </a:solidFill>
              </a:rPr>
              <a:t>completed Choice Planning and Improvement self-assessment</a:t>
            </a:r>
            <a:endParaRPr lang="en-GB" sz="115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1969" y="822826"/>
            <a:ext cx="1468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93117"/>
            <a:ext cx="1428750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0" name="Content Placeholder 3"/>
          <p:cNvSpPr txBox="1">
            <a:spLocks/>
          </p:cNvSpPr>
          <p:nvPr/>
        </p:nvSpPr>
        <p:spPr>
          <a:xfrm>
            <a:off x="2922461" y="3503571"/>
            <a:ext cx="1371652" cy="1252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5EB8"/>
              </a:buClr>
              <a:buFont typeface="Arial"/>
              <a:buNone/>
            </a:pPr>
            <a:r>
              <a:rPr lang="en-GB" sz="1800" b="1" dirty="0" smtClean="0">
                <a:solidFill>
                  <a:srgbClr val="FFFFFF"/>
                </a:solidFill>
              </a:rPr>
              <a:t>173,143</a:t>
            </a:r>
            <a:r>
              <a:rPr lang="en-GB" sz="1300" b="1" dirty="0" smtClean="0">
                <a:solidFill>
                  <a:srgbClr val="FFFFFF"/>
                </a:solidFill>
              </a:rPr>
              <a:t> people joined IPC by December 2017</a:t>
            </a:r>
            <a:endParaRPr lang="en-GB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091386" cy="70038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Patient Activation Measure (PAM)®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53870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2_13ite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6"/>
          <a:stretch>
            <a:fillRect/>
          </a:stretch>
        </p:blipFill>
        <p:spPr>
          <a:xfrm>
            <a:off x="179512" y="1159320"/>
            <a:ext cx="4968552" cy="28637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92080" y="1196213"/>
            <a:ext cx="38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Activation Measure (PAM)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licenced by Insignia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13 item questionnaire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a PAM score between 0-100 which corresponds to an activation level between 1-4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042" y="468855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1 represents low levels of activation whilst level 4 represents high levels of activation.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4825" y="260648"/>
            <a:ext cx="12796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30" y="260648"/>
            <a:ext cx="1428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866</Words>
  <Application>Microsoft Office PowerPoint</Application>
  <PresentationFormat>On-screen Show (4:3)</PresentationFormat>
  <Paragraphs>136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A comprehensive model for Personalised Care</vt:lpstr>
      <vt:lpstr>PowerPoint Presentation</vt:lpstr>
      <vt:lpstr>Next Steps on the Five Year Forward View… </vt:lpstr>
      <vt:lpstr>The Secretary of State delivered a speech on 20 March 2018 outlining the seven key principles that will guide the Government's thinking ahead of the social care green paper, to be published later in 2018.  </vt:lpstr>
      <vt:lpstr>PowerPoint Presentation</vt:lpstr>
      <vt:lpstr>PowerPoint Presentation</vt:lpstr>
      <vt:lpstr>PowerPoint Presentation</vt:lpstr>
      <vt:lpstr>Scale of Impact</vt:lpstr>
      <vt:lpstr>The Patient Activation Measure (PAM)®</vt:lpstr>
      <vt:lpstr>Social Prescribing – the Universal Offer</vt:lpstr>
      <vt:lpstr>Personal Health Budget areas</vt:lpstr>
      <vt:lpstr>PHBs progress towards 2021 ambition</vt:lpstr>
      <vt:lpstr>PowerPoint Presentation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Freedman, Zoe</dc:creator>
  <cp:lastModifiedBy>Profile</cp:lastModifiedBy>
  <cp:revision>104</cp:revision>
  <cp:lastPrinted>2018-02-07T12:13:11Z</cp:lastPrinted>
  <dcterms:created xsi:type="dcterms:W3CDTF">2017-09-19T09:14:02Z</dcterms:created>
  <dcterms:modified xsi:type="dcterms:W3CDTF">2018-04-23T18:53:01Z</dcterms:modified>
</cp:coreProperties>
</file>