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75" r:id="rId3"/>
    <p:sldId id="272" r:id="rId4"/>
    <p:sldId id="257" r:id="rId5"/>
    <p:sldId id="261" r:id="rId6"/>
    <p:sldId id="262" r:id="rId7"/>
    <p:sldId id="273" r:id="rId8"/>
    <p:sldId id="266" r:id="rId9"/>
    <p:sldId id="268" r:id="rId10"/>
    <p:sldId id="271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Carter" initials="RC" lastIdx="5" clrIdx="0">
    <p:extLst>
      <p:ext uri="{19B8F6BF-5375-455C-9EA6-DF929625EA0E}">
        <p15:presenceInfo xmlns:p15="http://schemas.microsoft.com/office/powerpoint/2012/main" userId="S-1-5-21-62873138-147417396-2091147243-330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5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8" name="Shape 15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445165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8" name="Shape 16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 Although CBO  recognised as a useful tool it needs to stay relevant. Integration is now  the major focus for  developing CBO. However it requires a substantial rewrite to fit the new world of integration and to reflect NHS commissioning</a:t>
            </a:r>
          </a:p>
          <a:p>
            <a: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Changing contexts since 2015 launch particularly as integration is now key driver to be achieved by 2020.</a:t>
            </a:r>
          </a:p>
          <a:p>
            <a: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Increasing levels of integration and aligned arrangements,  but working together can be hard to achieve given different regulatory frameworks, as well as different focus.  </a:t>
            </a:r>
          </a:p>
          <a:p>
            <a: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Commissioning at individual level  and Personalised approaches in ASC, whereas NHS has larger scale population based approach.  Might this produce tensions?</a:t>
            </a:r>
          </a:p>
          <a:p>
            <a: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 Neither routinely have an outcomes as key focus and can be  orientated to time and task/ results and performance. </a:t>
            </a:r>
          </a:p>
          <a:p>
            <a: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Working towards a shared view of good practice will hopefully  help to focus on outcomes for people plus help joint  planning processes and strategic directions.</a:t>
            </a:r>
          </a:p>
          <a:p>
            <a: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5766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Picture 13" descr="Picture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68" y="387642"/>
            <a:ext cx="12996465" cy="8978315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Title Text"/>
          <p:cNvSpPr txBox="1">
            <a:spLocks noGrp="1"/>
          </p:cNvSpPr>
          <p:nvPr>
            <p:ph type="title"/>
          </p:nvPr>
        </p:nvSpPr>
        <p:spPr>
          <a:xfrm>
            <a:off x="1404684" y="3286630"/>
            <a:ext cx="11054082" cy="1477629"/>
          </a:xfrm>
          <a:prstGeom prst="rect">
            <a:avLst/>
          </a:prstGeom>
        </p:spPr>
        <p:txBody>
          <a:bodyPr lIns="60022" tIns="60022" rIns="60022" bIns="60022"/>
          <a:lstStyle>
            <a:lvl1pPr algn="l" defTabSz="1300480">
              <a:defRPr sz="5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11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404684" y="4939322"/>
            <a:ext cx="9103362" cy="2300851"/>
          </a:xfrm>
          <a:prstGeom prst="rect">
            <a:avLst/>
          </a:prstGeom>
        </p:spPr>
        <p:txBody>
          <a:bodyPr lIns="60022" tIns="60022" rIns="60022" bIns="60022" anchor="t"/>
          <a:lstStyle>
            <a:lvl1pPr marL="0" indent="0" defTabSz="1300480">
              <a:spcBef>
                <a:spcPts val="1000"/>
              </a:spcBef>
              <a:buSzTx/>
              <a:buNone/>
              <a:defRPr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06235" indent="-449035" defTabSz="1300480">
              <a:spcBef>
                <a:spcPts val="1000"/>
              </a:spcBef>
              <a:buSzPct val="100000"/>
              <a:buChar char="–"/>
              <a:defRPr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19100" defTabSz="1300480">
              <a:spcBef>
                <a:spcPts val="1000"/>
              </a:spcBef>
              <a:buSzPct val="100000"/>
              <a:defRPr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74520" indent="-502920" defTabSz="1300480">
              <a:spcBef>
                <a:spcPts val="1000"/>
              </a:spcBef>
              <a:buSzPct val="100000"/>
              <a:buChar char="–"/>
              <a:defRPr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331720" indent="-502920" defTabSz="1300480">
              <a:spcBef>
                <a:spcPts val="1000"/>
              </a:spcBef>
              <a:buSzPct val="100000"/>
              <a:buChar char="»"/>
              <a:defRPr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85653" y="8478585"/>
            <a:ext cx="3034454" cy="482601"/>
          </a:xfrm>
          <a:prstGeom prst="rect">
            <a:avLst/>
          </a:prstGeom>
        </p:spPr>
        <p:txBody>
          <a:bodyPr lIns="60022" tIns="60022" rIns="60022" bIns="60022" anchor="ctr"/>
          <a:lstStyle>
            <a:lvl1pPr algn="r" defTabSz="1300480"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Line 4"/>
          <p:cNvSpPr/>
          <p:nvPr/>
        </p:nvSpPr>
        <p:spPr>
          <a:xfrm>
            <a:off x="766949" y="8847015"/>
            <a:ext cx="11675144" cy="1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60022" tIns="60022" rIns="60022" bIns="60022" anchor="ctr"/>
          <a:lstStyle/>
          <a:p>
            <a:pPr algn="l" defTabSz="1300480">
              <a:defRPr sz="62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28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8465" y="716931"/>
            <a:ext cx="1600592" cy="946183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Title Text"/>
          <p:cNvSpPr txBox="1">
            <a:spLocks noGrp="1"/>
          </p:cNvSpPr>
          <p:nvPr>
            <p:ph type="title"/>
          </p:nvPr>
        </p:nvSpPr>
        <p:spPr>
          <a:xfrm>
            <a:off x="766949" y="1946551"/>
            <a:ext cx="11704322" cy="756531"/>
          </a:xfrm>
          <a:prstGeom prst="rect">
            <a:avLst/>
          </a:prstGeom>
        </p:spPr>
        <p:txBody>
          <a:bodyPr lIns="60022" tIns="60022" rIns="60022" bIns="60022"/>
          <a:lstStyle>
            <a:lvl1pPr algn="l" defTabSz="1300480">
              <a:defRPr sz="5600" b="1">
                <a:solidFill>
                  <a:srgbClr val="91278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130" name="Body Level One…"/>
          <p:cNvSpPr txBox="1">
            <a:spLocks noGrp="1"/>
          </p:cNvSpPr>
          <p:nvPr>
            <p:ph type="body" idx="1"/>
          </p:nvPr>
        </p:nvSpPr>
        <p:spPr>
          <a:xfrm>
            <a:off x="766949" y="2796865"/>
            <a:ext cx="11704322" cy="5620826"/>
          </a:xfrm>
          <a:prstGeom prst="rect">
            <a:avLst/>
          </a:prstGeom>
        </p:spPr>
        <p:txBody>
          <a:bodyPr lIns="60022" tIns="60022" rIns="60022" bIns="60022" anchor="t"/>
          <a:lstStyle>
            <a:lvl1pPr marL="471487" indent="-471487" defTabSz="1300480">
              <a:spcBef>
                <a:spcPts val="10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lvl1pPr>
            <a:lvl2pPr marL="906235" indent="-449035" defTabSz="1300480">
              <a:spcBef>
                <a:spcPts val="1000"/>
              </a:spcBef>
              <a:buSzPct val="100000"/>
              <a:buChar char="–"/>
              <a:defRPr sz="4400">
                <a:latin typeface="Arial"/>
                <a:ea typeface="Arial"/>
                <a:cs typeface="Arial"/>
                <a:sym typeface="Arial"/>
              </a:defRPr>
            </a:lvl2pPr>
            <a:lvl3pPr indent="-419100" defTabSz="1300480">
              <a:spcBef>
                <a:spcPts val="10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lvl3pPr>
            <a:lvl4pPr marL="1874520" indent="-502920" defTabSz="1300480">
              <a:spcBef>
                <a:spcPts val="1000"/>
              </a:spcBef>
              <a:buSzPct val="100000"/>
              <a:buChar char="–"/>
              <a:defRPr sz="4400">
                <a:latin typeface="Arial"/>
                <a:ea typeface="Arial"/>
                <a:cs typeface="Arial"/>
                <a:sym typeface="Arial"/>
              </a:defRPr>
            </a:lvl4pPr>
            <a:lvl5pPr marL="2331720" indent="-502920" defTabSz="1300480">
              <a:spcBef>
                <a:spcPts val="1000"/>
              </a:spcBef>
              <a:buSzPct val="100000"/>
              <a:buChar char="»"/>
              <a:defRPr sz="4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85653" y="8478585"/>
            <a:ext cx="3034454" cy="482601"/>
          </a:xfrm>
          <a:prstGeom prst="rect">
            <a:avLst/>
          </a:prstGeom>
        </p:spPr>
        <p:txBody>
          <a:bodyPr lIns="60022" tIns="60022" rIns="60022" bIns="60022" anchor="ctr"/>
          <a:lstStyle>
            <a:lvl1pPr algn="r" defTabSz="1300480"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al.gov.uk/icbo" TargetMode="External"/><Relationship Id="rId2" Type="http://schemas.openxmlformats.org/officeDocument/2006/relationships/hyperlink" Target="mailto:icbo@local.gov.uk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cal.gov.uk/icbo" TargetMode="External"/><Relationship Id="rId2" Type="http://schemas.openxmlformats.org/officeDocument/2006/relationships/hyperlink" Target="mailto:icbo@local.gov.uk" TargetMode="Externa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 2"/>
          <p:cNvSpPr txBox="1">
            <a:spLocks noGrp="1"/>
          </p:cNvSpPr>
          <p:nvPr>
            <p:ph type="title"/>
          </p:nvPr>
        </p:nvSpPr>
        <p:spPr>
          <a:xfrm>
            <a:off x="1066941" y="3286630"/>
            <a:ext cx="11391825" cy="147762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1079398">
              <a:defRPr sz="4648"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b="0" dirty="0" smtClean="0"/>
              <a:t>The TLAP Care </a:t>
            </a:r>
            <a:r>
              <a:rPr lang="en-GB" b="0" dirty="0"/>
              <a:t>Markets &amp; Quality </a:t>
            </a:r>
            <a:r>
              <a:rPr lang="en-GB" b="0" dirty="0" smtClean="0"/>
              <a:t>Forum</a:t>
            </a:r>
            <a:br>
              <a:rPr lang="en-GB" b="0" dirty="0" smtClean="0"/>
            </a:br>
            <a:r>
              <a:rPr lang="en-GB" b="0" dirty="0" smtClean="0"/>
              <a:t>May 3</a:t>
            </a:r>
            <a:r>
              <a:rPr lang="en-GB" b="0" baseline="30000" dirty="0" smtClean="0"/>
              <a:t>rd</a:t>
            </a:r>
            <a:r>
              <a:rPr lang="en-GB" b="0" dirty="0" smtClean="0"/>
              <a:t> </a:t>
            </a:r>
            <a:r>
              <a:rPr b="0" dirty="0" smtClean="0"/>
              <a:t>2018</a:t>
            </a: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161" name="Rectangle 3"/>
          <p:cNvSpPr txBox="1">
            <a:spLocks noGrp="1"/>
          </p:cNvSpPr>
          <p:nvPr>
            <p:ph type="body" sz="half" idx="1"/>
          </p:nvPr>
        </p:nvSpPr>
        <p:spPr>
          <a:xfrm>
            <a:off x="1019450" y="5090285"/>
            <a:ext cx="11627633" cy="3777703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defTabSz="1053388">
              <a:spcBef>
                <a:spcPts val="700"/>
              </a:spcBef>
              <a:defRPr sz="4131"/>
            </a:pPr>
            <a:r>
              <a:rPr sz="10500" b="1" dirty="0">
                <a:solidFill>
                  <a:schemeClr val="bg1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Integrated Commissioning </a:t>
            </a:r>
            <a:r>
              <a:rPr sz="10500" b="1" dirty="0">
                <a:latin typeface="Arial" panose="020B0604020202020204" pitchFamily="34" charset="0"/>
                <a:cs typeface="Arial" panose="020B0604020202020204" pitchFamily="34" charset="0"/>
              </a:rPr>
              <a:t>for Better </a:t>
            </a:r>
            <a:r>
              <a:rPr sz="10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r>
              <a:rPr lang="en-GB" sz="10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2018</a:t>
            </a:r>
            <a:r>
              <a:rPr sz="10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sz="10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053388">
              <a:spcBef>
                <a:spcPts val="700"/>
              </a:spcBef>
              <a:defRPr sz="4131"/>
            </a:pPr>
            <a:r>
              <a:rPr sz="10500" i="1" dirty="0"/>
              <a:t>A shared Framework for local government and the </a:t>
            </a:r>
            <a:r>
              <a:rPr sz="10500" i="1" dirty="0" smtClean="0"/>
              <a:t>NH</a:t>
            </a:r>
            <a:r>
              <a:rPr lang="en-GB" sz="10500" i="1" dirty="0" smtClean="0"/>
              <a:t>S</a:t>
            </a:r>
          </a:p>
          <a:p>
            <a:pPr defTabSz="1053388">
              <a:spcBef>
                <a:spcPts val="700"/>
              </a:spcBef>
              <a:defRPr sz="4131"/>
            </a:pPr>
            <a:endParaRPr lang="en-GB" sz="10200" i="1" dirty="0" smtClean="0"/>
          </a:p>
          <a:p>
            <a:pPr defTabSz="1053388">
              <a:spcBef>
                <a:spcPts val="700"/>
              </a:spcBef>
              <a:defRPr sz="4131"/>
            </a:pPr>
            <a:endParaRPr lang="en-GB" sz="3500" i="1" dirty="0"/>
          </a:p>
          <a:p>
            <a:pPr defTabSz="1053388">
              <a:spcBef>
                <a:spcPts val="700"/>
              </a:spcBef>
              <a:defRPr sz="4131"/>
            </a:pPr>
            <a:endParaRPr lang="en-GB" sz="3500" i="1" dirty="0" smtClean="0"/>
          </a:p>
          <a:p>
            <a:pPr defTabSz="1053388">
              <a:spcBef>
                <a:spcPts val="700"/>
              </a:spcBef>
              <a:defRPr sz="4131"/>
            </a:pPr>
            <a:endParaRPr lang="en-GB" sz="3500" i="1" dirty="0"/>
          </a:p>
          <a:p>
            <a:pPr defTabSz="1053388">
              <a:spcBef>
                <a:spcPts val="700"/>
              </a:spcBef>
              <a:defRPr sz="4131"/>
            </a:pPr>
            <a:endParaRPr lang="en-GB" sz="3500" i="1" dirty="0" smtClean="0"/>
          </a:p>
          <a:p>
            <a:pPr defTabSz="1053388">
              <a:spcBef>
                <a:spcPts val="700"/>
              </a:spcBef>
              <a:defRPr sz="4131"/>
            </a:pPr>
            <a:endParaRPr lang="en-GB" sz="3500" i="1" dirty="0" smtClean="0"/>
          </a:p>
          <a:p>
            <a:pPr defTabSz="1053388">
              <a:spcBef>
                <a:spcPts val="700"/>
              </a:spcBef>
              <a:defRPr sz="4131"/>
            </a:pPr>
            <a:r>
              <a:rPr lang="en-GB" i="1" dirty="0"/>
              <a:t/>
            </a:r>
            <a:br>
              <a:rPr lang="en-GB" i="1" dirty="0"/>
            </a:br>
            <a:endParaRPr i="1" dirty="0"/>
          </a:p>
          <a:p>
            <a:pPr defTabSz="1053388">
              <a:spcBef>
                <a:spcPts val="800"/>
              </a:spcBef>
              <a:defRPr sz="4050"/>
            </a:pPr>
            <a:endParaRPr dirty="0"/>
          </a:p>
          <a:p>
            <a:pPr algn="just" defTabSz="1053388">
              <a:spcBef>
                <a:spcPts val="500"/>
              </a:spcBef>
              <a:defRPr sz="2592"/>
            </a:pPr>
            <a:r>
              <a:rPr dirty="0" smtClean="0"/>
              <a:t>                                                            </a:t>
            </a:r>
            <a:r>
              <a:rPr lang="en-GB" dirty="0" smtClean="0"/>
              <a:t>				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1019450" y="8367256"/>
            <a:ext cx="11627633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r"/>
            <a:r>
              <a:rPr lang="en-GB" dirty="0" smtClean="0"/>
              <a:t> </a:t>
            </a:r>
            <a:r>
              <a:rPr lang="en-GB" dirty="0" smtClean="0">
                <a:solidFill>
                  <a:srgbClr val="FFFFFF"/>
                </a:solidFill>
                <a:hlinkClick r:id="rId2"/>
              </a:rPr>
              <a:t>icbo@local.gov.uk</a:t>
            </a:r>
            <a:endParaRPr lang="en-GB" dirty="0" smtClean="0">
              <a:solidFill>
                <a:srgbClr val="FFFFFF"/>
              </a:solidFill>
            </a:endParaRPr>
          </a:p>
          <a:p>
            <a:pPr algn="r"/>
            <a:r>
              <a:rPr lang="en-GB" dirty="0" smtClean="0">
                <a:solidFill>
                  <a:srgbClr val="FFFFFF"/>
                </a:solidFill>
              </a:rPr>
              <a:t>      </a:t>
            </a:r>
            <a:r>
              <a:rPr lang="en-GB" dirty="0" smtClean="0">
                <a:solidFill>
                  <a:srgbClr val="FFFFFF"/>
                </a:solidFill>
                <a:hlinkClick r:id="rId3"/>
              </a:rPr>
              <a:t>www.local.gov.uk/icbo</a:t>
            </a:r>
            <a:endParaRPr lang="en-GB" dirty="0" smtClean="0">
              <a:solidFill>
                <a:srgbClr val="FFFFFF"/>
              </a:solidFill>
            </a:endParaRPr>
          </a:p>
          <a:p>
            <a:pPr algn="r"/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4954" y="1020257"/>
            <a:ext cx="1745477" cy="7920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1"/>
          <p:cNvSpPr txBox="1">
            <a:spLocks noGrp="1"/>
          </p:cNvSpPr>
          <p:nvPr>
            <p:ph type="title"/>
          </p:nvPr>
        </p:nvSpPr>
        <p:spPr>
          <a:xfrm>
            <a:off x="1414487" y="1276350"/>
            <a:ext cx="10790082" cy="6705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Contact </a:t>
            </a:r>
            <a:br>
              <a:rPr lang="en-GB" dirty="0" smtClean="0"/>
            </a:br>
            <a:r>
              <a:rPr lang="en-GB" dirty="0" smtClean="0">
                <a:hlinkClick r:id="rId2"/>
              </a:rPr>
              <a:t>icbo@local.gov.uk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Download link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www.local.gov.uk/icbo</a:t>
            </a:r>
            <a:r>
              <a:rPr lang="en-GB" dirty="0" smtClean="0"/>
              <a:t/>
            </a:r>
            <a:br>
              <a:rPr lang="en-GB" dirty="0" smtClean="0"/>
            </a:br>
            <a:endParaRPr dirty="0"/>
          </a:p>
        </p:txBody>
      </p:sp>
      <p:sp>
        <p:nvSpPr>
          <p:cNvPr id="236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766949" y="8340415"/>
            <a:ext cx="11704321" cy="7727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90000"/>
              </a:lnSpc>
              <a:spcBef>
                <a:spcPts val="1400"/>
              </a:spcBef>
              <a:buSzTx/>
              <a:buNone/>
              <a:defRPr sz="38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304" y="789112"/>
            <a:ext cx="1383792" cy="62788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/>
              <a:t>Just published </a:t>
            </a:r>
            <a:r>
              <a:rPr lang="en-GB" sz="4400" dirty="0"/>
              <a:t>at www.local.gov.uk/icbo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6" r="-140"/>
          <a:stretch/>
        </p:blipFill>
        <p:spPr>
          <a:xfrm>
            <a:off x="-79375" y="2838450"/>
            <a:ext cx="13103225" cy="6534150"/>
          </a:xfrm>
        </p:spPr>
      </p:pic>
    </p:spTree>
    <p:extLst>
      <p:ext uri="{BB962C8B-B14F-4D97-AF65-F5344CB8AC3E}">
        <p14:creationId xmlns:p14="http://schemas.microsoft.com/office/powerpoint/2010/main" val="231629660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949" y="2041801"/>
            <a:ext cx="11704322" cy="75653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Integrated Commissioning for Better Outcomes - a </a:t>
            </a:r>
            <a:r>
              <a:rPr lang="en-GB" dirty="0"/>
              <a:t>practical </a:t>
            </a:r>
            <a:r>
              <a:rPr lang="en-GB" dirty="0" smtClean="0"/>
              <a:t>tool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6949" y="2663515"/>
            <a:ext cx="11704322" cy="5620826"/>
          </a:xfrm>
        </p:spPr>
        <p:txBody>
          <a:bodyPr>
            <a:normAutofit fontScale="77500" lnSpcReduction="20000"/>
          </a:bodyPr>
          <a:lstStyle/>
          <a:p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sz="4600" dirty="0" smtClean="0"/>
              <a:t>developed </a:t>
            </a:r>
            <a:r>
              <a:rPr lang="en-GB" sz="4600" dirty="0"/>
              <a:t>from the Commissioning for Better Outcomes Framework 2015 </a:t>
            </a:r>
            <a:endParaRPr lang="en-GB" sz="4600" dirty="0" smtClean="0"/>
          </a:p>
          <a:p>
            <a:pPr>
              <a:lnSpc>
                <a:spcPct val="120000"/>
              </a:lnSpc>
            </a:pPr>
            <a:r>
              <a:rPr lang="en-GB" sz="4600" dirty="0" smtClean="0"/>
              <a:t>updated </a:t>
            </a:r>
            <a:r>
              <a:rPr lang="en-GB" sz="4600" dirty="0"/>
              <a:t>to better reflect the changing commissioning </a:t>
            </a:r>
            <a:r>
              <a:rPr lang="en-GB" sz="4600" dirty="0" smtClean="0"/>
              <a:t>landscape - integration and co-production. </a:t>
            </a:r>
          </a:p>
          <a:p>
            <a:pPr>
              <a:lnSpc>
                <a:spcPct val="120000"/>
              </a:lnSpc>
            </a:pPr>
            <a:r>
              <a:rPr lang="en-GB" sz="4600" dirty="0"/>
              <a:t>p</a:t>
            </a:r>
            <a:r>
              <a:rPr lang="en-GB" sz="4600" dirty="0" smtClean="0"/>
              <a:t>roduced by the LGA and NHS Commissioners</a:t>
            </a:r>
          </a:p>
          <a:p>
            <a:pPr>
              <a:lnSpc>
                <a:spcPct val="120000"/>
              </a:lnSpc>
            </a:pPr>
            <a:r>
              <a:rPr lang="en-GB" sz="4600" dirty="0"/>
              <a:t>c</a:t>
            </a:r>
            <a:r>
              <a:rPr lang="en-GB" sz="4600" dirty="0" smtClean="0"/>
              <a:t>o-produced with TLAP</a:t>
            </a:r>
          </a:p>
          <a:p>
            <a:pPr>
              <a:lnSpc>
                <a:spcPct val="120000"/>
              </a:lnSpc>
            </a:pPr>
            <a:r>
              <a:rPr lang="en-GB" sz="4600" dirty="0" smtClean="0"/>
              <a:t>tested </a:t>
            </a:r>
            <a:r>
              <a:rPr lang="en-GB" sz="4600" dirty="0"/>
              <a:t>in workshops across seven NHS/Local </a:t>
            </a:r>
            <a:r>
              <a:rPr lang="en-GB" sz="4600" dirty="0" smtClean="0"/>
              <a:t>Authority areas including London boroughs</a:t>
            </a:r>
            <a:endParaRPr lang="en-GB" sz="4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304" y="789112"/>
            <a:ext cx="1383792" cy="62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34061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itle 1"/>
          <p:cNvSpPr txBox="1">
            <a:spLocks noGrp="1"/>
          </p:cNvSpPr>
          <p:nvPr>
            <p:ph type="title"/>
          </p:nvPr>
        </p:nvSpPr>
        <p:spPr>
          <a:xfrm>
            <a:off x="950350" y="1797735"/>
            <a:ext cx="11554266" cy="1223648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defTabSz="1222451">
              <a:defRPr sz="3572"/>
            </a:pPr>
            <a:r>
              <a:rPr lang="en-GB" sz="4000" dirty="0" smtClean="0"/>
              <a:t>Why update and produce a new</a:t>
            </a:r>
            <a:r>
              <a:rPr sz="4000" dirty="0" smtClean="0"/>
              <a:t> framework</a:t>
            </a:r>
            <a:r>
              <a:rPr lang="en-GB" sz="4000" dirty="0" smtClean="0"/>
              <a:t>?</a:t>
            </a:r>
            <a:endParaRPr sz="4000" dirty="0"/>
          </a:p>
        </p:txBody>
      </p:sp>
      <p:sp>
        <p:nvSpPr>
          <p:cNvPr id="16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776266" y="2807997"/>
            <a:ext cx="11296480" cy="5019335"/>
          </a:xfrm>
          <a:prstGeom prst="rect">
            <a:avLst/>
          </a:prstGeom>
        </p:spPr>
        <p:txBody>
          <a:bodyPr>
            <a:noAutofit/>
          </a:bodyPr>
          <a:lstStyle/>
          <a:p>
            <a:pPr marL="422624" indent="-422624" defTabSz="1131417">
              <a:spcBef>
                <a:spcPts val="700"/>
              </a:spcBef>
              <a:defRPr sz="2958"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University of Birmingham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</a:p>
          <a:p>
            <a:pPr marL="422624" indent="-422624" defTabSz="1131417">
              <a:spcBef>
                <a:spcPts val="700"/>
              </a:spcBef>
              <a:defRPr sz="2958"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Now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ore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integrated arrangements between CCGs and LAs</a:t>
            </a:r>
          </a:p>
          <a:p>
            <a:pPr marL="422624" indent="-422624" defTabSz="1131417">
              <a:spcBef>
                <a:spcPts val="700"/>
              </a:spcBef>
              <a:defRPr sz="2958">
                <a:latin typeface="Calibri"/>
                <a:ea typeface="Calibri"/>
                <a:cs typeface="Calibri"/>
                <a:sym typeface="Calibri"/>
              </a:defRPr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Legislative and policy changes – Care </a:t>
            </a:r>
            <a:r>
              <a:rPr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Year Forward View</a:t>
            </a:r>
          </a:p>
          <a:p>
            <a:pPr marL="422624" indent="-422624" defTabSz="1131417">
              <a:spcBef>
                <a:spcPts val="700"/>
              </a:spcBef>
              <a:defRPr sz="2958"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Help commissioners find a way through complexity and </a:t>
            </a:r>
            <a:r>
              <a:rPr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differences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between NHS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&amp; ASC 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2624" indent="-422624" defTabSz="1131417">
              <a:spcBef>
                <a:spcPts val="700"/>
              </a:spcBef>
              <a:defRPr sz="2958"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Sustainability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Transformation Partnerships</a:t>
            </a:r>
            <a:r>
              <a:rPr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etter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– direction of </a:t>
            </a:r>
            <a:r>
              <a:rPr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towards integration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2624" indent="-422624" defTabSz="1131417">
              <a:spcBef>
                <a:spcPts val="700"/>
              </a:spcBef>
              <a:defRPr sz="2958">
                <a:latin typeface="Calibri"/>
                <a:ea typeface="Calibri"/>
                <a:cs typeface="Calibri"/>
                <a:sym typeface="Calibri"/>
              </a:defRPr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No common definitions of good integrated commissioning</a:t>
            </a:r>
          </a:p>
          <a:p>
            <a:pPr marL="422624" indent="-422624" defTabSz="1131417">
              <a:spcBef>
                <a:spcPts val="700"/>
              </a:spcBef>
              <a:defRPr sz="2958">
                <a:latin typeface="Calibri"/>
                <a:ea typeface="Calibri"/>
                <a:cs typeface="Calibri"/>
                <a:sym typeface="Calibri"/>
              </a:defRPr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Need for a common language</a:t>
            </a:r>
          </a:p>
          <a:p>
            <a:pPr marL="422624" indent="-422624" defTabSz="1131417">
              <a:spcBef>
                <a:spcPts val="700"/>
              </a:spcBef>
              <a:defRPr sz="2958">
                <a:latin typeface="Calibri"/>
                <a:ea typeface="Calibri"/>
                <a:cs typeface="Calibri"/>
                <a:sym typeface="Calibri"/>
              </a:defRPr>
            </a:pPr>
            <a:r>
              <a:rPr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Supported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by Department of Health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Social Care </a:t>
            </a:r>
            <a:r>
              <a:rPr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policy context of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promoting </a:t>
            </a:r>
            <a:r>
              <a:rPr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good commissioning</a:t>
            </a:r>
            <a:endParaRPr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304" y="789112"/>
            <a:ext cx="1383792" cy="62788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 defTabSz="1053388">
              <a:defRPr sz="4536"/>
            </a:lvl1pPr>
          </a:lstStyle>
          <a:p>
            <a:r>
              <a:rPr sz="4800" dirty="0"/>
              <a:t>Who is the framework for?</a:t>
            </a:r>
          </a:p>
        </p:txBody>
      </p:sp>
      <p:sp>
        <p:nvSpPr>
          <p:cNvPr id="183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GB" dirty="0" smtClean="0"/>
              <a:t>Primary audience is </a:t>
            </a:r>
            <a:r>
              <a:rPr lang="en-GB" dirty="0"/>
              <a:t>c</a:t>
            </a:r>
            <a:r>
              <a:rPr dirty="0" err="1" smtClean="0"/>
              <a:t>ommissioners</a:t>
            </a:r>
            <a:r>
              <a:rPr dirty="0" smtClean="0"/>
              <a:t> </a:t>
            </a:r>
            <a:r>
              <a:rPr dirty="0"/>
              <a:t>working in NHS and Local Government</a:t>
            </a:r>
          </a:p>
          <a:p>
            <a:r>
              <a:rPr dirty="0" smtClean="0"/>
              <a:t>Leaders </a:t>
            </a:r>
            <a:r>
              <a:rPr dirty="0"/>
              <a:t>across </a:t>
            </a:r>
            <a:r>
              <a:rPr lang="en-GB" dirty="0" smtClean="0"/>
              <a:t>h</a:t>
            </a:r>
            <a:r>
              <a:rPr dirty="0" err="1" smtClean="0"/>
              <a:t>ealth</a:t>
            </a:r>
            <a:r>
              <a:rPr dirty="0" smtClean="0"/>
              <a:t> </a:t>
            </a:r>
            <a:r>
              <a:rPr dirty="0"/>
              <a:t>and </a:t>
            </a:r>
            <a:r>
              <a:rPr lang="en-GB" dirty="0" smtClean="0"/>
              <a:t>s</a:t>
            </a:r>
            <a:r>
              <a:rPr dirty="0" err="1" smtClean="0"/>
              <a:t>ocial</a:t>
            </a:r>
            <a:r>
              <a:rPr dirty="0" smtClean="0"/>
              <a:t> </a:t>
            </a:r>
            <a:r>
              <a:rPr dirty="0"/>
              <a:t>care</a:t>
            </a:r>
          </a:p>
          <a:p>
            <a:r>
              <a:rPr dirty="0"/>
              <a:t>Social care  and </a:t>
            </a:r>
            <a:r>
              <a:rPr lang="en-GB" dirty="0" smtClean="0"/>
              <a:t>h</a:t>
            </a:r>
            <a:r>
              <a:rPr dirty="0" err="1" smtClean="0"/>
              <a:t>ealth</a:t>
            </a:r>
            <a:r>
              <a:rPr dirty="0" smtClean="0"/>
              <a:t> </a:t>
            </a:r>
            <a:r>
              <a:rPr dirty="0"/>
              <a:t>practitioners</a:t>
            </a:r>
          </a:p>
          <a:p>
            <a:r>
              <a:rPr dirty="0"/>
              <a:t>Housing, </a:t>
            </a:r>
            <a:r>
              <a:rPr lang="en-GB" dirty="0" smtClean="0"/>
              <a:t>p</a:t>
            </a:r>
            <a:r>
              <a:rPr dirty="0" err="1" smtClean="0"/>
              <a:t>ublic</a:t>
            </a:r>
            <a:r>
              <a:rPr dirty="0" smtClean="0"/>
              <a:t> </a:t>
            </a:r>
            <a:r>
              <a:rPr lang="en-GB" dirty="0"/>
              <a:t>h</a:t>
            </a:r>
            <a:r>
              <a:rPr dirty="0" err="1" smtClean="0"/>
              <a:t>ealth</a:t>
            </a:r>
            <a:r>
              <a:rPr dirty="0" smtClean="0"/>
              <a:t> </a:t>
            </a:r>
            <a:r>
              <a:rPr lang="en-GB" dirty="0" smtClean="0"/>
              <a:t>and other commissioners and </a:t>
            </a:r>
            <a:r>
              <a:rPr dirty="0" smtClean="0"/>
              <a:t>stakeholders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people </a:t>
            </a:r>
            <a:r>
              <a:rPr lang="en-GB" dirty="0"/>
              <a:t>managing their personal </a:t>
            </a:r>
            <a:r>
              <a:rPr lang="en-GB" dirty="0" smtClean="0"/>
              <a:t>budgets and providers should be involved</a:t>
            </a:r>
            <a:endParaRPr lang="en-GB" dirty="0"/>
          </a:p>
          <a:p>
            <a:endParaRPr lang="en-GB" dirty="0"/>
          </a:p>
          <a:p>
            <a:endParaRPr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304" y="789112"/>
            <a:ext cx="1383792" cy="62788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itle 1"/>
          <p:cNvSpPr txBox="1">
            <a:spLocks noGrp="1"/>
          </p:cNvSpPr>
          <p:nvPr>
            <p:ph type="title"/>
          </p:nvPr>
        </p:nvSpPr>
        <p:spPr>
          <a:xfrm>
            <a:off x="752360" y="1946551"/>
            <a:ext cx="12007885" cy="73299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 </a:t>
            </a:r>
          </a:p>
        </p:txBody>
      </p:sp>
      <p:sp>
        <p:nvSpPr>
          <p:cNvPr id="18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50239" y="3067891"/>
            <a:ext cx="11704322" cy="562082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400"/>
              </a:spcBef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‘3 Ps’; People, Places, Populations</a:t>
            </a:r>
          </a:p>
          <a:p>
            <a:pPr marL="465364" indent="-465364">
              <a:lnSpc>
                <a:spcPct val="90000"/>
              </a:lnSpc>
              <a:spcBef>
                <a:spcPts val="1400"/>
              </a:spcBef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person at the </a:t>
            </a: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centre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5364" indent="-465364">
              <a:lnSpc>
                <a:spcPct val="90000"/>
              </a:lnSpc>
              <a:spcBef>
                <a:spcPts val="1400"/>
              </a:spcBef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ocus</a:t>
            </a: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5364" indent="-465364">
              <a:lnSpc>
                <a:spcPct val="90000"/>
              </a:lnSpc>
              <a:spcBef>
                <a:spcPts val="1400"/>
              </a:spcBef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dirty="0" err="1" smtClean="0">
                <a:latin typeface="Arial" panose="020B0604020202020204" pitchFamily="34" charset="0"/>
                <a:cs typeface="Arial" panose="020B0604020202020204" pitchFamily="34" charset="0"/>
              </a:rPr>
              <a:t>ools</a:t>
            </a: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improvement, not guidance</a:t>
            </a:r>
          </a:p>
          <a:p>
            <a:pPr marL="465364" indent="-465364">
              <a:lnSpc>
                <a:spcPct val="90000"/>
              </a:lnSpc>
              <a:spcBef>
                <a:spcPts val="1400"/>
              </a:spcBef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ractical</a:t>
            </a: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and useful</a:t>
            </a:r>
          </a:p>
          <a:p>
            <a:pPr marL="465364" indent="-465364">
              <a:lnSpc>
                <a:spcPct val="90000"/>
              </a:lnSpc>
              <a:spcBef>
                <a:spcPts val="1400"/>
              </a:spcBef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dirty="0" err="1" smtClean="0">
                <a:latin typeface="Arial" panose="020B0604020202020204" pitchFamily="34" charset="0"/>
                <a:cs typeface="Arial" panose="020B0604020202020204" pitchFamily="34" charset="0"/>
              </a:rPr>
              <a:t>mproving</a:t>
            </a: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outcomes by working together</a:t>
            </a:r>
          </a:p>
          <a:p>
            <a:pPr marL="465364" indent="-465364">
              <a:lnSpc>
                <a:spcPct val="90000"/>
              </a:lnSpc>
              <a:spcBef>
                <a:spcPts val="1400"/>
              </a:spcBef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eflect</a:t>
            </a: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the ‘I’ </a:t>
            </a: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1400"/>
              </a:spcBef>
              <a:buNone/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 integration is a means not an end - what matters is outcomes for people and co-production is crucial</a:t>
            </a:r>
          </a:p>
          <a:p>
            <a:pPr marL="465364" indent="-465364">
              <a:lnSpc>
                <a:spcPct val="90000"/>
              </a:lnSpc>
              <a:spcBef>
                <a:spcPts val="1400"/>
              </a:spcBef>
              <a:defRPr sz="3800"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Rectangle 4"/>
          <p:cNvSpPr txBox="1"/>
          <p:nvPr/>
        </p:nvSpPr>
        <p:spPr>
          <a:xfrm>
            <a:off x="752360" y="1844530"/>
            <a:ext cx="11306290" cy="9522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60022" tIns="60022" rIns="60022" bIns="60022">
            <a:spAutoFit/>
          </a:bodyPr>
          <a:lstStyle>
            <a:lvl1pPr defTabSz="1300480">
              <a:defRPr sz="6100">
                <a:solidFill>
                  <a:srgbClr val="9A2EA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sz="5400" dirty="0" smtClean="0"/>
              <a:t>Underlying </a:t>
            </a:r>
            <a:r>
              <a:rPr sz="5400" dirty="0"/>
              <a:t>principles and values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304" y="789112"/>
            <a:ext cx="1383792" cy="62788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Four areas - co-production is key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6949" y="2968315"/>
            <a:ext cx="11704322" cy="562082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The framework covers four areas: </a:t>
            </a: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dirty="0" smtClean="0"/>
              <a:t>building </a:t>
            </a:r>
            <a:r>
              <a:rPr lang="en-GB" dirty="0"/>
              <a:t>the </a:t>
            </a:r>
            <a:r>
              <a:rPr lang="en-GB" dirty="0" smtClean="0"/>
              <a:t>foundations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taking </a:t>
            </a:r>
            <a:r>
              <a:rPr lang="en-GB" dirty="0"/>
              <a:t>a person-centred, place-based and outcomes-focused </a:t>
            </a:r>
            <a:r>
              <a:rPr lang="en-GB" dirty="0" smtClean="0"/>
              <a:t>approach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shaping </a:t>
            </a:r>
            <a:r>
              <a:rPr lang="en-GB" dirty="0"/>
              <a:t>provision to support people, places and </a:t>
            </a:r>
            <a:r>
              <a:rPr lang="en-GB" dirty="0" smtClean="0"/>
              <a:t>populations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continuously </a:t>
            </a:r>
            <a:r>
              <a:rPr lang="en-GB" dirty="0"/>
              <a:t>raising the </a:t>
            </a:r>
            <a:r>
              <a:rPr lang="en-GB" dirty="0" smtClean="0"/>
              <a:t>ambition</a:t>
            </a:r>
          </a:p>
          <a:p>
            <a:pPr>
              <a:lnSpc>
                <a:spcPct val="120000"/>
              </a:lnSpc>
            </a:pPr>
            <a:endParaRPr lang="en-GB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dirty="0" smtClean="0"/>
              <a:t>and </a:t>
            </a:r>
            <a:r>
              <a:rPr lang="en-GB" dirty="0"/>
              <a:t>includes annexes giving further resources +</a:t>
            </a:r>
            <a:r>
              <a:rPr lang="en-GB" dirty="0" smtClean="0"/>
              <a:t> </a:t>
            </a:r>
            <a:r>
              <a:rPr lang="en-GB" dirty="0"/>
              <a:t>background on NHS and local authority </a:t>
            </a:r>
            <a:r>
              <a:rPr lang="en-GB" dirty="0" smtClean="0"/>
              <a:t>contexts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304" y="789112"/>
            <a:ext cx="1383792" cy="62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97733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itle 1"/>
          <p:cNvSpPr txBox="1">
            <a:spLocks noGrp="1"/>
          </p:cNvSpPr>
          <p:nvPr>
            <p:ph type="title"/>
          </p:nvPr>
        </p:nvSpPr>
        <p:spPr>
          <a:xfrm>
            <a:off x="752360" y="1990845"/>
            <a:ext cx="11704322" cy="75653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1053388">
              <a:defRPr sz="4536"/>
            </a:lvl1pPr>
          </a:lstStyle>
          <a:p>
            <a:r>
              <a:rPr dirty="0"/>
              <a:t>Using the </a:t>
            </a:r>
            <a:r>
              <a:rPr dirty="0" smtClean="0"/>
              <a:t>Framework</a:t>
            </a:r>
            <a:endParaRPr dirty="0"/>
          </a:p>
        </p:txBody>
      </p:sp>
      <p:sp>
        <p:nvSpPr>
          <p:cNvPr id="20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50239" y="2762431"/>
            <a:ext cx="11704322" cy="6067942"/>
          </a:xfrm>
          <a:prstGeom prst="rect">
            <a:avLst/>
          </a:prstGeom>
        </p:spPr>
        <p:txBody>
          <a:bodyPr/>
          <a:lstStyle/>
          <a:p>
            <a:pPr marL="465364" indent="-465364">
              <a:spcBef>
                <a:spcPts val="900"/>
              </a:spcBef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self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diagnostic/benchmarking tool</a:t>
            </a:r>
          </a:p>
          <a:p>
            <a:pPr marL="465364" indent="-465364">
              <a:spcBef>
                <a:spcPts val="900"/>
              </a:spcBef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dirty="0" err="1" smtClean="0">
                <a:latin typeface="Arial" panose="020B0604020202020204" pitchFamily="34" charset="0"/>
                <a:cs typeface="Arial" panose="020B0604020202020204" pitchFamily="34" charset="0"/>
              </a:rPr>
              <a:t>nternally</a:t>
            </a: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or externally </a:t>
            </a: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facilitated workshop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5364" indent="-465364">
              <a:spcBef>
                <a:spcPts val="900"/>
              </a:spcBef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eer</a:t>
            </a: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to peer review or challenge</a:t>
            </a:r>
          </a:p>
          <a:p>
            <a:pPr marL="465364" indent="-465364">
              <a:spcBef>
                <a:spcPts val="900"/>
              </a:spcBef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eference</a:t>
            </a: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and information</a:t>
            </a:r>
          </a:p>
          <a:p>
            <a:pPr marL="465364" indent="-465364">
              <a:spcBef>
                <a:spcPts val="900"/>
              </a:spcBef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rive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for local ambition and development</a:t>
            </a:r>
          </a:p>
          <a:p>
            <a:pPr marL="465364" indent="-465364">
              <a:spcBef>
                <a:spcPts val="900"/>
              </a:spcBef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 err="1" smtClean="0">
                <a:latin typeface="Arial" panose="020B0604020202020204" pitchFamily="34" charset="0"/>
                <a:cs typeface="Arial" panose="020B0604020202020204" pitchFamily="34" charset="0"/>
              </a:rPr>
              <a:t>pplicable</a:t>
            </a: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to all levels of commissioners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304" y="789112"/>
            <a:ext cx="1383792" cy="62788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itle 1"/>
          <p:cNvSpPr txBox="1">
            <a:spLocks noGrp="1"/>
          </p:cNvSpPr>
          <p:nvPr>
            <p:ph type="title"/>
          </p:nvPr>
        </p:nvSpPr>
        <p:spPr>
          <a:xfrm>
            <a:off x="752360" y="1990845"/>
            <a:ext cx="11704322" cy="75653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1053388">
              <a:defRPr sz="4536"/>
            </a:lvl1pPr>
          </a:lstStyle>
          <a:p>
            <a:r>
              <a:rPr dirty="0"/>
              <a:t>What the framework will not </a:t>
            </a:r>
            <a:r>
              <a:rPr dirty="0" smtClean="0"/>
              <a:t>do</a:t>
            </a:r>
            <a:endParaRPr dirty="0"/>
          </a:p>
        </p:txBody>
      </p:sp>
      <p:sp>
        <p:nvSpPr>
          <p:cNvPr id="22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50239" y="2320615"/>
            <a:ext cx="11704322" cy="5868476"/>
          </a:xfrm>
          <a:prstGeom prst="rect">
            <a:avLst/>
          </a:prstGeom>
        </p:spPr>
        <p:txBody>
          <a:bodyPr/>
          <a:lstStyle/>
          <a:p>
            <a:pPr marL="465364" indent="-465364">
              <a:spcBef>
                <a:spcPts val="900"/>
              </a:spcBef>
              <a:defRPr sz="3800">
                <a:latin typeface="Calibri"/>
                <a:ea typeface="Calibri"/>
                <a:cs typeface="Calibri"/>
                <a:sym typeface="Calibri"/>
              </a:defRPr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5364" indent="-465364">
              <a:spcBef>
                <a:spcPts val="900"/>
              </a:spcBef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Create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positive relationships where they don’t exist</a:t>
            </a:r>
          </a:p>
          <a:p>
            <a:pPr marL="465364" indent="-465364">
              <a:spcBef>
                <a:spcPts val="900"/>
              </a:spcBef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Give answers to local problems </a:t>
            </a:r>
          </a:p>
          <a:p>
            <a:pPr marL="465364" indent="-465364">
              <a:spcBef>
                <a:spcPts val="900"/>
              </a:spcBef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Solve budget problems</a:t>
            </a:r>
          </a:p>
          <a:p>
            <a:pPr marL="465364" indent="-465364">
              <a:spcBef>
                <a:spcPts val="900"/>
              </a:spcBef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Promote a single or simple approach to integration</a:t>
            </a:r>
          </a:p>
          <a:p>
            <a:pPr marL="465364" indent="-465364">
              <a:spcBef>
                <a:spcPts val="900"/>
              </a:spcBef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Provide LA </a:t>
            </a: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NHS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guidance on discharge of responsibilities</a:t>
            </a:r>
          </a:p>
          <a:p>
            <a:pPr marL="465364" indent="-465364">
              <a:spcBef>
                <a:spcPts val="900"/>
              </a:spcBef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Pretend this is easy!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572</Words>
  <Application>Microsoft Office PowerPoint</Application>
  <PresentationFormat>Custom</PresentationFormat>
  <Paragraphs>78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 The TLAP Care Markets &amp; Quality Forum May 3rd 2018 </vt:lpstr>
      <vt:lpstr> Just published at www.local.gov.uk/icbo </vt:lpstr>
      <vt:lpstr>Integrated Commissioning for Better Outcomes - a practical tool</vt:lpstr>
      <vt:lpstr>Why update and produce a new framework?</vt:lpstr>
      <vt:lpstr>Who is the framework for?</vt:lpstr>
      <vt:lpstr> </vt:lpstr>
      <vt:lpstr>Four areas - co-production is key</vt:lpstr>
      <vt:lpstr>Using the Framework</vt:lpstr>
      <vt:lpstr>What the framework will not do</vt:lpstr>
      <vt:lpstr> Contact  icbo@local.gov.uk  Download link  https://www.local.gov.uk/icbo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ADASS SPRING SEMINAR - 2018</dc:title>
  <dc:creator>Fiona Maslin</dc:creator>
  <cp:lastModifiedBy>Linda Doherty</cp:lastModifiedBy>
  <cp:revision>14</cp:revision>
  <dcterms:modified xsi:type="dcterms:W3CDTF">2018-05-01T08:18:38Z</dcterms:modified>
</cp:coreProperties>
</file>