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 id="2147483744" r:id="rId2"/>
  </p:sldMasterIdLst>
  <p:notesMasterIdLst>
    <p:notesMasterId r:id="rId19"/>
  </p:notesMasterIdLst>
  <p:handoutMasterIdLst>
    <p:handoutMasterId r:id="rId20"/>
  </p:handoutMasterIdLst>
  <p:sldIdLst>
    <p:sldId id="510" r:id="rId3"/>
    <p:sldId id="596" r:id="rId4"/>
    <p:sldId id="605" r:id="rId5"/>
    <p:sldId id="602" r:id="rId6"/>
    <p:sldId id="606" r:id="rId7"/>
    <p:sldId id="597" r:id="rId8"/>
    <p:sldId id="604" r:id="rId9"/>
    <p:sldId id="594" r:id="rId10"/>
    <p:sldId id="599" r:id="rId11"/>
    <p:sldId id="598" r:id="rId12"/>
    <p:sldId id="582" r:id="rId13"/>
    <p:sldId id="583" r:id="rId14"/>
    <p:sldId id="584" r:id="rId15"/>
    <p:sldId id="600" r:id="rId16"/>
    <p:sldId id="601" r:id="rId17"/>
    <p:sldId id="603"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Louise Nash" initials="MN" lastIdx="1" clrIdx="0"/>
  <p:cmAuthor id="1" name="Julia Slay" initials="J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ECEC"/>
    <a:srgbClr val="67A0CB"/>
    <a:srgbClr val="4D5357"/>
    <a:srgbClr val="9A996E"/>
    <a:srgbClr val="678CA3"/>
    <a:srgbClr val="4F324C"/>
    <a:srgbClr val="006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8" autoAdjust="0"/>
    <p:restoredTop sz="69599" autoAdjust="0"/>
  </p:normalViewPr>
  <p:slideViewPr>
    <p:cSldViewPr>
      <p:cViewPr>
        <p:scale>
          <a:sx n="69" d="100"/>
          <a:sy n="69" d="100"/>
        </p:scale>
        <p:origin x="-1086" y="-72"/>
      </p:cViewPr>
      <p:guideLst>
        <p:guide orient="horz" pos="2160"/>
        <p:guide pos="301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4" d="100"/>
          <a:sy n="74" d="100"/>
        </p:scale>
        <p:origin x="2124" y="5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BDEBDE0-04F5-40C3-81EE-DF66E0786A1E}" type="datetimeFigureOut">
              <a:rPr lang="en-GB" smtClean="0"/>
              <a:pPr/>
              <a:t>03/05/2018</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r>
              <a:rPr lang="en-GB" smtClean="0"/>
              <a:t>© NEF Consulting 2017</a:t>
            </a:r>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E561555A-6E2B-4F88-9EA2-1539978223D8}" type="slidenum">
              <a:rPr lang="en-GB" smtClean="0"/>
              <a:pPr/>
              <a:t>‹#›</a:t>
            </a:fld>
            <a:endParaRPr lang="en-GB"/>
          </a:p>
        </p:txBody>
      </p:sp>
    </p:spTree>
    <p:extLst>
      <p:ext uri="{BB962C8B-B14F-4D97-AF65-F5344CB8AC3E}">
        <p14:creationId xmlns:p14="http://schemas.microsoft.com/office/powerpoint/2010/main" val="380156516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A209A41-B931-40C4-A5D3-460ED5D91D29}" type="datetimeFigureOut">
              <a:rPr lang="en-GB" smtClean="0"/>
              <a:pPr/>
              <a:t>03/05/2018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r>
              <a:rPr lang="en-GB" smtClean="0"/>
              <a:t>© NEF Consulting 2017</a:t>
            </a:r>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3DA0022E-B08A-4BA7-BB7B-06436F4A1B4A}" type="slidenum">
              <a:rPr lang="en-GB" smtClean="0"/>
              <a:pPr/>
              <a:t>‹#›</a:t>
            </a:fld>
            <a:endParaRPr lang="en-GB"/>
          </a:p>
        </p:txBody>
      </p:sp>
    </p:spTree>
    <p:extLst>
      <p:ext uri="{BB962C8B-B14F-4D97-AF65-F5344CB8AC3E}">
        <p14:creationId xmlns:p14="http://schemas.microsoft.com/office/powerpoint/2010/main" val="26365605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3DA0022E-B08A-4BA7-BB7B-06436F4A1B4A}" type="slidenum">
              <a:rPr lang="en-GB" smtClean="0"/>
              <a:pPr/>
              <a:t>1</a:t>
            </a:fld>
            <a:endParaRPr lang="en-GB"/>
          </a:p>
        </p:txBody>
      </p:sp>
      <p:sp>
        <p:nvSpPr>
          <p:cNvPr id="5" name="Footer Placeholder 4"/>
          <p:cNvSpPr>
            <a:spLocks noGrp="1"/>
          </p:cNvSpPr>
          <p:nvPr>
            <p:ph type="ftr" sz="quarter" idx="11"/>
          </p:nvPr>
        </p:nvSpPr>
        <p:spPr/>
        <p:txBody>
          <a:bodyPr/>
          <a:lstStyle/>
          <a:p>
            <a:r>
              <a:rPr lang="en-GB" smtClean="0"/>
              <a:t>© NEF Consulting 2017</a:t>
            </a:r>
            <a:endParaRPr lang="en-GB"/>
          </a:p>
        </p:txBody>
      </p:sp>
    </p:spTree>
    <p:extLst>
      <p:ext uri="{BB962C8B-B14F-4D97-AF65-F5344CB8AC3E}">
        <p14:creationId xmlns:p14="http://schemas.microsoft.com/office/powerpoint/2010/main" val="3551037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rPr>
              <a:t>Language and framing</a:t>
            </a:r>
            <a:r>
              <a:rPr lang="en-GB" sz="1200" kern="1200" dirty="0" smtClean="0">
                <a:solidFill>
                  <a:schemeClr val="tx1"/>
                </a:solidFill>
                <a:effectLst/>
                <a:latin typeface="+mn-lt"/>
                <a:ea typeface="+mn-ea"/>
                <a:cs typeface="+mn-cs"/>
              </a:rPr>
              <a:t>: Only two of the STP plans I looked at explicitly referenced the term ‘social value’. However, many more of them described aspirations to improve social, environmental and economic outcomes using the language of ‘health inequalities’ and the  ‘wider determinants’.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Marmot framework is also well established and widely recognised (and Coventry is a Marmot 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language of value is also not commonly used: ‘financial sustainability’ and reducing cost pressures is used more than ‘generating value’.</a:t>
            </a:r>
            <a:endParaRPr lang="en-US" sz="1200" dirty="0" smtClean="0">
              <a:latin typeface="Palatino Linotype" panose="020405020505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smtClean="0"/>
          </a:p>
          <a:p>
            <a:endParaRPr lang="en-US"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10</a:t>
            </a:fld>
            <a:endParaRPr lang="en-GB"/>
          </a:p>
        </p:txBody>
      </p:sp>
    </p:spTree>
    <p:extLst>
      <p:ext uri="{BB962C8B-B14F-4D97-AF65-F5344CB8AC3E}">
        <p14:creationId xmlns:p14="http://schemas.microsoft.com/office/powerpoint/2010/main" val="361500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rPr>
              <a:t>Is commissioning the right lever for change</a:t>
            </a:r>
            <a:r>
              <a:rPr lang="en-GB" sz="1200" kern="1200" dirty="0" smtClean="0">
                <a:solidFill>
                  <a:schemeClr val="tx1"/>
                </a:solidFill>
                <a:effectLst/>
                <a:latin typeface="+mn-lt"/>
                <a:ea typeface="+mn-ea"/>
                <a:cs typeface="+mn-cs"/>
              </a:rPr>
              <a:t>? The health sector is undergoing rapid change. Commissioning in health hasn’t typically worked in the same way it has in local authorities: it is less frequent; the contracts are often bigger value and last for longer (5 to 10 years is common); contract management is often more common than re-commissioning. In addition, new healthcare models move beyond the traditional purchaser / provider split. The formation of many place based partnerships (e.g. Integrated Care Organisations) is shifting traditional commissioner/provider dynamics. Commissioners may be less inclined to use the ‘stick’ of new commissioning when a premium is being placed on partnership, negotiation and leadership over formal contracting. Some participants in this research suggested that as a result, it might be more effective to embed social value by exercising leadership in these partnership forums, and applying social value outcomes to existing contracts, as well as to an organisation’s own policies, so they are leading by 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rPr>
              <a:t>New footprints and structures</a:t>
            </a:r>
            <a:r>
              <a:rPr lang="en-GB" sz="1200" kern="1200" dirty="0" smtClean="0">
                <a:solidFill>
                  <a:schemeClr val="tx1"/>
                </a:solidFill>
                <a:effectLst/>
                <a:latin typeface="+mn-lt"/>
                <a:ea typeface="+mn-ea"/>
                <a:cs typeface="+mn-cs"/>
              </a:rPr>
              <a:t>: there’s a lot of structural change in the health sector at the moment. The formation of STPs presents an opportunity because they bring local authorities around the table, and local authorities tend to lead on the place based, social value agenda.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rPr>
              <a:t>Defining local</a:t>
            </a:r>
            <a:r>
              <a:rPr lang="en-GB" sz="1200" u="sng" kern="1200" baseline="0" dirty="0" smtClean="0">
                <a:solidFill>
                  <a:schemeClr val="tx1"/>
                </a:solidFill>
                <a:effectLst/>
                <a:latin typeface="+mn-lt"/>
                <a:ea typeface="+mn-ea"/>
                <a:cs typeface="+mn-cs"/>
              </a:rPr>
              <a:t> outcomes</a:t>
            </a:r>
            <a:r>
              <a:rPr lang="en-GB"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local areas need to do the work and define the outcomes that matter most to that area. This needs to be a balance between being too high level and overly prescriptive, and it will vary from area to area.  (e.g. Lake District may focus on happiness and local economic growth, while air quality and poor housing might be priorities for Tower Hamlets).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There’s a lot of change in Commissioning</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Support Units (merging and dissolving) so procurement is not necessarily a helpful place to look for leadership on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rPr>
              <a:t>Procurement and local outcomes:</a:t>
            </a:r>
            <a:r>
              <a:rPr lang="en-GB" sz="1200" kern="1200" dirty="0" smtClean="0">
                <a:solidFill>
                  <a:schemeClr val="tx1"/>
                </a:solidFill>
                <a:effectLst/>
                <a:latin typeface="+mn-lt"/>
                <a:ea typeface="+mn-ea"/>
                <a:cs typeface="+mn-cs"/>
              </a:rPr>
              <a:t> where social value is being applied in procurement, there are some examples of bad practice that are becoming common. Some areas are using very generic social value questions: e.g. ‘’how will your project add social value to X area’’.  These questions are too high level and generic, and disproportionately benefit large providers that have stock text they can use from other bids. Those assessing the bids also have no way to compare the very different answers that can be the result of these questions. </a:t>
            </a: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11</a:t>
            </a:fld>
            <a:endParaRPr lang="en-GB"/>
          </a:p>
        </p:txBody>
      </p:sp>
    </p:spTree>
    <p:extLst>
      <p:ext uri="{BB962C8B-B14F-4D97-AF65-F5344CB8AC3E}">
        <p14:creationId xmlns:p14="http://schemas.microsoft.com/office/powerpoint/2010/main" val="4250551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Palatino Linotype" panose="02040502050505030304" pitchFamily="18" charset="0"/>
              </a:rPr>
              <a:t>But, at the moment, it seems as though no leaders within the STP have ‘ownership’ or responsibility for social value.  </a:t>
            </a:r>
            <a:endParaRPr lang="en-GB" dirty="0" smtClean="0"/>
          </a:p>
          <a:p>
            <a:endParaRPr lang="en-GB" dirty="0" smtClean="0"/>
          </a:p>
          <a:p>
            <a:r>
              <a:rPr lang="en-GB" dirty="0" smtClean="0"/>
              <a:t>Particularly important to refocus acute hospital</a:t>
            </a:r>
            <a:r>
              <a:rPr lang="en-GB" baseline="0" dirty="0" smtClean="0"/>
              <a:t> trusts’ contracts on outcomes, rather than activity. This will help re-focus on social value. </a:t>
            </a:r>
          </a:p>
          <a:p>
            <a:endParaRPr lang="en-GB" baseline="0" dirty="0" smtClean="0"/>
          </a:p>
          <a:p>
            <a:r>
              <a:rPr lang="en-GB" baseline="0" dirty="0" smtClean="0"/>
              <a:t>Michael Wood: some acute trusts are doing exemplary work in this area, and the formation of new ICOs also brings them to the table. They need to be reminded that they are major economic players in the market. </a:t>
            </a:r>
            <a:endParaRPr lang="en-GB"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12</a:t>
            </a:fld>
            <a:endParaRPr lang="en-GB"/>
          </a:p>
        </p:txBody>
      </p:sp>
    </p:spTree>
    <p:extLst>
      <p:ext uri="{BB962C8B-B14F-4D97-AF65-F5344CB8AC3E}">
        <p14:creationId xmlns:p14="http://schemas.microsoft.com/office/powerpoint/2010/main" val="4250551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rPr>
              <a:t>Leadership </a:t>
            </a:r>
            <a:r>
              <a:rPr lang="en-GB" sz="1200" kern="1200" dirty="0" smtClean="0">
                <a:solidFill>
                  <a:schemeClr val="tx1"/>
                </a:solidFill>
                <a:effectLst/>
                <a:latin typeface="+mn-lt"/>
                <a:ea typeface="+mn-ea"/>
                <a:cs typeface="+mn-cs"/>
              </a:rPr>
              <a:t>is crucial – but it doesn’t have to be hierarchical: there is currently no mandate to have a named ‘social value’ lead on CCG Governing Bodies or at STP level. In all local areas where ambitious social value efforts have been made, strong leadership has been in place. Having strong leadership also reduces the burden of proof on measurement and costs much less.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Michael Wood – generally places leading on</a:t>
            </a:r>
            <a:r>
              <a:rPr lang="en-GB" sz="1200" kern="1200" baseline="0" dirty="0" smtClean="0">
                <a:solidFill>
                  <a:schemeClr val="tx1"/>
                </a:solidFill>
                <a:effectLst/>
                <a:latin typeface="+mn-lt"/>
                <a:ea typeface="+mn-ea"/>
                <a:cs typeface="+mn-cs"/>
              </a:rPr>
              <a:t> social value have good relationships with the local authority. </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Palatino Linotype" panose="02040502050505030304" pitchFamily="18" charset="0"/>
              </a:rPr>
              <a:t>Reporting and accountability</a:t>
            </a:r>
            <a:r>
              <a:rPr lang="en-US" sz="1200" dirty="0" smtClean="0">
                <a:latin typeface="Palatino Linotype" panose="02040502050505030304" pitchFamily="18" charset="0"/>
              </a:rPr>
              <a:t>: best practice would also be for the contract manager responsible for a provider’s performance to assess performance of the social value dimensions of the contract.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Palatino Linotype" panose="02040502050505030304" pitchFamily="18" charset="0"/>
              </a:rPr>
              <a:t>Is there a need to nominated leads on social value?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Palatino Linotype" panose="0204050205050503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Palatino Linotype" panose="02040502050505030304" pitchFamily="18" charset="0"/>
              </a:rPr>
              <a:t>Reporting and accountability</a:t>
            </a:r>
            <a:r>
              <a:rPr lang="en-US" sz="1200" dirty="0" smtClean="0">
                <a:latin typeface="Palatino Linotype" panose="02040502050505030304" pitchFamily="18" charset="0"/>
              </a:rPr>
              <a:t>: best practice would also be for the contract manager responsible for a provider’s performance to assess performance of the social value dimensions of the contract. So far, only </a:t>
            </a:r>
            <a:r>
              <a:rPr lang="en-US" sz="1200" dirty="0" err="1" smtClean="0">
                <a:latin typeface="Palatino Linotype" panose="02040502050505030304" pitchFamily="18" charset="0"/>
              </a:rPr>
              <a:t>Halton</a:t>
            </a:r>
            <a:r>
              <a:rPr lang="en-US" sz="1200" dirty="0" smtClean="0">
                <a:latin typeface="Palatino Linotype" panose="02040502050505030304" pitchFamily="18" charset="0"/>
              </a:rPr>
              <a:t> has mentioned that they have a specific tool for this.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Palatino Linotype" panose="02040502050505030304" pitchFamily="18" charset="0"/>
            </a:endParaRPr>
          </a:p>
          <a:p>
            <a:endParaRPr lang="en-GB"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13</a:t>
            </a:fld>
            <a:endParaRPr lang="en-GB"/>
          </a:p>
        </p:txBody>
      </p:sp>
    </p:spTree>
    <p:extLst>
      <p:ext uri="{BB962C8B-B14F-4D97-AF65-F5344CB8AC3E}">
        <p14:creationId xmlns:p14="http://schemas.microsoft.com/office/powerpoint/2010/main" val="4250551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14</a:t>
            </a:fld>
            <a:endParaRPr lang="en-GB"/>
          </a:p>
        </p:txBody>
      </p:sp>
    </p:spTree>
    <p:extLst>
      <p:ext uri="{BB962C8B-B14F-4D97-AF65-F5344CB8AC3E}">
        <p14:creationId xmlns:p14="http://schemas.microsoft.com/office/powerpoint/2010/main" val="4079882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15</a:t>
            </a:fld>
            <a:endParaRPr lang="en-GB"/>
          </a:p>
        </p:txBody>
      </p:sp>
    </p:spTree>
    <p:extLst>
      <p:ext uri="{BB962C8B-B14F-4D97-AF65-F5344CB8AC3E}">
        <p14:creationId xmlns:p14="http://schemas.microsoft.com/office/powerpoint/2010/main" val="177915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16</a:t>
            </a:fld>
            <a:endParaRPr lang="en-GB"/>
          </a:p>
        </p:txBody>
      </p:sp>
    </p:spTree>
    <p:extLst>
      <p:ext uri="{BB962C8B-B14F-4D97-AF65-F5344CB8AC3E}">
        <p14:creationId xmlns:p14="http://schemas.microsoft.com/office/powerpoint/2010/main" val="362818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2</a:t>
            </a:fld>
            <a:endParaRPr lang="en-GB"/>
          </a:p>
        </p:txBody>
      </p:sp>
    </p:spTree>
    <p:extLst>
      <p:ext uri="{BB962C8B-B14F-4D97-AF65-F5344CB8AC3E}">
        <p14:creationId xmlns:p14="http://schemas.microsoft.com/office/powerpoint/2010/main" val="339551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3</a:t>
            </a:fld>
            <a:endParaRPr lang="en-GB"/>
          </a:p>
        </p:txBody>
      </p:sp>
    </p:spTree>
    <p:extLst>
      <p:ext uri="{BB962C8B-B14F-4D97-AF65-F5344CB8AC3E}">
        <p14:creationId xmlns:p14="http://schemas.microsoft.com/office/powerpoint/2010/main" val="3490895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Social care is on the brink of, if not already in, crisis. Provision is on the cliff edge as a result of national funding cuts, an aging population, and a dysfunctional system dominated by ‘too big to fail’ companies. </a:t>
            </a:r>
            <a:endParaRPr lang="en-US" dirty="0" smtClean="0"/>
          </a:p>
          <a:p>
            <a:r>
              <a:rPr lang="en-US" sz="1200" kern="1200" dirty="0" smtClean="0">
                <a:solidFill>
                  <a:schemeClr val="tx1"/>
                </a:solidFill>
                <a:effectLst/>
                <a:latin typeface="+mn-lt"/>
                <a:ea typeface="+mn-ea"/>
                <a:cs typeface="+mn-cs"/>
              </a:rPr>
              <a:t>More funding is urgently needed, but is only part of the answer. There is an imperative to ‘do more with less’ at the local and regional level: to make every pound of public money work as hard as possible for the achievement of multiple objectives. </a:t>
            </a:r>
            <a:endParaRPr lang="en-US" dirty="0" smtClean="0"/>
          </a:p>
          <a:p>
            <a:r>
              <a:rPr lang="en-US" sz="1200" kern="1200" dirty="0" smtClean="0">
                <a:solidFill>
                  <a:schemeClr val="tx1"/>
                </a:solidFill>
                <a:effectLst/>
                <a:latin typeface="+mn-lt"/>
                <a:ea typeface="+mn-ea"/>
                <a:cs typeface="+mn-cs"/>
              </a:rPr>
              <a:t>Care must be reframed as no longer just a ‘cost,’ but a major economic sector with the potential to deliver inclusive prosperity across the region. Nurturing a diversity of community-scale care providers would make the system as a whole more resilient and person-</a:t>
            </a:r>
            <a:r>
              <a:rPr lang="en-US" sz="1200" kern="1200" dirty="0" err="1" smtClean="0">
                <a:solidFill>
                  <a:schemeClr val="tx1"/>
                </a:solidFill>
                <a:effectLst/>
                <a:latin typeface="+mn-lt"/>
                <a:ea typeface="+mn-ea"/>
                <a:cs typeface="+mn-cs"/>
              </a:rPr>
              <a:t>centred</a:t>
            </a:r>
            <a:r>
              <a:rPr lang="en-US" sz="1200" kern="1200" dirty="0" smtClean="0">
                <a:solidFill>
                  <a:schemeClr val="tx1"/>
                </a:solidFill>
                <a:effectLst/>
                <a:latin typeface="+mn-lt"/>
                <a:ea typeface="+mn-ea"/>
                <a:cs typeface="+mn-cs"/>
              </a:rPr>
              <a:t>. It could also be the central plank of an economic policy that emerges from the actual needs, everyday lives and assets of the communities within an area – rather than grand, city-</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based strategies that hope to ‘trickle down’ to those on the geographic and demographic periphery. </a:t>
            </a:r>
            <a:endParaRPr lang="en-US" dirty="0" smtClean="0"/>
          </a:p>
          <a:p>
            <a:endParaRPr lang="en-US" dirty="0" smtClean="0"/>
          </a:p>
          <a:p>
            <a:endParaRPr lang="en-US" dirty="0" smtClean="0"/>
          </a:p>
          <a:p>
            <a:r>
              <a:rPr lang="en-US" dirty="0" smtClean="0"/>
              <a:t>foundational economy - provides the goods and services taken for granted by all members of the population, estimated to employ 40% of the workforce: for example, local transport and services like health, social care, and education. </a:t>
            </a:r>
            <a:endParaRPr lang="en-US"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4</a:t>
            </a:fld>
            <a:endParaRPr lang="en-GB"/>
          </a:p>
        </p:txBody>
      </p:sp>
    </p:spTree>
    <p:extLst>
      <p:ext uri="{BB962C8B-B14F-4D97-AF65-F5344CB8AC3E}">
        <p14:creationId xmlns:p14="http://schemas.microsoft.com/office/powerpoint/2010/main" val="2371716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5</a:t>
            </a:fld>
            <a:endParaRPr lang="en-GB"/>
          </a:p>
        </p:txBody>
      </p:sp>
    </p:spTree>
    <p:extLst>
      <p:ext uri="{BB962C8B-B14F-4D97-AF65-F5344CB8AC3E}">
        <p14:creationId xmlns:p14="http://schemas.microsoft.com/office/powerpoint/2010/main" val="3992190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forward there’s a new interest and energy around the Act</a:t>
            </a:r>
          </a:p>
          <a:p>
            <a:pPr marL="171450" indent="-171450">
              <a:buFontTx/>
              <a:buChar char="-"/>
            </a:pPr>
            <a:r>
              <a:rPr lang="en-US" dirty="0" smtClean="0"/>
              <a:t>Concerns about collapse of outsourcing</a:t>
            </a:r>
            <a:r>
              <a:rPr lang="en-US" baseline="0" dirty="0" smtClean="0"/>
              <a:t> firms like Carillion</a:t>
            </a:r>
          </a:p>
          <a:p>
            <a:pPr marL="171450" indent="-171450">
              <a:buFontTx/>
              <a:buChar char="-"/>
            </a:pPr>
            <a:r>
              <a:rPr lang="en-US" baseline="0" dirty="0" smtClean="0"/>
              <a:t>Increased public and press scrutiny of public spending decisions</a:t>
            </a:r>
          </a:p>
          <a:p>
            <a:endParaRPr lang="en-US" baseline="0" dirty="0" smtClean="0"/>
          </a:p>
          <a:p>
            <a:r>
              <a:rPr lang="en-US" baseline="0" dirty="0" smtClean="0"/>
              <a:t>NHSE</a:t>
            </a:r>
          </a:p>
          <a:p>
            <a:pPr marL="171450" indent="-171450">
              <a:buFontTx/>
              <a:buChar char="-"/>
            </a:pPr>
            <a:r>
              <a:rPr lang="en-US" baseline="0" dirty="0" smtClean="0"/>
              <a:t>Commissioned research on ‘what good looks like’</a:t>
            </a:r>
          </a:p>
          <a:p>
            <a:pPr marL="171450" indent="-171450">
              <a:buFontTx/>
              <a:buChar char="-"/>
            </a:pPr>
            <a:r>
              <a:rPr lang="en-US" baseline="0" dirty="0" smtClean="0"/>
              <a:t>Sustainable Development Unit working with Michael </a:t>
            </a:r>
            <a:r>
              <a:rPr lang="en-US" baseline="0" dirty="0" err="1" smtClean="0"/>
              <a:t>Marmott</a:t>
            </a:r>
            <a:r>
              <a:rPr lang="en-US" baseline="0" dirty="0" smtClean="0"/>
              <a:t> on social value and wider determinants of health</a:t>
            </a:r>
          </a:p>
          <a:p>
            <a:pPr marL="171450" indent="-171450">
              <a:buFontTx/>
              <a:buChar char="-"/>
            </a:pPr>
            <a:r>
              <a:rPr lang="en-US" baseline="0" dirty="0" smtClean="0"/>
              <a:t>Ongoing interest in area from DCMS</a:t>
            </a:r>
          </a:p>
          <a:p>
            <a:pPr marL="171450" indent="-171450">
              <a:buFontTx/>
              <a:buChar char="-"/>
            </a:pPr>
            <a:r>
              <a:rPr lang="en-US" baseline="0" dirty="0" smtClean="0"/>
              <a:t>Recent launch of TOM’s framework for measuring social value</a:t>
            </a:r>
          </a:p>
          <a:p>
            <a:pPr marL="0" indent="0">
              <a:buFontTx/>
              <a:buNone/>
            </a:pPr>
            <a:endParaRPr lang="en-US" baseline="0" dirty="0" smtClean="0"/>
          </a:p>
          <a:p>
            <a:endParaRPr lang="en-US"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6</a:t>
            </a:fld>
            <a:endParaRPr lang="en-GB"/>
          </a:p>
        </p:txBody>
      </p:sp>
    </p:spTree>
    <p:extLst>
      <p:ext uri="{BB962C8B-B14F-4D97-AF65-F5344CB8AC3E}">
        <p14:creationId xmlns:p14="http://schemas.microsoft.com/office/powerpoint/2010/main" val="909908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response NHSE is reviewing</a:t>
            </a:r>
          </a:p>
          <a:p>
            <a:pPr marL="171450" indent="-171450">
              <a:buFontTx/>
              <a:buChar char="-"/>
            </a:pPr>
            <a:r>
              <a:rPr lang="en-US" baseline="0" dirty="0" smtClean="0"/>
              <a:t>How the NHS behaves as an employer, a polluter and a big spender. How could the NHS better promote social value in it’s own work?</a:t>
            </a:r>
          </a:p>
          <a:p>
            <a:pPr marL="171450" indent="-171450">
              <a:buFontTx/>
              <a:buChar char="-"/>
            </a:pPr>
            <a:r>
              <a:rPr lang="en-US" baseline="0" dirty="0" smtClean="0"/>
              <a:t>Are CCG’s in deprived areas using their additional funding to address health inequality?</a:t>
            </a:r>
          </a:p>
          <a:p>
            <a:pPr marL="171450" indent="-171450">
              <a:buFontTx/>
              <a:buChar char="-"/>
            </a:pPr>
            <a:r>
              <a:rPr lang="en-US" baseline="0" dirty="0" smtClean="0"/>
              <a:t>Are STP’s and ICS’s responding to inequality in their emerging plans?</a:t>
            </a:r>
          </a:p>
          <a:p>
            <a:pPr marL="171450" indent="-171450">
              <a:buFontTx/>
              <a:buChar char="-"/>
            </a:pPr>
            <a:endParaRPr lang="en-US" baseline="0" dirty="0" smtClean="0"/>
          </a:p>
          <a:p>
            <a:pPr marL="0" indent="0">
              <a:buFontTx/>
              <a:buNone/>
            </a:pPr>
            <a:endParaRPr lang="en-US"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7</a:t>
            </a:fld>
            <a:endParaRPr lang="en-GB"/>
          </a:p>
        </p:txBody>
      </p:sp>
    </p:spTree>
    <p:extLst>
      <p:ext uri="{BB962C8B-B14F-4D97-AF65-F5344CB8AC3E}">
        <p14:creationId xmlns:p14="http://schemas.microsoft.com/office/powerpoint/2010/main" val="23373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67A0CB"/>
              </a:buClr>
            </a:pPr>
            <a:r>
              <a:rPr lang="en-US" sz="1200" i="1" dirty="0" smtClean="0">
                <a:latin typeface="Palatino Linotype" panose="02040502050505030304" pitchFamily="18" charset="0"/>
              </a:rPr>
              <a:t>Explored through </a:t>
            </a:r>
          </a:p>
          <a:p>
            <a:pPr marL="457200" indent="-457200">
              <a:buClr>
                <a:srgbClr val="67A0CB"/>
              </a:buClr>
              <a:buFont typeface="Arial" panose="020B0604020202020204" pitchFamily="34" charset="0"/>
              <a:buChar char="•"/>
            </a:pPr>
            <a:r>
              <a:rPr lang="en-US" sz="1200" dirty="0" smtClean="0">
                <a:latin typeface="Palatino Linotype" panose="02040502050505030304" pitchFamily="18" charset="0"/>
              </a:rPr>
              <a:t>Interviews with commissioners and policy makers across the NHS</a:t>
            </a:r>
          </a:p>
          <a:p>
            <a:pPr marL="457200" indent="-457200">
              <a:buClr>
                <a:srgbClr val="67A0CB"/>
              </a:buClr>
              <a:buFont typeface="Arial" panose="020B0604020202020204" pitchFamily="34" charset="0"/>
              <a:buChar char="•"/>
            </a:pPr>
            <a:r>
              <a:rPr lang="en-US" sz="1200" dirty="0" smtClean="0">
                <a:latin typeface="Palatino Linotype" panose="02040502050505030304" pitchFamily="18" charset="0"/>
              </a:rPr>
              <a:t>Sourcing best practice examples </a:t>
            </a:r>
          </a:p>
          <a:p>
            <a:pPr marL="457200" indent="-457200">
              <a:buClr>
                <a:srgbClr val="67A0CB"/>
              </a:buClr>
              <a:buFont typeface="Arial" panose="020B0604020202020204" pitchFamily="34" charset="0"/>
              <a:buChar char="•"/>
            </a:pPr>
            <a:r>
              <a:rPr lang="en-US" sz="1200" dirty="0" smtClean="0">
                <a:latin typeface="Palatino Linotype" panose="02040502050505030304" pitchFamily="18" charset="0"/>
              </a:rPr>
              <a:t>Rapid review of STP Plans </a:t>
            </a:r>
          </a:p>
          <a:p>
            <a:pPr marL="457200" indent="-457200">
              <a:buClr>
                <a:srgbClr val="67A0CB"/>
              </a:buClr>
              <a:buFont typeface="Arial" panose="020B0604020202020204" pitchFamily="34" charset="0"/>
              <a:buChar char="•"/>
            </a:pPr>
            <a:r>
              <a:rPr lang="en-US" sz="1200" dirty="0" smtClean="0">
                <a:latin typeface="Palatino Linotype" panose="02040502050505030304" pitchFamily="18" charset="0"/>
              </a:rPr>
              <a:t>Workshop with commissioners, policy makers and practitioners who have an interest in this area -  from inside NHS</a:t>
            </a:r>
            <a:r>
              <a:rPr lang="en-US" sz="1200" baseline="0" dirty="0" smtClean="0">
                <a:latin typeface="Palatino Linotype" panose="02040502050505030304" pitchFamily="18" charset="0"/>
              </a:rPr>
              <a:t> and beyond</a:t>
            </a:r>
            <a:endParaRPr lang="en-US" sz="1200" dirty="0" smtClean="0">
              <a:latin typeface="Palatino Linotype" panose="02040502050505030304" pitchFamily="18" charset="0"/>
            </a:endParaRPr>
          </a:p>
          <a:p>
            <a:endParaRPr lang="en-GB"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8</a:t>
            </a:fld>
            <a:endParaRPr lang="en-GB"/>
          </a:p>
        </p:txBody>
      </p:sp>
    </p:spTree>
    <p:extLst>
      <p:ext uri="{BB962C8B-B14F-4D97-AF65-F5344CB8AC3E}">
        <p14:creationId xmlns:p14="http://schemas.microsoft.com/office/powerpoint/2010/main" val="3272820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buClr>
                <a:srgbClr val="67A0CB"/>
              </a:buClr>
              <a:buFont typeface="Wingdings" panose="05000000000000000000" pitchFamily="2" charset="2"/>
              <a:buChar char="§"/>
            </a:pPr>
            <a:r>
              <a:rPr lang="en-US" sz="1200" dirty="0" smtClean="0">
                <a:latin typeface="Palatino Linotype" panose="02040502050505030304" pitchFamily="18" charset="0"/>
              </a:rPr>
              <a:t>Very few places are using the terminology of ‘social value’, but the use of ‘economic, social and environmental’ outcomes </a:t>
            </a:r>
            <a:r>
              <a:rPr lang="en-US" sz="1200" b="1" dirty="0" smtClean="0">
                <a:latin typeface="Palatino Linotype" panose="02040502050505030304" pitchFamily="18" charset="0"/>
              </a:rPr>
              <a:t>is</a:t>
            </a:r>
            <a:r>
              <a:rPr lang="en-US" sz="1200" dirty="0" smtClean="0">
                <a:latin typeface="Palatino Linotype" panose="02040502050505030304" pitchFamily="18" charset="0"/>
              </a:rPr>
              <a:t> often captured under the terms of ‘wider determinants of health’ and ‘health inequalities’. </a:t>
            </a:r>
          </a:p>
          <a:p>
            <a:pPr marL="342900" indent="-342900">
              <a:buClr>
                <a:srgbClr val="67A0CB"/>
              </a:buClr>
              <a:buFont typeface="Wingdings" panose="05000000000000000000" pitchFamily="2" charset="2"/>
              <a:buChar char="§"/>
            </a:pPr>
            <a:r>
              <a:rPr lang="en-US" sz="1200" dirty="0" smtClean="0">
                <a:latin typeface="Palatino Linotype" panose="02040502050505030304" pitchFamily="18" charset="0"/>
              </a:rPr>
              <a:t>Health inequalities and the Marmot approach have a strong evidence base and existing traction within the NHS so could be more useful as a frame for discussing social value. </a:t>
            </a:r>
          </a:p>
          <a:p>
            <a:pPr marL="342900" indent="-342900">
              <a:buClr>
                <a:srgbClr val="67A0CB"/>
              </a:buClr>
              <a:buFont typeface="Wingdings" panose="05000000000000000000" pitchFamily="2" charset="2"/>
              <a:buChar char="§"/>
            </a:pPr>
            <a:r>
              <a:rPr lang="en-US" sz="1200" dirty="0" smtClean="0">
                <a:latin typeface="Palatino Linotype" panose="02040502050505030304" pitchFamily="18" charset="0"/>
              </a:rPr>
              <a:t>BUT Social Value may be more familiar to a local authority / housing audience so helpful when working across a place</a:t>
            </a:r>
            <a:r>
              <a:rPr lang="en-US" sz="1200" baseline="0" dirty="0" smtClean="0">
                <a:latin typeface="Palatino Linotype" panose="02040502050505030304" pitchFamily="18" charset="0"/>
              </a:rPr>
              <a:t> so there’s a translation job required</a:t>
            </a:r>
            <a:endParaRPr lang="en-US" sz="1200" dirty="0" smtClean="0">
              <a:latin typeface="Palatino Linotype" panose="0204050205050503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Why the wider determinants of health is relevant to all of us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Family, friends &amp;</a:t>
            </a:r>
            <a:r>
              <a:rPr lang="en-US" sz="1200" b="1" kern="1200" baseline="0" dirty="0" smtClean="0">
                <a:solidFill>
                  <a:schemeClr val="tx1"/>
                </a:solidFill>
                <a:effectLst/>
                <a:latin typeface="+mn-lt"/>
                <a:ea typeface="+mn-ea"/>
                <a:cs typeface="+mn-cs"/>
              </a:rPr>
              <a:t> communities</a:t>
            </a:r>
            <a:r>
              <a:rPr lang="en-US" sz="1200" b="0" kern="1200" baseline="0" dirty="0" smtClean="0">
                <a:solidFill>
                  <a:schemeClr val="tx1"/>
                </a:solidFill>
                <a:effectLst/>
                <a:latin typeface="+mn-lt"/>
                <a:ea typeface="+mn-ea"/>
                <a:cs typeface="+mn-cs"/>
              </a:rPr>
              <a:t> - </a:t>
            </a:r>
            <a:r>
              <a:rPr lang="en-US" sz="1200" b="0" kern="1200" dirty="0" smtClean="0">
                <a:solidFill>
                  <a:schemeClr val="tx1"/>
                </a:solidFill>
                <a:effectLst/>
                <a:latin typeface="+mn-lt"/>
                <a:ea typeface="+mn-ea"/>
                <a:cs typeface="+mn-cs"/>
              </a:rPr>
              <a:t>Social isolation and loneliness are associated with a 30% increased risk of heart disease and stroke.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Money and resources</a:t>
            </a:r>
            <a:r>
              <a:rPr lang="en-US" sz="1200" b="0" kern="1200" dirty="0" smtClean="0">
                <a:solidFill>
                  <a:schemeClr val="tx1"/>
                </a:solidFill>
                <a:effectLst/>
                <a:latin typeface="+mn-lt"/>
                <a:ea typeface="+mn-ea"/>
                <a:cs typeface="+mn-cs"/>
              </a:rPr>
              <a:t> - One in five people in the UK live in poverty, and over half of these people live in working households.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Housing</a:t>
            </a:r>
            <a:r>
              <a:rPr lang="en-US" sz="1200" b="0" kern="1200" dirty="0" smtClean="0">
                <a:solidFill>
                  <a:schemeClr val="tx1"/>
                </a:solidFill>
                <a:effectLst/>
                <a:latin typeface="+mn-lt"/>
                <a:ea typeface="+mn-ea"/>
                <a:cs typeface="+mn-cs"/>
              </a:rPr>
              <a:t> - Children living in cold homes are more than twice as likely to suffer from respiratory problems than children living in warm homes. Insecure and overcrowded housing impacts</a:t>
            </a:r>
            <a:r>
              <a:rPr lang="en-US" sz="1200" b="0" kern="1200" baseline="0" dirty="0" smtClean="0">
                <a:solidFill>
                  <a:schemeClr val="tx1"/>
                </a:solidFill>
                <a:effectLst/>
                <a:latin typeface="+mn-lt"/>
                <a:ea typeface="+mn-ea"/>
                <a:cs typeface="+mn-cs"/>
              </a:rPr>
              <a:t> on educational outcomes.</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Education &amp; Skills</a:t>
            </a:r>
            <a:r>
              <a:rPr lang="en-US" sz="1200" b="0" kern="1200" dirty="0" smtClean="0">
                <a:solidFill>
                  <a:schemeClr val="tx1"/>
                </a:solidFill>
                <a:effectLst/>
                <a:latin typeface="+mn-lt"/>
                <a:ea typeface="+mn-ea"/>
                <a:cs typeface="+mn-cs"/>
              </a:rPr>
              <a:t> - People with the lowest healthy life expectancy are three times more likely to have no qualifications compared with those with the highest life expectancy. </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Good Work</a:t>
            </a:r>
            <a:r>
              <a:rPr lang="en-US" sz="1200" b="0" kern="1200" dirty="0" smtClean="0">
                <a:solidFill>
                  <a:schemeClr val="tx1"/>
                </a:solidFill>
                <a:effectLst/>
                <a:latin typeface="+mn-lt"/>
                <a:ea typeface="+mn-ea"/>
                <a:cs typeface="+mn-cs"/>
              </a:rPr>
              <a:t> - Young adults who are unemployed are more than twice as likely to suffer from mental ill health than those in work.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Transport</a:t>
            </a:r>
            <a:r>
              <a:rPr lang="en-US" sz="1200" b="0" kern="1200" dirty="0" smtClean="0">
                <a:solidFill>
                  <a:schemeClr val="tx1"/>
                </a:solidFill>
                <a:effectLst/>
                <a:latin typeface="+mn-lt"/>
                <a:ea typeface="+mn-ea"/>
                <a:cs typeface="+mn-cs"/>
              </a:rPr>
              <a:t> - There are nine times as many fatal and serious injuries among pedestrians aged 5–9 in the most deprived areas than the least.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Our surroundings </a:t>
            </a:r>
            <a:r>
              <a:rPr lang="en-US" sz="1200" b="0" kern="1200" dirty="0" smtClean="0">
                <a:solidFill>
                  <a:schemeClr val="tx1"/>
                </a:solidFill>
                <a:effectLst/>
                <a:latin typeface="+mn-lt"/>
                <a:ea typeface="+mn-ea"/>
                <a:cs typeface="+mn-cs"/>
              </a:rPr>
              <a:t>- Children in deprived areas are nine times less likely to have access to green space and places to play.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food we eat</a:t>
            </a:r>
            <a:r>
              <a:rPr lang="en-US" sz="1200" b="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It is harder to buy healthy foods in deprived parts of the UK.</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is also a higher density of fast food outlets in these areas.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9</a:t>
            </a:fld>
            <a:endParaRPr lang="en-GB"/>
          </a:p>
        </p:txBody>
      </p:sp>
    </p:spTree>
    <p:extLst>
      <p:ext uri="{BB962C8B-B14F-4D97-AF65-F5344CB8AC3E}">
        <p14:creationId xmlns:p14="http://schemas.microsoft.com/office/powerpoint/2010/main" val="678147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f standard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67544" y="1361863"/>
            <a:ext cx="8496943" cy="4608511"/>
          </a:xfrm>
          <a:prstGeom prst="rect">
            <a:avLst/>
          </a:prstGeom>
        </p:spPr>
        <p:txBody>
          <a:bodyPr/>
          <a:lstStyle>
            <a:lvl1pPr marL="0" indent="0">
              <a:buNone/>
              <a:defRPr sz="2000" baseline="0">
                <a:solidFill>
                  <a:schemeClr val="tx1"/>
                </a:solidFill>
                <a:latin typeface="+mn-lt"/>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z="1100" dirty="0" smtClean="0">
                <a:effectLst/>
                <a:latin typeface="Palatino Linotype" panose="02040502050505030304" pitchFamily="18" charset="0"/>
                <a:cs typeface="Times New Roman"/>
              </a:rPr>
              <a:t>Click to edit text.  </a:t>
            </a:r>
            <a:endParaRPr lang="en-US" sz="1100" dirty="0" smtClean="0">
              <a:effectLst/>
              <a:latin typeface="Calibri"/>
              <a:cs typeface="Times New Roman"/>
            </a:endParaRPr>
          </a:p>
          <a:p>
            <a:pPr lvl="0"/>
            <a:endParaRPr lang="en-US" sz="1100" dirty="0" smtClean="0">
              <a:effectLst/>
              <a:latin typeface="Calibri"/>
              <a:cs typeface="Times New Roman"/>
            </a:endParaRPr>
          </a:p>
        </p:txBody>
      </p:sp>
      <p:sp>
        <p:nvSpPr>
          <p:cNvPr id="9" name="Text Placeholder 8"/>
          <p:cNvSpPr>
            <a:spLocks noGrp="1"/>
          </p:cNvSpPr>
          <p:nvPr>
            <p:ph type="body" sz="quarter" idx="14" hasCustomPrompt="1"/>
          </p:nvPr>
        </p:nvSpPr>
        <p:spPr>
          <a:xfrm>
            <a:off x="539552" y="692696"/>
            <a:ext cx="8398295" cy="576610"/>
          </a:xfrm>
          <a:prstGeom prst="rect">
            <a:avLst/>
          </a:prstGeom>
        </p:spPr>
        <p:txBody>
          <a:bodyPr vert="horz" lIns="91440" tIns="45720" rIns="91440" bIns="45720" rtlCol="0" anchor="t">
            <a:noAutofit/>
          </a:bodyPr>
          <a:lstStyle>
            <a:lvl1pPr marL="0" indent="0" algn="l">
              <a:defRPr lang="en-GB" sz="3200" b="0" baseline="0" dirty="0">
                <a:solidFill>
                  <a:schemeClr val="tx1"/>
                </a:solidFill>
                <a:latin typeface="Arial" panose="020B0604020202020204" pitchFamily="34" charset="0"/>
                <a:ea typeface="+mj-ea"/>
                <a:cs typeface="Arial" pitchFamily="34" charset="0"/>
              </a:defRPr>
            </a:lvl1pPr>
          </a:lstStyle>
          <a:p>
            <a:pPr lvl="0">
              <a:spcBef>
                <a:spcPct val="0"/>
              </a:spcBef>
              <a:buNone/>
            </a:pPr>
            <a:r>
              <a:rPr lang="en-US" dirty="0" smtClean="0"/>
              <a:t>CLICK TO ADD TITLE</a:t>
            </a:r>
          </a:p>
        </p:txBody>
      </p:sp>
      <p:sp>
        <p:nvSpPr>
          <p:cNvPr id="3" name="Text Placeholder 2"/>
          <p:cNvSpPr>
            <a:spLocks noGrp="1"/>
          </p:cNvSpPr>
          <p:nvPr>
            <p:ph type="body" sz="quarter" idx="15"/>
          </p:nvPr>
        </p:nvSpPr>
        <p:spPr>
          <a:xfrm>
            <a:off x="539552" y="1361863"/>
            <a:ext cx="8424934" cy="4608511"/>
          </a:xfrm>
          <a:prstGeom prst="rect">
            <a:avLst/>
          </a:prstGeom>
        </p:spPr>
        <p:txBody>
          <a:bodyPr/>
          <a:lstStyle>
            <a:lvl1pPr marL="342900" indent="-342900">
              <a:buClr>
                <a:schemeClr val="tx2"/>
              </a:buClr>
              <a:buFont typeface="Wingdings" panose="05000000000000000000" pitchFamily="2" charset="2"/>
              <a:buChar char="§"/>
              <a:defRPr>
                <a:solidFill>
                  <a:srgbClr val="000000"/>
                </a:solidFill>
              </a:defRPr>
            </a:lvl1pPr>
            <a:lvl2pPr marL="742950" indent="-285750">
              <a:buClr>
                <a:schemeClr val="tx2"/>
              </a:buClr>
              <a:buFont typeface="Arial" panose="020B0604020202020204" pitchFamily="34" charset="0"/>
              <a:buChar char="•"/>
              <a:defRPr>
                <a:solidFill>
                  <a:srgbClr val="000000"/>
                </a:solidFill>
              </a:defRPr>
            </a:lvl2pPr>
            <a:lvl3pPr marL="1257300" indent="-342900">
              <a:buClr>
                <a:schemeClr val="tx2"/>
              </a:buClr>
              <a:buFont typeface="Courier New" panose="02070309020205020404" pitchFamily="49" charset="0"/>
              <a:buChar char="o"/>
              <a:defRPr>
                <a:solidFill>
                  <a:srgbClr val="000000"/>
                </a:solidFill>
              </a:defRPr>
            </a:lvl3pPr>
            <a:lvl4pPr marL="1600200" indent="-228600">
              <a:buClr>
                <a:schemeClr val="tx2"/>
              </a:buClr>
              <a:buFont typeface="Wingdings" panose="05000000000000000000" pitchFamily="2" charset="2"/>
              <a:buChar char="Ø"/>
              <a:defRPr>
                <a:solidFill>
                  <a:srgbClr val="000000"/>
                </a:solidFill>
              </a:defRPr>
            </a:lvl4pPr>
            <a:lvl5pPr marL="2057400" indent="-228600">
              <a:buClr>
                <a:schemeClr val="tx2"/>
              </a:buClr>
              <a:buFont typeface="Wingdings" panose="05000000000000000000" pitchFamily="2" charset="2"/>
              <a:buChar cha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753229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descr="NEF Paint Stripes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6535" y="670897"/>
            <a:ext cx="9940536" cy="2519665"/>
          </a:xfrm>
          <a:prstGeom prst="rect">
            <a:avLst/>
          </a:prstGeom>
        </p:spPr>
      </p:pic>
      <p:pic>
        <p:nvPicPr>
          <p:cNvPr id="4"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70840" y="200026"/>
            <a:ext cx="1861160" cy="70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M:\External Affairs\Brand\Re-brand 2016\Asset 4.png"/>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t="19318" b="-19318"/>
          <a:stretch/>
        </p:blipFill>
        <p:spPr bwMode="auto">
          <a:xfrm>
            <a:off x="7508875" y="4297886"/>
            <a:ext cx="8517548" cy="265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46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FCCD1F-24C2-459C-B2A6-C1E6DBFB95E6}" type="slidenum">
              <a:rPr lang="en-GB" smtClean="0"/>
              <a:t>‹#›</a:t>
            </a:fld>
            <a:endParaRPr lang="en-GB"/>
          </a:p>
        </p:txBody>
      </p:sp>
    </p:spTree>
    <p:extLst>
      <p:ext uri="{BB962C8B-B14F-4D97-AF65-F5344CB8AC3E}">
        <p14:creationId xmlns:p14="http://schemas.microsoft.com/office/powerpoint/2010/main" val="12820606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1475656" y="1772816"/>
            <a:ext cx="6408712" cy="2880320"/>
          </a:xfrm>
          <a:prstGeom prst="rect">
            <a:avLst/>
          </a:prstGeom>
        </p:spPr>
        <p:txBody>
          <a:bodyPr vert="horz" lIns="91440" tIns="45720" rIns="91440" bIns="45720" rtlCol="0" anchor="ctr">
            <a:normAutofit/>
          </a:bodyPr>
          <a:lstStyle/>
          <a:p>
            <a:r>
              <a:rPr lang="en-US" smtClean="0"/>
              <a:t>Click to edit Master title style</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8640"/>
            <a:ext cx="1032939" cy="432048"/>
          </a:xfrm>
          <a:prstGeom prst="rect">
            <a:avLst/>
          </a:prstGeom>
        </p:spPr>
      </p:pic>
      <p:pic>
        <p:nvPicPr>
          <p:cNvPr id="7" name="Picture 6"/>
          <p:cNvPicPr>
            <a:picLocks noChangeAspect="1"/>
          </p:cNvPicPr>
          <p:nvPr/>
        </p:nvPicPr>
        <p:blipFill>
          <a:blip r:embed="rId5"/>
          <a:stretch>
            <a:fillRect/>
          </a:stretch>
        </p:blipFill>
        <p:spPr>
          <a:xfrm>
            <a:off x="7199773" y="6210574"/>
            <a:ext cx="1369189" cy="515352"/>
          </a:xfrm>
          <a:prstGeom prst="rect">
            <a:avLst/>
          </a:prstGeom>
        </p:spPr>
      </p:pic>
    </p:spTree>
    <p:extLst>
      <p:ext uri="{BB962C8B-B14F-4D97-AF65-F5344CB8AC3E}">
        <p14:creationId xmlns:p14="http://schemas.microsoft.com/office/powerpoint/2010/main" val="112571016"/>
      </p:ext>
    </p:extLst>
  </p:cSld>
  <p:clrMap bg1="lt1" tx1="dk1" bg2="lt2" tx2="dk2" accent1="accent1" accent2="accent2" accent3="accent3" accent4="accent4" accent5="accent5" accent6="accent6" hlink="hlink" folHlink="folHlink"/>
  <p:sldLayoutIdLst>
    <p:sldLayoutId id="2147483731" r:id="rId1"/>
    <p:sldLayoutId id="2147483752" r:id="rId2"/>
  </p:sldLayoutIdLst>
  <p:timing>
    <p:tnLst>
      <p:par>
        <p:cTn id="1" dur="indefinite" restart="never" nodeType="tmRoot"/>
      </p:par>
    </p:tnLst>
  </p:timing>
  <p:hf sldNum="0" hdr="0" dt="0"/>
  <p:txStyles>
    <p:titleStyle>
      <a:lvl1pPr algn="l" defTabSz="914400" rtl="0" eaLnBrk="1" latinLnBrk="0" hangingPunct="1">
        <a:spcBef>
          <a:spcPct val="0"/>
        </a:spcBef>
        <a:buNone/>
        <a:defRPr sz="24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260648"/>
            <a:ext cx="7886700" cy="6095702"/>
          </a:xfrm>
          <a:prstGeom prst="rect">
            <a:avLst/>
          </a:prstGeom>
        </p:spPr>
        <p:txBody>
          <a:bodyPr vert="horz" lIns="91440" tIns="45720" rIns="91440" bIns="45720" rtlCol="0">
            <a:normAutofit/>
          </a:bodyPr>
          <a:lstStyle/>
          <a:p>
            <a:pPr lvl="0"/>
            <a:r>
              <a:rPr lang="en-GB" dirty="0" smtClean="0"/>
              <a:t>For large images only</a:t>
            </a:r>
            <a:endParaRPr lang="en-GB"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9A2D0-F601-40E2-8F8D-4B4CB9164758}" type="datetimeFigureOut">
              <a:rPr lang="en-GB" smtClean="0"/>
              <a:t>03/05/2018</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CCD1F-24C2-459C-B2A6-C1E6DBFB95E6}" type="slidenum">
              <a:rPr lang="en-GB" smtClean="0"/>
              <a:t>‹#›</a:t>
            </a:fld>
            <a:endParaRPr lang="en-GB"/>
          </a:p>
        </p:txBody>
      </p:sp>
    </p:spTree>
    <p:extLst>
      <p:ext uri="{BB962C8B-B14F-4D97-AF65-F5344CB8AC3E}">
        <p14:creationId xmlns:p14="http://schemas.microsoft.com/office/powerpoint/2010/main" val="2742782208"/>
      </p:ext>
    </p:extLst>
  </p:cSld>
  <p:clrMap bg1="lt1" tx1="dk1" bg2="lt2" tx2="dk2" accent1="accent1" accent2="accent2" accent3="accent3" accent4="accent4" accent5="accent5" accent6="accent6" hlink="hlink" folHlink="folHlink"/>
  <p:sldLayoutIdLst>
    <p:sldLayoutId id="21474837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www.vodg.org.uk/wp-content/uploads/2016-VODG-Social-Value-toolkit.pdf" TargetMode="External"/><Relationship Id="rId3" Type="http://schemas.openxmlformats.org/officeDocument/2006/relationships/hyperlink" Target="https://socialvalueportal.com/national-toms/" TargetMode="External"/><Relationship Id="rId7" Type="http://schemas.openxmlformats.org/officeDocument/2006/relationships/hyperlink" Target="https://assets.publishing.service.gov.uk/government/uploads/system/uploads/attachment_data/file/460713/1a_Social_Value_Act-Full.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health.org.uk/newsletter/nhs-anchor" TargetMode="External"/><Relationship Id="rId5" Type="http://schemas.openxmlformats.org/officeDocument/2006/relationships/hyperlink" Target="https://www.nefconsulting.com/our-services/evaluation-impact-assessment/local-multiplier-3/" TargetMode="External"/><Relationship Id="rId4" Type="http://schemas.openxmlformats.org/officeDocument/2006/relationships/hyperlink" Target="http://b.3cdn.net/nefoundation/974bfd0fd635a9ffcd_j2m6b04b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neweconomic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971600" y="1484784"/>
            <a:ext cx="7272809" cy="3744416"/>
          </a:xfrm>
        </p:spPr>
        <p:txBody>
          <a:bodyPr/>
          <a:lstStyle/>
          <a:p>
            <a:pPr lvl="0" algn="ctr"/>
            <a:r>
              <a:rPr lang="en-GB" sz="4400" b="1" dirty="0" smtClean="0">
                <a:latin typeface="Arial" panose="020B0604020202020204" pitchFamily="34" charset="0"/>
                <a:ea typeface="+mj-ea"/>
              </a:rPr>
              <a:t>Social Value in Commissioning</a:t>
            </a:r>
          </a:p>
          <a:p>
            <a:pPr lvl="0" algn="ctr"/>
            <a:r>
              <a:rPr lang="en-GB" sz="4000" i="1" dirty="0" smtClean="0">
                <a:latin typeface="Arial" panose="020B0604020202020204" pitchFamily="34" charset="0"/>
                <a:ea typeface="+mj-ea"/>
              </a:rPr>
              <a:t>An opportunity to reframe social care</a:t>
            </a:r>
          </a:p>
          <a:p>
            <a:pPr lvl="0" algn="ctr"/>
            <a:endParaRPr lang="en-GB" sz="3200" b="1" dirty="0" smtClean="0">
              <a:latin typeface="Arial" panose="020B0604020202020204" pitchFamily="34" charset="0"/>
              <a:ea typeface="+mj-ea"/>
            </a:endParaRPr>
          </a:p>
          <a:p>
            <a:pPr lvl="0"/>
            <a:r>
              <a:rPr lang="en-GB" sz="2400" dirty="0" err="1" smtClean="0">
                <a:latin typeface="Arial" panose="020B0604020202020204" pitchFamily="34" charset="0"/>
                <a:ea typeface="+mj-ea"/>
              </a:rPr>
              <a:t>Lucie</a:t>
            </a:r>
            <a:r>
              <a:rPr lang="en-GB" sz="2400" dirty="0" smtClean="0">
                <a:latin typeface="Arial" panose="020B0604020202020204" pitchFamily="34" charset="0"/>
                <a:ea typeface="+mj-ea"/>
              </a:rPr>
              <a:t> Stephens,</a:t>
            </a:r>
          </a:p>
          <a:p>
            <a:pPr lvl="0"/>
            <a:r>
              <a:rPr lang="en-GB" sz="2400" dirty="0" smtClean="0">
                <a:latin typeface="Arial" panose="020B0604020202020204" pitchFamily="34" charset="0"/>
                <a:ea typeface="+mj-ea"/>
              </a:rPr>
              <a:t>New Economics Foundation</a:t>
            </a:r>
          </a:p>
          <a:p>
            <a:endParaRPr lang="en-GB" sz="2200" dirty="0" smtClean="0"/>
          </a:p>
        </p:txBody>
      </p:sp>
    </p:spTree>
    <p:extLst>
      <p:ext uri="{BB962C8B-B14F-4D97-AF65-F5344CB8AC3E}">
        <p14:creationId xmlns:p14="http://schemas.microsoft.com/office/powerpoint/2010/main" val="181074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dirty="0"/>
          </a:p>
        </p:txBody>
      </p:sp>
      <p:sp>
        <p:nvSpPr>
          <p:cNvPr id="6" name="Text Placeholder 5"/>
          <p:cNvSpPr>
            <a:spLocks noGrp="1"/>
          </p:cNvSpPr>
          <p:nvPr>
            <p:ph type="body" sz="quarter" idx="14"/>
          </p:nvPr>
        </p:nvSpPr>
        <p:spPr/>
        <p:txBody>
          <a:bodyPr/>
          <a:lstStyle/>
          <a:p>
            <a:pPr>
              <a:buNone/>
            </a:pPr>
            <a:r>
              <a:rPr lang="en-US" dirty="0" smtClean="0"/>
              <a:t>Social Value Act 	</a:t>
            </a:r>
            <a:r>
              <a:rPr lang="en-US" dirty="0"/>
              <a:t>	</a:t>
            </a:r>
            <a:r>
              <a:rPr lang="en-US" dirty="0" smtClean="0"/>
              <a:t>Wider Determinants</a:t>
            </a:r>
            <a:endParaRPr lang="en-US" dirty="0"/>
          </a:p>
        </p:txBody>
      </p:sp>
      <p:sp>
        <p:nvSpPr>
          <p:cNvPr id="7" name="Text Placeholder 6"/>
          <p:cNvSpPr>
            <a:spLocks noGrp="1"/>
          </p:cNvSpPr>
          <p:nvPr>
            <p:ph type="body" sz="quarter" idx="15"/>
          </p:nvPr>
        </p:nvSpPr>
        <p:spPr>
          <a:xfrm>
            <a:off x="4572000" y="1340769"/>
            <a:ext cx="4392486" cy="4608512"/>
          </a:xfrm>
        </p:spPr>
        <p:txBody>
          <a:bodyPr/>
          <a:lstStyle/>
          <a:p>
            <a:endParaRPr lang="en-US" dirty="0" smtClean="0"/>
          </a:p>
          <a:p>
            <a:r>
              <a:rPr lang="en-US" sz="2400" dirty="0" smtClean="0"/>
              <a:t>Family, friends and communities</a:t>
            </a:r>
          </a:p>
          <a:p>
            <a:pPr marL="0" indent="0">
              <a:buNone/>
            </a:pPr>
            <a:endParaRPr lang="en-US" sz="2400" dirty="0" smtClean="0"/>
          </a:p>
          <a:p>
            <a:r>
              <a:rPr lang="en-US" sz="2400" dirty="0" smtClean="0"/>
              <a:t>Money and resources</a:t>
            </a:r>
          </a:p>
          <a:p>
            <a:r>
              <a:rPr lang="en-US" sz="2400" dirty="0" smtClean="0"/>
              <a:t>Good Work</a:t>
            </a:r>
          </a:p>
          <a:p>
            <a:endParaRPr lang="en-US" sz="2400" dirty="0"/>
          </a:p>
          <a:p>
            <a:endParaRPr lang="en-US" sz="2400" dirty="0" smtClean="0"/>
          </a:p>
          <a:p>
            <a:r>
              <a:rPr lang="en-US" sz="2400" dirty="0" smtClean="0"/>
              <a:t>Our surroundings</a:t>
            </a:r>
          </a:p>
          <a:p>
            <a:r>
              <a:rPr lang="en-US" sz="2400" dirty="0" smtClean="0"/>
              <a:t>Transport</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3314580588"/>
              </p:ext>
            </p:extLst>
          </p:nvPr>
        </p:nvGraphicFramePr>
        <p:xfrm>
          <a:off x="539552" y="1484784"/>
          <a:ext cx="4032448" cy="4297680"/>
        </p:xfrm>
        <a:graphic>
          <a:graphicData uri="http://schemas.openxmlformats.org/drawingml/2006/table">
            <a:tbl>
              <a:tblPr firstRow="1" bandRow="1">
                <a:tableStyleId>{5C22544A-7EE6-4342-B048-85BDC9FD1C3A}</a:tableStyleId>
              </a:tblPr>
              <a:tblGrid>
                <a:gridCol w="4032448"/>
              </a:tblGrid>
              <a:tr h="408045">
                <a:tc>
                  <a:txBody>
                    <a:bodyPr/>
                    <a:lstStyle/>
                    <a:p>
                      <a:endParaRPr lang="en-US" sz="2400" dirty="0" smtClean="0"/>
                    </a:p>
                    <a:p>
                      <a:r>
                        <a:rPr lang="en-US" sz="2400" dirty="0" smtClean="0"/>
                        <a:t>Social value</a:t>
                      </a:r>
                    </a:p>
                    <a:p>
                      <a:endParaRPr lang="en-US" sz="2400" dirty="0" smtClean="0"/>
                    </a:p>
                    <a:p>
                      <a:endParaRPr lang="en-US" sz="2400" dirty="0"/>
                    </a:p>
                  </a:txBody>
                  <a:tcPr/>
                </a:tc>
              </a:tr>
              <a:tr h="408045">
                <a:tc>
                  <a:txBody>
                    <a:bodyPr/>
                    <a:lstStyle/>
                    <a:p>
                      <a:endParaRPr lang="en-US" sz="2400" dirty="0" smtClean="0"/>
                    </a:p>
                    <a:p>
                      <a:r>
                        <a:rPr lang="en-US" sz="2400" dirty="0" smtClean="0"/>
                        <a:t>Local</a:t>
                      </a:r>
                      <a:r>
                        <a:rPr lang="en-US" sz="2400" baseline="0" dirty="0" smtClean="0"/>
                        <a:t> Economic value</a:t>
                      </a:r>
                    </a:p>
                    <a:p>
                      <a:endParaRPr lang="en-US" sz="2400" dirty="0" smtClean="0"/>
                    </a:p>
                    <a:p>
                      <a:endParaRPr lang="en-US" sz="2400" dirty="0"/>
                    </a:p>
                  </a:txBody>
                  <a:tcPr/>
                </a:tc>
              </a:tr>
              <a:tr h="408045">
                <a:tc>
                  <a:txBody>
                    <a:bodyPr/>
                    <a:lstStyle/>
                    <a:p>
                      <a:endParaRPr lang="en-US" sz="2400" dirty="0" smtClean="0"/>
                    </a:p>
                    <a:p>
                      <a:r>
                        <a:rPr lang="en-US" sz="2400" dirty="0" smtClean="0"/>
                        <a:t>Environmental value</a:t>
                      </a:r>
                    </a:p>
                    <a:p>
                      <a:endParaRPr lang="en-US" sz="2400" dirty="0" smtClean="0"/>
                    </a:p>
                  </a:txBody>
                  <a:tcPr/>
                </a:tc>
              </a:tr>
            </a:tbl>
          </a:graphicData>
        </a:graphic>
      </p:graphicFrame>
    </p:spTree>
    <p:extLst>
      <p:ext uri="{BB962C8B-B14F-4D97-AF65-F5344CB8AC3E}">
        <p14:creationId xmlns:p14="http://schemas.microsoft.com/office/powerpoint/2010/main" val="2825358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908720"/>
            <a:ext cx="8712968" cy="4896544"/>
          </a:xfrm>
        </p:spPr>
        <p:txBody>
          <a:bodyPr/>
          <a:lstStyle/>
          <a:p>
            <a:pPr marL="342900" indent="-342900">
              <a:buClr>
                <a:srgbClr val="67A0CB"/>
              </a:buClr>
              <a:buFont typeface="Wingdings" panose="05000000000000000000" pitchFamily="2" charset="2"/>
              <a:buChar char="§"/>
            </a:pPr>
            <a:r>
              <a:rPr lang="en-US" sz="2400" i="1" dirty="0">
                <a:latin typeface="Palatino Linotype" panose="02040502050505030304" pitchFamily="18" charset="0"/>
              </a:rPr>
              <a:t>L</a:t>
            </a:r>
            <a:r>
              <a:rPr lang="en-US" sz="2400" dirty="0" smtClean="0">
                <a:latin typeface="Palatino Linotype" panose="02040502050505030304" pitchFamily="18" charset="0"/>
              </a:rPr>
              <a:t>ess frequent commissioning than local government</a:t>
            </a:r>
          </a:p>
          <a:p>
            <a:pPr>
              <a:buClr>
                <a:srgbClr val="67A0CB"/>
              </a:buClr>
            </a:pPr>
            <a:r>
              <a:rPr lang="en-US" sz="2400" dirty="0" smtClean="0">
                <a:latin typeface="Palatino Linotype" panose="02040502050505030304" pitchFamily="18" charset="0"/>
              </a:rPr>
              <a:t> </a:t>
            </a:r>
            <a:endParaRPr lang="en-US" sz="2400" i="1" dirty="0" smtClean="0">
              <a:latin typeface="Palatino Linotype" panose="02040502050505030304" pitchFamily="18" charset="0"/>
            </a:endParaRPr>
          </a:p>
          <a:p>
            <a:pPr marL="342900" indent="-342900">
              <a:buClr>
                <a:srgbClr val="67A0CB"/>
              </a:buClr>
              <a:buFont typeface="Wingdings" panose="05000000000000000000" pitchFamily="2" charset="2"/>
              <a:buChar char="§"/>
            </a:pPr>
            <a:r>
              <a:rPr lang="en-US" sz="2400" i="1" dirty="0" smtClean="0">
                <a:latin typeface="Palatino Linotype" panose="02040502050505030304" pitchFamily="18" charset="0"/>
              </a:rPr>
              <a:t>Structures are still maturing - </a:t>
            </a:r>
            <a:r>
              <a:rPr lang="en-US" sz="2400" dirty="0" smtClean="0">
                <a:latin typeface="Palatino Linotype" panose="02040502050505030304" pitchFamily="18" charset="0"/>
              </a:rPr>
              <a:t>STPs and ICOs</a:t>
            </a:r>
            <a:endParaRPr lang="en-US" sz="2400" i="1" dirty="0">
              <a:latin typeface="Palatino Linotype" panose="02040502050505030304" pitchFamily="18" charset="0"/>
            </a:endParaRPr>
          </a:p>
          <a:p>
            <a:pPr marL="342900" indent="-342900">
              <a:buClr>
                <a:srgbClr val="67A0CB"/>
              </a:buClr>
              <a:buFont typeface="Wingdings" panose="05000000000000000000" pitchFamily="2" charset="2"/>
              <a:buChar char="§"/>
            </a:pPr>
            <a:endParaRPr lang="en-US" sz="2400" i="1" dirty="0" smtClean="0">
              <a:latin typeface="Palatino Linotype" panose="02040502050505030304" pitchFamily="18" charset="0"/>
            </a:endParaRPr>
          </a:p>
          <a:p>
            <a:pPr marL="342900" indent="-342900">
              <a:buClr>
                <a:srgbClr val="67A0CB"/>
              </a:buClr>
              <a:buFont typeface="Wingdings" panose="05000000000000000000" pitchFamily="2" charset="2"/>
              <a:buChar char="§"/>
            </a:pPr>
            <a:r>
              <a:rPr lang="en-US" sz="2400" i="1" dirty="0" smtClean="0">
                <a:latin typeface="Palatino Linotype" panose="02040502050505030304" pitchFamily="18" charset="0"/>
              </a:rPr>
              <a:t>Mixed approach to outcomes in commissioning</a:t>
            </a:r>
          </a:p>
          <a:p>
            <a:pPr marL="342900" indent="-342900">
              <a:buClr>
                <a:srgbClr val="67A0CB"/>
              </a:buClr>
              <a:buFont typeface="Wingdings" panose="05000000000000000000" pitchFamily="2" charset="2"/>
              <a:buChar char="§"/>
            </a:pPr>
            <a:endParaRPr lang="en-US" sz="2400" i="1" dirty="0" smtClean="0">
              <a:latin typeface="Palatino Linotype" panose="02040502050505030304" pitchFamily="18" charset="0"/>
            </a:endParaRPr>
          </a:p>
          <a:p>
            <a:pPr marL="342900" indent="-342900">
              <a:buClr>
                <a:srgbClr val="67A0CB"/>
              </a:buClr>
              <a:buFont typeface="Wingdings" panose="05000000000000000000" pitchFamily="2" charset="2"/>
              <a:buChar char="§"/>
            </a:pPr>
            <a:r>
              <a:rPr lang="en-US" sz="2400" i="1" dirty="0" smtClean="0">
                <a:latin typeface="Palatino Linotype" panose="02040502050505030304" pitchFamily="18" charset="0"/>
              </a:rPr>
              <a:t>Commissioning </a:t>
            </a:r>
            <a:r>
              <a:rPr lang="en-US" sz="2400" i="1" dirty="0">
                <a:latin typeface="Palatino Linotype" panose="02040502050505030304" pitchFamily="18" charset="0"/>
              </a:rPr>
              <a:t>support </a:t>
            </a:r>
            <a:r>
              <a:rPr lang="en-US" sz="2400" i="1" dirty="0" smtClean="0">
                <a:latin typeface="Palatino Linotype" panose="02040502050505030304" pitchFamily="18" charset="0"/>
              </a:rPr>
              <a:t>units -</a:t>
            </a:r>
            <a:r>
              <a:rPr lang="en-US" sz="2400" dirty="0" smtClean="0">
                <a:latin typeface="Palatino Linotype" panose="02040502050505030304" pitchFamily="18" charset="0"/>
              </a:rPr>
              <a:t> closing </a:t>
            </a:r>
            <a:r>
              <a:rPr lang="en-US" sz="2400" dirty="0">
                <a:latin typeface="Palatino Linotype" panose="02040502050505030304" pitchFamily="18" charset="0"/>
              </a:rPr>
              <a:t>or </a:t>
            </a:r>
            <a:r>
              <a:rPr lang="en-US" sz="2400" dirty="0" smtClean="0">
                <a:latin typeface="Palatino Linotype" panose="02040502050505030304" pitchFamily="18" charset="0"/>
              </a:rPr>
              <a:t>merging</a:t>
            </a:r>
          </a:p>
          <a:p>
            <a:pPr marL="342900" indent="-342900">
              <a:buClr>
                <a:srgbClr val="67A0CB"/>
              </a:buClr>
              <a:buFont typeface="Wingdings" panose="05000000000000000000" pitchFamily="2" charset="2"/>
              <a:buChar char="§"/>
            </a:pPr>
            <a:endParaRPr lang="en-US" sz="2400" i="1" dirty="0" smtClean="0">
              <a:latin typeface="Palatino Linotype" panose="02040502050505030304" pitchFamily="18" charset="0"/>
            </a:endParaRPr>
          </a:p>
          <a:p>
            <a:pPr marL="342900" indent="-342900">
              <a:buClr>
                <a:srgbClr val="67A0CB"/>
              </a:buClr>
              <a:buFont typeface="Wingdings" panose="05000000000000000000" pitchFamily="2" charset="2"/>
              <a:buChar char="§"/>
            </a:pPr>
            <a:r>
              <a:rPr lang="en-US" sz="2400" i="1" dirty="0" smtClean="0">
                <a:latin typeface="Palatino Linotype" panose="02040502050505030304" pitchFamily="18" charset="0"/>
              </a:rPr>
              <a:t>Procurement</a:t>
            </a:r>
            <a:r>
              <a:rPr lang="en-US" sz="2400" dirty="0" smtClean="0">
                <a:latin typeface="Palatino Linotype" panose="02040502050505030304" pitchFamily="18" charset="0"/>
              </a:rPr>
              <a:t> </a:t>
            </a:r>
            <a:r>
              <a:rPr lang="mr-IN" sz="2400" dirty="0" smtClean="0">
                <a:latin typeface="Palatino Linotype" panose="02040502050505030304" pitchFamily="18" charset="0"/>
              </a:rPr>
              <a:t>–</a:t>
            </a:r>
            <a:r>
              <a:rPr lang="en-US" sz="2400" dirty="0" smtClean="0">
                <a:latin typeface="Palatino Linotype" panose="02040502050505030304" pitchFamily="18" charset="0"/>
              </a:rPr>
              <a:t> very varied and often too open</a:t>
            </a:r>
          </a:p>
          <a:p>
            <a:pPr marL="342900" indent="-342900">
              <a:buClr>
                <a:srgbClr val="67A0CB"/>
              </a:buClr>
              <a:buFont typeface="Wingdings" panose="05000000000000000000" pitchFamily="2" charset="2"/>
              <a:buChar char="§"/>
            </a:pPr>
            <a:endParaRPr lang="en-US" sz="2400" i="1" dirty="0" smtClean="0">
              <a:latin typeface="Palatino Linotype" panose="02040502050505030304" pitchFamily="18" charset="0"/>
            </a:endParaRPr>
          </a:p>
          <a:p>
            <a:pPr marL="342900" indent="-342900">
              <a:buClr>
                <a:srgbClr val="67A0CB"/>
              </a:buClr>
              <a:buFont typeface="Wingdings" panose="05000000000000000000" pitchFamily="2" charset="2"/>
              <a:buChar char="§"/>
            </a:pPr>
            <a:r>
              <a:rPr lang="en-US" sz="2400" i="1" dirty="0" smtClean="0">
                <a:latin typeface="Palatino Linotype" panose="02040502050505030304" pitchFamily="18" charset="0"/>
              </a:rPr>
              <a:t>Performance </a:t>
            </a:r>
            <a:r>
              <a:rPr lang="en-US" sz="2400" i="1" dirty="0">
                <a:latin typeface="Palatino Linotype" panose="02040502050505030304" pitchFamily="18" charset="0"/>
              </a:rPr>
              <a:t>management</a:t>
            </a:r>
            <a:r>
              <a:rPr lang="en-US" sz="2400" dirty="0">
                <a:latin typeface="Palatino Linotype" panose="02040502050505030304" pitchFamily="18" charset="0"/>
              </a:rPr>
              <a:t> of the </a:t>
            </a:r>
            <a:r>
              <a:rPr lang="en-US" sz="2400" dirty="0" smtClean="0">
                <a:latin typeface="Palatino Linotype" panose="02040502050505030304" pitchFamily="18" charset="0"/>
              </a:rPr>
              <a:t>delivery </a:t>
            </a:r>
            <a:r>
              <a:rPr lang="en-US" sz="2400" dirty="0">
                <a:latin typeface="Palatino Linotype" panose="02040502050505030304" pitchFamily="18" charset="0"/>
              </a:rPr>
              <a:t>as important as including in procurement phase </a:t>
            </a:r>
            <a:endParaRPr lang="en-GB" sz="2200" dirty="0" smtClean="0">
              <a:latin typeface="Palatino Linotype" panose="02040502050505030304" pitchFamily="18" charset="0"/>
            </a:endParaRPr>
          </a:p>
          <a:p>
            <a:endParaRPr lang="en-GB" sz="2200" dirty="0" smtClean="0"/>
          </a:p>
          <a:p>
            <a:endParaRPr lang="en-GB" sz="2200" dirty="0"/>
          </a:p>
          <a:p>
            <a:endParaRPr lang="en-GB" sz="2200" dirty="0"/>
          </a:p>
        </p:txBody>
      </p:sp>
      <p:sp>
        <p:nvSpPr>
          <p:cNvPr id="3" name="Text Placeholder 2"/>
          <p:cNvSpPr>
            <a:spLocks noGrp="1"/>
          </p:cNvSpPr>
          <p:nvPr>
            <p:ph type="body" sz="quarter" idx="14"/>
          </p:nvPr>
        </p:nvSpPr>
        <p:spPr>
          <a:xfrm>
            <a:off x="1187624" y="116632"/>
            <a:ext cx="8424935" cy="576610"/>
          </a:xfrm>
        </p:spPr>
        <p:txBody>
          <a:bodyPr/>
          <a:lstStyle/>
          <a:p>
            <a:pPr>
              <a:buNone/>
            </a:pPr>
            <a:r>
              <a:rPr lang="en-GB" sz="3000" b="1" dirty="0"/>
              <a:t>2</a:t>
            </a:r>
            <a:r>
              <a:rPr lang="en-GB" sz="3000" b="1" dirty="0" smtClean="0"/>
              <a:t>. How Commissioning is Changing  </a:t>
            </a:r>
            <a:endParaRPr lang="en-GB" sz="3000" b="1" dirty="0"/>
          </a:p>
        </p:txBody>
      </p:sp>
    </p:spTree>
    <p:extLst>
      <p:ext uri="{BB962C8B-B14F-4D97-AF65-F5344CB8AC3E}">
        <p14:creationId xmlns:p14="http://schemas.microsoft.com/office/powerpoint/2010/main" val="1032679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980728"/>
            <a:ext cx="8784976" cy="4464496"/>
          </a:xfrm>
        </p:spPr>
        <p:txBody>
          <a:bodyPr/>
          <a:lstStyle/>
          <a:p>
            <a:pPr marL="342900" indent="-342900">
              <a:buClr>
                <a:srgbClr val="67A0CB"/>
              </a:buClr>
              <a:buFont typeface="Arial"/>
              <a:buChar char="•"/>
            </a:pPr>
            <a:r>
              <a:rPr lang="en-US" sz="2200" dirty="0" smtClean="0">
                <a:latin typeface="Palatino Linotype" panose="02040502050505030304" pitchFamily="18" charset="0"/>
              </a:rPr>
              <a:t>STP structures bring local authorities, providers, health and housing together</a:t>
            </a:r>
            <a:r>
              <a:rPr lang="en-US" sz="2200" dirty="0">
                <a:latin typeface="Palatino Linotype" panose="02040502050505030304" pitchFamily="18" charset="0"/>
              </a:rPr>
              <a:t>. This structure </a:t>
            </a:r>
            <a:r>
              <a:rPr lang="en-US" sz="2200" i="1" dirty="0">
                <a:latin typeface="Palatino Linotype" panose="02040502050505030304" pitchFamily="18" charset="0"/>
              </a:rPr>
              <a:t>could</a:t>
            </a:r>
            <a:r>
              <a:rPr lang="en-US" sz="2200" dirty="0">
                <a:latin typeface="Palatino Linotype" panose="02040502050505030304" pitchFamily="18" charset="0"/>
              </a:rPr>
              <a:t> enable a more joined up approach to setting priority social value outcomes, and </a:t>
            </a:r>
            <a:r>
              <a:rPr lang="en-US" sz="2200" dirty="0" smtClean="0">
                <a:latin typeface="Palatino Linotype" panose="02040502050505030304" pitchFamily="18" charset="0"/>
              </a:rPr>
              <a:t>applying </a:t>
            </a:r>
            <a:r>
              <a:rPr lang="en-US" sz="2200" dirty="0">
                <a:latin typeface="Palatino Linotype" panose="02040502050505030304" pitchFamily="18" charset="0"/>
              </a:rPr>
              <a:t>these </a:t>
            </a:r>
            <a:r>
              <a:rPr lang="en-US" sz="2200" dirty="0" smtClean="0">
                <a:latin typeface="Palatino Linotype" panose="02040502050505030304" pitchFamily="18" charset="0"/>
              </a:rPr>
              <a:t>to </a:t>
            </a:r>
            <a:r>
              <a:rPr lang="en-US" sz="2200" dirty="0">
                <a:latin typeface="Palatino Linotype" panose="02040502050505030304" pitchFamily="18" charset="0"/>
              </a:rPr>
              <a:t>the collective spend within an </a:t>
            </a:r>
            <a:r>
              <a:rPr lang="en-US" sz="2200" dirty="0" smtClean="0">
                <a:latin typeface="Palatino Linotype" panose="02040502050505030304" pitchFamily="18" charset="0"/>
              </a:rPr>
              <a:t>area.</a:t>
            </a:r>
          </a:p>
          <a:p>
            <a:pPr marL="342900" indent="-342900">
              <a:buClr>
                <a:srgbClr val="67A0CB"/>
              </a:buClr>
              <a:buFont typeface="Wingdings" panose="05000000000000000000" pitchFamily="2" charset="2"/>
              <a:buChar char="§"/>
            </a:pPr>
            <a:endParaRPr lang="en-US" sz="2200" dirty="0">
              <a:latin typeface="Palatino Linotype" panose="02040502050505030304" pitchFamily="18" charset="0"/>
            </a:endParaRPr>
          </a:p>
          <a:p>
            <a:pPr marL="342900" indent="-342900">
              <a:buClr>
                <a:srgbClr val="67A0CB"/>
              </a:buClr>
              <a:buFont typeface="Wingdings" panose="05000000000000000000" pitchFamily="2" charset="2"/>
              <a:buChar char="§"/>
            </a:pPr>
            <a:r>
              <a:rPr lang="en-US" sz="2200" dirty="0" smtClean="0">
                <a:latin typeface="Palatino Linotype" panose="02040502050505030304" pitchFamily="18" charset="0"/>
              </a:rPr>
              <a:t>To date local </a:t>
            </a:r>
            <a:r>
              <a:rPr lang="en-US" sz="2200" dirty="0">
                <a:latin typeface="Palatino Linotype" panose="02040502050505030304" pitchFamily="18" charset="0"/>
              </a:rPr>
              <a:t>authorities and housing </a:t>
            </a:r>
            <a:r>
              <a:rPr lang="en-US" sz="2200" dirty="0" err="1">
                <a:latin typeface="Palatino Linotype" panose="02040502050505030304" pitchFamily="18" charset="0"/>
              </a:rPr>
              <a:t>organisations</a:t>
            </a:r>
            <a:r>
              <a:rPr lang="en-US" sz="2200" dirty="0">
                <a:latin typeface="Palatino Linotype" panose="02040502050505030304" pitchFamily="18" charset="0"/>
              </a:rPr>
              <a:t> have led on embedding social value in their commissioning / delivery. </a:t>
            </a:r>
            <a:endParaRPr lang="en-US" sz="2200" dirty="0" smtClean="0">
              <a:latin typeface="Palatino Linotype" panose="02040502050505030304" pitchFamily="18" charset="0"/>
            </a:endParaRPr>
          </a:p>
          <a:p>
            <a:pPr marL="342900" indent="-342900">
              <a:buClr>
                <a:srgbClr val="67A0CB"/>
              </a:buClr>
              <a:buFont typeface="Wingdings" panose="05000000000000000000" pitchFamily="2" charset="2"/>
              <a:buChar char="§"/>
            </a:pPr>
            <a:endParaRPr lang="en-US" sz="2200" dirty="0">
              <a:latin typeface="Palatino Linotype" panose="02040502050505030304" pitchFamily="18" charset="0"/>
            </a:endParaRPr>
          </a:p>
          <a:p>
            <a:pPr marL="342900" indent="-342900">
              <a:buClr>
                <a:srgbClr val="67A0CB"/>
              </a:buClr>
              <a:buFont typeface="Wingdings" panose="05000000000000000000" pitchFamily="2" charset="2"/>
              <a:buChar char="§"/>
            </a:pPr>
            <a:r>
              <a:rPr lang="en-US" sz="2200" dirty="0" smtClean="0">
                <a:latin typeface="Palatino Linotype" panose="02040502050505030304" pitchFamily="18" charset="0"/>
              </a:rPr>
              <a:t>Emerging work on health as Anchor </a:t>
            </a:r>
            <a:r>
              <a:rPr lang="en-US" sz="2200" dirty="0" err="1" smtClean="0">
                <a:latin typeface="Palatino Linotype" panose="02040502050505030304" pitchFamily="18" charset="0"/>
              </a:rPr>
              <a:t>Organisations</a:t>
            </a:r>
            <a:r>
              <a:rPr lang="en-US" sz="2200" dirty="0" smtClean="0">
                <a:latin typeface="Palatino Linotype" panose="02040502050505030304" pitchFamily="18" charset="0"/>
              </a:rPr>
              <a:t> as a route to promoting social value in health is being used more frequently. </a:t>
            </a:r>
          </a:p>
          <a:p>
            <a:pPr>
              <a:buClr>
                <a:srgbClr val="67A0CB"/>
              </a:buClr>
            </a:pPr>
            <a:endParaRPr lang="en-US" sz="2200" dirty="0">
              <a:latin typeface="Palatino Linotype" panose="02040502050505030304" pitchFamily="18" charset="0"/>
            </a:endParaRPr>
          </a:p>
          <a:p>
            <a:pPr marL="342900" indent="-342900">
              <a:buClr>
                <a:srgbClr val="67A0CB"/>
              </a:buClr>
              <a:buFont typeface="Wingdings" panose="05000000000000000000" pitchFamily="2" charset="2"/>
              <a:buChar char="§"/>
            </a:pPr>
            <a:r>
              <a:rPr lang="en-US" sz="2200" dirty="0" smtClean="0">
                <a:latin typeface="Palatino Linotype" panose="02040502050505030304" pitchFamily="18" charset="0"/>
              </a:rPr>
              <a:t>Metro Mayors and Devolution also bring a place based focus and new leadership on some key social value outcomes (e.g. work and jobs; environmental outcomes).  </a:t>
            </a:r>
          </a:p>
          <a:p>
            <a:pPr marL="342900" indent="-342900">
              <a:buClr>
                <a:srgbClr val="67A0CB"/>
              </a:buClr>
              <a:buFont typeface="Arial" panose="020B0604020202020204" pitchFamily="34" charset="0"/>
              <a:buChar char="•"/>
            </a:pPr>
            <a:endParaRPr lang="en-US" sz="2200" dirty="0" smtClean="0">
              <a:latin typeface="Palatino Linotype" panose="02040502050505030304" pitchFamily="18" charset="0"/>
            </a:endParaRPr>
          </a:p>
          <a:p>
            <a:pPr marL="342900" indent="-342900">
              <a:buClr>
                <a:srgbClr val="67A0CB"/>
              </a:buClr>
            </a:pPr>
            <a:endParaRPr lang="en-GB" sz="2200" dirty="0" smtClean="0">
              <a:latin typeface="Palatino Linotype" panose="02040502050505030304" pitchFamily="18" charset="0"/>
            </a:endParaRPr>
          </a:p>
          <a:p>
            <a:endParaRPr lang="en-GB" sz="2200" dirty="0" smtClean="0"/>
          </a:p>
          <a:p>
            <a:endParaRPr lang="en-GB" sz="2200" dirty="0"/>
          </a:p>
          <a:p>
            <a:endParaRPr lang="en-GB" sz="2200" dirty="0"/>
          </a:p>
        </p:txBody>
      </p:sp>
      <p:sp>
        <p:nvSpPr>
          <p:cNvPr id="3" name="Text Placeholder 2"/>
          <p:cNvSpPr>
            <a:spLocks noGrp="1"/>
          </p:cNvSpPr>
          <p:nvPr>
            <p:ph type="body" sz="quarter" idx="14"/>
          </p:nvPr>
        </p:nvSpPr>
        <p:spPr>
          <a:xfrm>
            <a:off x="899592" y="188640"/>
            <a:ext cx="8424935" cy="576610"/>
          </a:xfrm>
        </p:spPr>
        <p:txBody>
          <a:bodyPr/>
          <a:lstStyle/>
          <a:p>
            <a:pPr algn="ctr">
              <a:buNone/>
            </a:pPr>
            <a:r>
              <a:rPr lang="en-GB" sz="2800" b="1" dirty="0"/>
              <a:t>3</a:t>
            </a:r>
            <a:r>
              <a:rPr lang="en-GB" sz="2800" b="1" dirty="0" smtClean="0"/>
              <a:t>. The opportunity of place based approaches</a:t>
            </a:r>
            <a:endParaRPr lang="en-GB" sz="2800" b="1" dirty="0"/>
          </a:p>
        </p:txBody>
      </p:sp>
    </p:spTree>
    <p:extLst>
      <p:ext uri="{BB962C8B-B14F-4D97-AF65-F5344CB8AC3E}">
        <p14:creationId xmlns:p14="http://schemas.microsoft.com/office/powerpoint/2010/main" val="3564068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836712"/>
            <a:ext cx="8784976" cy="4464496"/>
          </a:xfrm>
        </p:spPr>
        <p:txBody>
          <a:bodyPr/>
          <a:lstStyle/>
          <a:p>
            <a:pPr marL="342900" indent="-342900">
              <a:buClr>
                <a:srgbClr val="67A0CB"/>
              </a:buClr>
              <a:buFont typeface="Wingdings" panose="05000000000000000000" pitchFamily="2" charset="2"/>
              <a:buChar char="§"/>
            </a:pPr>
            <a:r>
              <a:rPr lang="en-US" sz="2400" i="1" dirty="0" smtClean="0">
                <a:latin typeface="Palatino Linotype" panose="02040502050505030304" pitchFamily="18" charset="0"/>
              </a:rPr>
              <a:t>Senior level sponsorship</a:t>
            </a:r>
            <a:r>
              <a:rPr lang="en-US" sz="2400" dirty="0" smtClean="0">
                <a:latin typeface="Palatino Linotype" panose="02040502050505030304" pitchFamily="18" charset="0"/>
              </a:rPr>
              <a:t>: all areas that are embedding social value well have some senior level sponsorship that gives ‘permission’ to those responsible for embedding into daily work. </a:t>
            </a:r>
          </a:p>
          <a:p>
            <a:pPr marL="342900" indent="-342900">
              <a:buClr>
                <a:srgbClr val="67A0CB"/>
              </a:buClr>
              <a:buFont typeface="Wingdings" panose="05000000000000000000" pitchFamily="2" charset="2"/>
              <a:buChar char="§"/>
            </a:pPr>
            <a:endParaRPr lang="en-US" sz="2400" dirty="0">
              <a:latin typeface="Palatino Linotype" panose="02040502050505030304" pitchFamily="18" charset="0"/>
            </a:endParaRPr>
          </a:p>
          <a:p>
            <a:pPr marL="342900" indent="-342900">
              <a:buClr>
                <a:srgbClr val="67A0CB"/>
              </a:buClr>
              <a:buFont typeface="Wingdings" panose="05000000000000000000" pitchFamily="2" charset="2"/>
              <a:buChar char="§"/>
            </a:pPr>
            <a:r>
              <a:rPr lang="en-US" sz="2400" i="1" dirty="0" smtClean="0">
                <a:latin typeface="Palatino Linotype" panose="02040502050505030304" pitchFamily="18" charset="0"/>
              </a:rPr>
              <a:t>Relationships and partnerships</a:t>
            </a:r>
            <a:r>
              <a:rPr lang="en-US" sz="2400" dirty="0" smtClean="0">
                <a:latin typeface="Palatino Linotype" panose="02040502050505030304" pitchFamily="18" charset="0"/>
              </a:rPr>
              <a:t>: many NHS </a:t>
            </a:r>
            <a:r>
              <a:rPr lang="en-US" sz="2400" dirty="0" err="1" smtClean="0">
                <a:latin typeface="Palatino Linotype" panose="02040502050505030304" pitchFamily="18" charset="0"/>
              </a:rPr>
              <a:t>organisations</a:t>
            </a:r>
            <a:r>
              <a:rPr lang="en-US" sz="2400" dirty="0" smtClean="0">
                <a:latin typeface="Palatino Linotype" panose="02040502050505030304" pitchFamily="18" charset="0"/>
              </a:rPr>
              <a:t> leading on social value have strong relationships with the local authority. </a:t>
            </a:r>
          </a:p>
          <a:p>
            <a:pPr marL="342900" indent="-342900">
              <a:buClr>
                <a:srgbClr val="67A0CB"/>
              </a:buClr>
              <a:buFont typeface="Wingdings" panose="05000000000000000000" pitchFamily="2" charset="2"/>
              <a:buChar char="§"/>
            </a:pPr>
            <a:endParaRPr lang="en-US" sz="2400" dirty="0">
              <a:latin typeface="Palatino Linotype" panose="02040502050505030304" pitchFamily="18" charset="0"/>
            </a:endParaRPr>
          </a:p>
          <a:p>
            <a:pPr marL="342900" indent="-342900">
              <a:buClr>
                <a:srgbClr val="67A0CB"/>
              </a:buClr>
              <a:buFont typeface="Wingdings" panose="05000000000000000000" pitchFamily="2" charset="2"/>
              <a:buChar char="§"/>
            </a:pPr>
            <a:r>
              <a:rPr lang="en-US" sz="2400" i="1" dirty="0" smtClean="0">
                <a:latin typeface="Palatino Linotype" panose="02040502050505030304" pitchFamily="18" charset="0"/>
              </a:rPr>
              <a:t>Consistent application</a:t>
            </a:r>
            <a:r>
              <a:rPr lang="en-US" sz="2400" dirty="0" smtClean="0">
                <a:latin typeface="Palatino Linotype" panose="02040502050505030304" pitchFamily="18" charset="0"/>
              </a:rPr>
              <a:t>: most areas are applying social value to some contracts, but more advanced areas apply consistently and it is a core part of their procurement framework and commissioning approach.  </a:t>
            </a:r>
          </a:p>
          <a:p>
            <a:pPr marL="342900" indent="-342900">
              <a:buClr>
                <a:srgbClr val="67A0CB"/>
              </a:buClr>
              <a:buFont typeface="Wingdings" panose="05000000000000000000" pitchFamily="2" charset="2"/>
              <a:buChar char="§"/>
            </a:pPr>
            <a:endParaRPr lang="en-US" sz="2400" dirty="0" smtClean="0">
              <a:latin typeface="Palatino Linotype" panose="02040502050505030304" pitchFamily="18" charset="0"/>
            </a:endParaRPr>
          </a:p>
          <a:p>
            <a:pPr marL="342900" indent="-342900">
              <a:buClr>
                <a:srgbClr val="67A0CB"/>
              </a:buClr>
            </a:pPr>
            <a:endParaRPr lang="en-GB" sz="2600" dirty="0" smtClean="0">
              <a:latin typeface="Palatino Linotype" panose="02040502050505030304" pitchFamily="18" charset="0"/>
            </a:endParaRPr>
          </a:p>
          <a:p>
            <a:endParaRPr lang="en-GB" dirty="0" smtClean="0"/>
          </a:p>
          <a:p>
            <a:endParaRPr lang="en-GB" dirty="0"/>
          </a:p>
          <a:p>
            <a:endParaRPr lang="en-GB" dirty="0"/>
          </a:p>
        </p:txBody>
      </p:sp>
      <p:sp>
        <p:nvSpPr>
          <p:cNvPr id="3" name="Text Placeholder 2"/>
          <p:cNvSpPr>
            <a:spLocks noGrp="1"/>
          </p:cNvSpPr>
          <p:nvPr>
            <p:ph type="body" sz="quarter" idx="14"/>
          </p:nvPr>
        </p:nvSpPr>
        <p:spPr>
          <a:xfrm>
            <a:off x="1259632" y="116632"/>
            <a:ext cx="8424935" cy="576610"/>
          </a:xfrm>
        </p:spPr>
        <p:txBody>
          <a:bodyPr/>
          <a:lstStyle/>
          <a:p>
            <a:pPr>
              <a:buNone/>
            </a:pPr>
            <a:r>
              <a:rPr lang="en-GB" b="1" dirty="0"/>
              <a:t>4</a:t>
            </a:r>
            <a:r>
              <a:rPr lang="en-GB" b="1" dirty="0" smtClean="0"/>
              <a:t>. Leadership </a:t>
            </a:r>
            <a:endParaRPr lang="en-GB" b="1" dirty="0">
              <a:latin typeface="Arial" panose="020B0604020202020204" pitchFamily="34" charset="0"/>
            </a:endParaRPr>
          </a:p>
        </p:txBody>
      </p:sp>
    </p:spTree>
    <p:extLst>
      <p:ext uri="{BB962C8B-B14F-4D97-AF65-F5344CB8AC3E}">
        <p14:creationId xmlns:p14="http://schemas.microsoft.com/office/powerpoint/2010/main" val="3425164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342900" indent="-342900">
              <a:buFont typeface="Arial"/>
              <a:buChar char="•"/>
            </a:pPr>
            <a:r>
              <a:rPr lang="en-US" sz="2400" dirty="0" smtClean="0"/>
              <a:t>Harnessed spending power of seven local anchor institutions to ensure greatest economic, social and environmental benefit for Preston’s economy and it’s residents</a:t>
            </a:r>
          </a:p>
          <a:p>
            <a:pPr marL="342900" indent="-342900">
              <a:buFont typeface="Arial"/>
              <a:buChar char="•"/>
            </a:pPr>
            <a:r>
              <a:rPr lang="en-US" sz="2400" dirty="0" smtClean="0"/>
              <a:t>In 2012/13 only 5% of total procurement spent was with Preston based suppliers and 39% with Lancashire based suppliers</a:t>
            </a:r>
          </a:p>
          <a:p>
            <a:pPr marL="342900" indent="-342900">
              <a:buFont typeface="Arial"/>
              <a:buChar char="•"/>
            </a:pPr>
            <a:r>
              <a:rPr lang="en-US" sz="2400" dirty="0" smtClean="0"/>
              <a:t>By 2016/17 this had increased to 18.2% spent with local suppliers and 79.2% spent with Lancashire based suppliers </a:t>
            </a:r>
            <a:endParaRPr lang="en-US" sz="2400" dirty="0"/>
          </a:p>
          <a:p>
            <a:pPr marL="342900" indent="-342900">
              <a:buFont typeface="Arial"/>
              <a:buChar char="•"/>
            </a:pPr>
            <a:r>
              <a:rPr lang="en-US" sz="2400" dirty="0" smtClean="0"/>
              <a:t>This equates to an additional </a:t>
            </a:r>
            <a:r>
              <a:rPr lang="en-US" sz="2400" b="1" dirty="0" smtClean="0"/>
              <a:t>£74,750,857.47 </a:t>
            </a:r>
            <a:r>
              <a:rPr lang="en-US" sz="2400" dirty="0" smtClean="0"/>
              <a:t>for local suppliers and </a:t>
            </a:r>
            <a:r>
              <a:rPr lang="en-US" sz="2400" b="1" dirty="0" smtClean="0"/>
              <a:t>£199,688,679.96 </a:t>
            </a:r>
            <a:r>
              <a:rPr lang="en-US" sz="2400" dirty="0" smtClean="0"/>
              <a:t>spent with suppliers from Lancashire</a:t>
            </a:r>
          </a:p>
          <a:p>
            <a:endParaRPr lang="en-US" sz="2400" dirty="0" smtClean="0"/>
          </a:p>
          <a:p>
            <a:pPr marL="342900" indent="-342900">
              <a:buFont typeface="Arial"/>
              <a:buChar char="•"/>
            </a:pPr>
            <a:r>
              <a:rPr lang="en-US" sz="2400" dirty="0" smtClean="0"/>
              <a:t> </a:t>
            </a:r>
            <a:endParaRPr lang="en-US" sz="2400" dirty="0"/>
          </a:p>
        </p:txBody>
      </p:sp>
      <p:sp>
        <p:nvSpPr>
          <p:cNvPr id="3" name="Text Placeholder 2"/>
          <p:cNvSpPr>
            <a:spLocks noGrp="1"/>
          </p:cNvSpPr>
          <p:nvPr>
            <p:ph type="body" sz="quarter" idx="14"/>
          </p:nvPr>
        </p:nvSpPr>
        <p:spPr/>
        <p:txBody>
          <a:bodyPr/>
          <a:lstStyle/>
          <a:p>
            <a:pPr>
              <a:buNone/>
            </a:pPr>
            <a:r>
              <a:rPr lang="en-US" dirty="0" smtClean="0"/>
              <a:t>The Preston Model </a:t>
            </a:r>
            <a:r>
              <a:rPr lang="mr-IN" dirty="0" smtClean="0"/>
              <a:t>–</a:t>
            </a:r>
            <a:r>
              <a:rPr lang="en-US" dirty="0" smtClean="0"/>
              <a:t> ‘</a:t>
            </a:r>
            <a:r>
              <a:rPr lang="en-US" i="1" dirty="0" smtClean="0"/>
              <a:t>guerilla localism</a:t>
            </a:r>
            <a:r>
              <a:rPr lang="en-US" dirty="0" smtClean="0"/>
              <a:t>’</a:t>
            </a:r>
            <a:endParaRPr lang="en-US" dirty="0"/>
          </a:p>
        </p:txBody>
      </p:sp>
    </p:spTree>
    <p:extLst>
      <p:ext uri="{BB962C8B-B14F-4D97-AF65-F5344CB8AC3E}">
        <p14:creationId xmlns:p14="http://schemas.microsoft.com/office/powerpoint/2010/main" val="328915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a:buNone/>
            </a:pPr>
            <a:r>
              <a:rPr lang="en-US" dirty="0" err="1" smtClean="0"/>
              <a:t>Halton</a:t>
            </a:r>
            <a:r>
              <a:rPr lang="en-US" dirty="0" smtClean="0"/>
              <a:t> CCG</a:t>
            </a:r>
            <a:endParaRPr lang="en-US" dirty="0"/>
          </a:p>
        </p:txBody>
      </p:sp>
      <p:sp>
        <p:nvSpPr>
          <p:cNvPr id="4" name="Text Placeholder 3"/>
          <p:cNvSpPr>
            <a:spLocks noGrp="1"/>
          </p:cNvSpPr>
          <p:nvPr>
            <p:ph type="body" sz="quarter" idx="15"/>
          </p:nvPr>
        </p:nvSpPr>
        <p:spPr/>
        <p:txBody>
          <a:bodyPr/>
          <a:lstStyle/>
          <a:p>
            <a:r>
              <a:rPr lang="en-US" sz="2400" dirty="0" smtClean="0">
                <a:solidFill>
                  <a:schemeClr val="tx1"/>
                </a:solidFill>
              </a:rPr>
              <a:t>There are a greater proportion of people living with illnesses or health problems that limit their daily activities and higher levels of inequality in </a:t>
            </a:r>
            <a:r>
              <a:rPr lang="en-US" sz="2400" dirty="0" err="1" smtClean="0">
                <a:solidFill>
                  <a:schemeClr val="tx1"/>
                </a:solidFill>
              </a:rPr>
              <a:t>Halton</a:t>
            </a:r>
            <a:r>
              <a:rPr lang="en-US" sz="2400" dirty="0" smtClean="0">
                <a:solidFill>
                  <a:schemeClr val="tx1"/>
                </a:solidFill>
              </a:rPr>
              <a:t> than the rest of the country. </a:t>
            </a:r>
          </a:p>
          <a:p>
            <a:pPr>
              <a:buFontTx/>
              <a:buChar char="-"/>
            </a:pPr>
            <a:r>
              <a:rPr lang="en-US" sz="2400" dirty="0" smtClean="0">
                <a:solidFill>
                  <a:schemeClr val="tx1"/>
                </a:solidFill>
              </a:rPr>
              <a:t>CCG, Local Authority and VCSE worked together to understand local assets</a:t>
            </a:r>
          </a:p>
          <a:p>
            <a:pPr>
              <a:buFontTx/>
              <a:buChar char="-"/>
            </a:pPr>
            <a:r>
              <a:rPr lang="en-US" sz="2400" dirty="0" smtClean="0">
                <a:solidFill>
                  <a:schemeClr val="tx1"/>
                </a:solidFill>
              </a:rPr>
              <a:t>Social value part of everything and not an ‘add on’ in contracts</a:t>
            </a:r>
          </a:p>
          <a:p>
            <a:pPr>
              <a:buFontTx/>
              <a:buChar char="-"/>
            </a:pPr>
            <a:r>
              <a:rPr lang="en-US" sz="2400" dirty="0" smtClean="0">
                <a:solidFill>
                  <a:schemeClr val="tx1"/>
                </a:solidFill>
              </a:rPr>
              <a:t>‘social-proofing’ </a:t>
            </a:r>
            <a:r>
              <a:rPr lang="en-US" sz="2400" dirty="0" err="1" smtClean="0">
                <a:solidFill>
                  <a:schemeClr val="tx1"/>
                </a:solidFill>
              </a:rPr>
              <a:t>Halton</a:t>
            </a:r>
            <a:r>
              <a:rPr lang="en-US" sz="2400" dirty="0" smtClean="0">
                <a:solidFill>
                  <a:schemeClr val="tx1"/>
                </a:solidFill>
              </a:rPr>
              <a:t> CCG community intentions</a:t>
            </a:r>
          </a:p>
          <a:p>
            <a:pPr>
              <a:buFontTx/>
              <a:buChar char="-"/>
            </a:pPr>
            <a:r>
              <a:rPr lang="en-US" sz="2400" dirty="0" smtClean="0">
                <a:solidFill>
                  <a:schemeClr val="tx1"/>
                </a:solidFill>
              </a:rPr>
              <a:t>Social Value Procurement Framework</a:t>
            </a:r>
          </a:p>
          <a:p>
            <a:pPr>
              <a:buFontTx/>
              <a:buChar char="-"/>
            </a:pPr>
            <a:r>
              <a:rPr lang="en-US" sz="2400" dirty="0" smtClean="0">
                <a:solidFill>
                  <a:schemeClr val="tx1"/>
                </a:solidFill>
              </a:rPr>
              <a:t>Procurement workshops to build local business and voluntary sector capacity</a:t>
            </a:r>
            <a:endParaRPr lang="en-US" sz="2400" dirty="0">
              <a:solidFill>
                <a:schemeClr val="tx1"/>
              </a:solidFill>
            </a:endParaRPr>
          </a:p>
        </p:txBody>
      </p:sp>
    </p:spTree>
    <p:extLst>
      <p:ext uri="{BB962C8B-B14F-4D97-AF65-F5344CB8AC3E}">
        <p14:creationId xmlns:p14="http://schemas.microsoft.com/office/powerpoint/2010/main" val="323230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a:buNone/>
            </a:pPr>
            <a:r>
              <a:rPr lang="en-US" dirty="0" smtClean="0"/>
              <a:t>Tools, resources and further reading</a:t>
            </a:r>
            <a:endParaRPr lang="en-US" dirty="0"/>
          </a:p>
        </p:txBody>
      </p:sp>
      <p:sp>
        <p:nvSpPr>
          <p:cNvPr id="4" name="Text Placeholder 3"/>
          <p:cNvSpPr>
            <a:spLocks noGrp="1"/>
          </p:cNvSpPr>
          <p:nvPr>
            <p:ph type="body" sz="quarter" idx="15"/>
          </p:nvPr>
        </p:nvSpPr>
        <p:spPr>
          <a:xfrm>
            <a:off x="539552" y="1268760"/>
            <a:ext cx="8424934" cy="4608511"/>
          </a:xfrm>
        </p:spPr>
        <p:txBody>
          <a:bodyPr/>
          <a:lstStyle/>
          <a:p>
            <a:pPr>
              <a:buFont typeface="Arial"/>
              <a:buChar char="•"/>
            </a:pPr>
            <a:r>
              <a:rPr lang="en-US" sz="2000" dirty="0"/>
              <a:t>National Themes Outcomes and Measures (TOMs) </a:t>
            </a:r>
            <a:r>
              <a:rPr lang="en-US" sz="2000" dirty="0" smtClean="0"/>
              <a:t>framework </a:t>
            </a:r>
            <a:endParaRPr lang="en-US" sz="2000" dirty="0"/>
          </a:p>
          <a:p>
            <a:pPr marL="0" indent="0">
              <a:buNone/>
            </a:pPr>
            <a:r>
              <a:rPr lang="en-US" sz="2000" dirty="0">
                <a:hlinkClick r:id="rId3"/>
              </a:rPr>
              <a:t>https://socialvalueportal.com/national-toms</a:t>
            </a:r>
            <a:r>
              <a:rPr lang="en-US" sz="2000" dirty="0" smtClean="0">
                <a:hlinkClick r:id="rId3"/>
              </a:rPr>
              <a:t>/</a:t>
            </a:r>
            <a:r>
              <a:rPr lang="en-US" sz="2000" dirty="0" smtClean="0"/>
              <a:t> </a:t>
            </a:r>
            <a:endParaRPr lang="en-US" sz="2000" dirty="0"/>
          </a:p>
          <a:p>
            <a:r>
              <a:rPr lang="en-US" sz="2000" dirty="0" smtClean="0"/>
              <a:t>Commissioning for outcomes and co</a:t>
            </a:r>
            <a:r>
              <a:rPr lang="en-US" sz="2000" dirty="0"/>
              <a:t>-production </a:t>
            </a:r>
            <a:endParaRPr lang="en-US" sz="2000" dirty="0" smtClean="0"/>
          </a:p>
          <a:p>
            <a:pPr marL="0" indent="0">
              <a:buNone/>
            </a:pPr>
            <a:r>
              <a:rPr lang="en-US" sz="2000" dirty="0" smtClean="0">
                <a:hlinkClick r:id="rId4"/>
              </a:rPr>
              <a:t>http</a:t>
            </a:r>
            <a:r>
              <a:rPr lang="en-US" sz="2000" dirty="0">
                <a:hlinkClick r:id="rId4"/>
              </a:rPr>
              <a:t>://b.3cdn.net/nefoundation/</a:t>
            </a:r>
            <a:r>
              <a:rPr lang="en-US" sz="2000" dirty="0" smtClean="0">
                <a:hlinkClick r:id="rId4"/>
              </a:rPr>
              <a:t>974bfd0fd635a9ffcd_j2m6b04bs.pdf</a:t>
            </a:r>
            <a:endParaRPr lang="en-US" sz="2000" dirty="0" smtClean="0"/>
          </a:p>
          <a:p>
            <a:r>
              <a:rPr lang="en-US" sz="2000" dirty="0" smtClean="0"/>
              <a:t>Map the impact of your spend - Local Money Flows</a:t>
            </a:r>
          </a:p>
          <a:p>
            <a:pPr marL="0" indent="0">
              <a:buNone/>
            </a:pPr>
            <a:r>
              <a:rPr lang="en-US" sz="2000" dirty="0">
                <a:hlinkClick r:id="rId5"/>
              </a:rPr>
              <a:t>https://www.nefconsulting.com/our-services/evaluation-impact-assessment/local-multiplier-3</a:t>
            </a:r>
            <a:r>
              <a:rPr lang="en-US" sz="2000" dirty="0" smtClean="0">
                <a:hlinkClick r:id="rId5"/>
              </a:rPr>
              <a:t>/</a:t>
            </a:r>
            <a:endParaRPr lang="en-US" sz="2000" dirty="0" smtClean="0"/>
          </a:p>
          <a:p>
            <a:r>
              <a:rPr lang="en-US" sz="2000" dirty="0" smtClean="0"/>
              <a:t>Health Foundation work on Anchor institutions</a:t>
            </a:r>
          </a:p>
          <a:p>
            <a:pPr marL="0" indent="0">
              <a:buNone/>
            </a:pPr>
            <a:r>
              <a:rPr lang="en-US" sz="2000" dirty="0">
                <a:hlinkClick r:id="rId6"/>
              </a:rPr>
              <a:t>https://www.health.org.uk/newsletter/nhs-</a:t>
            </a:r>
            <a:r>
              <a:rPr lang="en-US" sz="2000" dirty="0" smtClean="0">
                <a:hlinkClick r:id="rId6"/>
              </a:rPr>
              <a:t>anchor</a:t>
            </a:r>
            <a:endParaRPr lang="en-US" sz="2000" dirty="0" smtClean="0"/>
          </a:p>
          <a:p>
            <a:r>
              <a:rPr lang="en-US" sz="2000" dirty="0" smtClean="0"/>
              <a:t>Institute for Health Equity </a:t>
            </a:r>
            <a:r>
              <a:rPr lang="mr-IN" sz="2000" dirty="0" smtClean="0"/>
              <a:t>–</a:t>
            </a:r>
            <a:r>
              <a:rPr lang="en-US" sz="2000" dirty="0" smtClean="0"/>
              <a:t> toolkit on </a:t>
            </a:r>
            <a:r>
              <a:rPr lang="en-US" sz="2000" dirty="0"/>
              <a:t>S</a:t>
            </a:r>
            <a:r>
              <a:rPr lang="en-US" sz="2000" dirty="0" smtClean="0"/>
              <a:t>ocial </a:t>
            </a:r>
            <a:r>
              <a:rPr lang="en-US" sz="2000" dirty="0"/>
              <a:t>V</a:t>
            </a:r>
            <a:r>
              <a:rPr lang="en-US" sz="2000" dirty="0" smtClean="0"/>
              <a:t>alue Act</a:t>
            </a:r>
          </a:p>
          <a:p>
            <a:pPr marL="0" indent="0">
              <a:buNone/>
            </a:pPr>
            <a:r>
              <a:rPr lang="en-US" sz="2000" dirty="0">
                <a:hlinkClick r:id="rId7"/>
              </a:rPr>
              <a:t>https://assets.publishing.service.gov.uk/government/uploads/system/uploads/attachment_data/file/460713/1a_Social_Value_Act-</a:t>
            </a:r>
            <a:r>
              <a:rPr lang="en-US" sz="2000" dirty="0" smtClean="0">
                <a:hlinkClick r:id="rId7"/>
              </a:rPr>
              <a:t>Full.pdf</a:t>
            </a:r>
            <a:r>
              <a:rPr lang="en-US" sz="2000" dirty="0" smtClean="0"/>
              <a:t> </a:t>
            </a:r>
          </a:p>
          <a:p>
            <a:r>
              <a:rPr lang="en-US" sz="2000" dirty="0" smtClean="0"/>
              <a:t>VODG Social Value toolkit</a:t>
            </a:r>
          </a:p>
          <a:p>
            <a:pPr marL="0" indent="0">
              <a:buNone/>
            </a:pPr>
            <a:r>
              <a:rPr lang="en-US" sz="2000" dirty="0" smtClean="0">
                <a:hlinkClick r:id="rId8"/>
              </a:rPr>
              <a:t>https://www.vodg.org.uk/wp-content/uploads/2016-VODG-Social-Value-toolkit.pdf</a:t>
            </a:r>
            <a:r>
              <a:rPr lang="en-US" sz="2000" dirty="0" smtClean="0"/>
              <a:t> </a:t>
            </a:r>
            <a:endParaRPr lang="en-US" sz="2000" dirty="0"/>
          </a:p>
        </p:txBody>
      </p:sp>
    </p:spTree>
    <p:extLst>
      <p:ext uri="{BB962C8B-B14F-4D97-AF65-F5344CB8AC3E}">
        <p14:creationId xmlns:p14="http://schemas.microsoft.com/office/powerpoint/2010/main" val="923812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a:buNone/>
            </a:pPr>
            <a:r>
              <a:rPr lang="en-US" dirty="0" smtClean="0"/>
              <a:t>Overview</a:t>
            </a:r>
            <a:endParaRPr lang="en-US" dirty="0"/>
          </a:p>
        </p:txBody>
      </p:sp>
      <p:sp>
        <p:nvSpPr>
          <p:cNvPr id="4" name="Text Placeholder 3"/>
          <p:cNvSpPr>
            <a:spLocks noGrp="1"/>
          </p:cNvSpPr>
          <p:nvPr>
            <p:ph type="body" sz="quarter" idx="15"/>
          </p:nvPr>
        </p:nvSpPr>
        <p:spPr>
          <a:xfrm>
            <a:off x="395536" y="1361863"/>
            <a:ext cx="8424934" cy="4608511"/>
          </a:xfrm>
        </p:spPr>
        <p:txBody>
          <a:bodyPr/>
          <a:lstStyle/>
          <a:p>
            <a:r>
              <a:rPr lang="en-US" dirty="0"/>
              <a:t>Social care as an engine for good local growth </a:t>
            </a:r>
            <a:r>
              <a:rPr lang="mr-IN" dirty="0"/>
              <a:t>–</a:t>
            </a:r>
            <a:r>
              <a:rPr lang="en-US" dirty="0"/>
              <a:t> ideas from West </a:t>
            </a:r>
            <a:r>
              <a:rPr lang="en-US" dirty="0" smtClean="0"/>
              <a:t>Midlands</a:t>
            </a:r>
          </a:p>
          <a:p>
            <a:endParaRPr lang="en-US" dirty="0"/>
          </a:p>
          <a:p>
            <a:r>
              <a:rPr lang="en-US" dirty="0" smtClean="0"/>
              <a:t>Research on use of social value act in NHS</a:t>
            </a:r>
          </a:p>
          <a:p>
            <a:endParaRPr lang="en-US" dirty="0" smtClean="0"/>
          </a:p>
          <a:p>
            <a:r>
              <a:rPr lang="en-US" dirty="0" smtClean="0"/>
              <a:t>Examples of what is already possible - Preston Model and </a:t>
            </a:r>
            <a:r>
              <a:rPr lang="en-US" dirty="0" err="1" smtClean="0"/>
              <a:t>Halton</a:t>
            </a:r>
            <a:r>
              <a:rPr lang="en-US" dirty="0" smtClean="0"/>
              <a:t> CCG </a:t>
            </a:r>
          </a:p>
          <a:p>
            <a:pPr marL="0" indent="0">
              <a:buNone/>
            </a:pPr>
            <a:endParaRPr lang="en-US" dirty="0" smtClean="0"/>
          </a:p>
        </p:txBody>
      </p:sp>
    </p:spTree>
    <p:extLst>
      <p:ext uri="{BB962C8B-B14F-4D97-AF65-F5344CB8AC3E}">
        <p14:creationId xmlns:p14="http://schemas.microsoft.com/office/powerpoint/2010/main" val="1371387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80728"/>
            <a:ext cx="7704856" cy="5262979"/>
          </a:xfrm>
          <a:prstGeom prst="rect">
            <a:avLst/>
          </a:prstGeom>
          <a:noFill/>
        </p:spPr>
        <p:txBody>
          <a:bodyPr wrap="square" rtlCol="0">
            <a:spAutoFit/>
          </a:bodyPr>
          <a:lstStyle/>
          <a:p>
            <a:r>
              <a:rPr lang="en-GB" sz="3600" b="1" dirty="0" smtClean="0">
                <a:latin typeface="Steagal Bold" pitchFamily="50" charset="0"/>
              </a:rPr>
              <a:t>About NEF</a:t>
            </a:r>
          </a:p>
          <a:p>
            <a:endParaRPr lang="en-GB" sz="3600" b="1" dirty="0">
              <a:latin typeface="Steagal Bold" pitchFamily="50" charset="0"/>
            </a:endParaRPr>
          </a:p>
          <a:p>
            <a:pPr marL="571500" indent="-571500">
              <a:buFont typeface="Arial" panose="020B0604020202020204" pitchFamily="34" charset="0"/>
              <a:buChar char="•"/>
            </a:pPr>
            <a:r>
              <a:rPr lang="en-GB" sz="2400" dirty="0" smtClean="0">
                <a:latin typeface="Palatino Linotype" panose="02040502050505030304" pitchFamily="18" charset="0"/>
              </a:rPr>
              <a:t>Think tank and charity.</a:t>
            </a:r>
          </a:p>
          <a:p>
            <a:pPr marL="571500" indent="-571500">
              <a:buFont typeface="Arial" panose="020B0604020202020204" pitchFamily="34" charset="0"/>
              <a:buChar char="•"/>
            </a:pPr>
            <a:endParaRPr lang="en-GB" sz="2400" dirty="0" smtClean="0">
              <a:latin typeface="Palatino Linotype" panose="02040502050505030304" pitchFamily="18" charset="0"/>
            </a:endParaRPr>
          </a:p>
          <a:p>
            <a:pPr marL="571500" indent="-571500">
              <a:buFont typeface="Arial" panose="020B0604020202020204" pitchFamily="34" charset="0"/>
              <a:buChar char="•"/>
            </a:pPr>
            <a:r>
              <a:rPr lang="en-GB" sz="2400" dirty="0" smtClean="0">
                <a:latin typeface="Palatino Linotype" panose="02040502050505030304" pitchFamily="18" charset="0"/>
              </a:rPr>
              <a:t>Set up in 1986, out of The other Economic Summit.</a:t>
            </a:r>
          </a:p>
          <a:p>
            <a:endParaRPr lang="en-GB" sz="2400" dirty="0" smtClean="0">
              <a:latin typeface="Palatino Linotype" panose="02040502050505030304" pitchFamily="18" charset="0"/>
            </a:endParaRPr>
          </a:p>
          <a:p>
            <a:pPr marL="571500" indent="-571500">
              <a:buFont typeface="Arial" panose="020B0604020202020204" pitchFamily="34" charset="0"/>
              <a:buChar char="•"/>
            </a:pPr>
            <a:r>
              <a:rPr lang="en-GB" sz="2400" dirty="0" smtClean="0">
                <a:latin typeface="Palatino Linotype" panose="02040502050505030304" pitchFamily="18" charset="0"/>
              </a:rPr>
              <a:t>Economics as if people and planet matter.</a:t>
            </a:r>
          </a:p>
          <a:p>
            <a:pPr marL="571500" indent="-571500">
              <a:buFont typeface="Arial" panose="020B0604020202020204" pitchFamily="34" charset="0"/>
              <a:buChar char="•"/>
            </a:pPr>
            <a:endParaRPr lang="en-GB" sz="2400" dirty="0" smtClean="0">
              <a:latin typeface="Palatino Linotype" panose="02040502050505030304" pitchFamily="18" charset="0"/>
            </a:endParaRPr>
          </a:p>
          <a:p>
            <a:pPr marL="571500" indent="-571500">
              <a:buFont typeface="Arial" panose="020B0604020202020204" pitchFamily="34" charset="0"/>
              <a:buChar char="•"/>
            </a:pPr>
            <a:r>
              <a:rPr lang="en-GB" sz="2400" dirty="0" smtClean="0">
                <a:latin typeface="Palatino Linotype" panose="02040502050505030304" pitchFamily="18" charset="0"/>
              </a:rPr>
              <a:t>Conduct research and model ideas for a new economy at both local and national scales.</a:t>
            </a:r>
          </a:p>
          <a:p>
            <a:pPr marL="571500" indent="-571500">
              <a:buFont typeface="Arial" panose="020B0604020202020204" pitchFamily="34" charset="0"/>
              <a:buChar char="•"/>
            </a:pPr>
            <a:endParaRPr lang="en-GB" sz="2400" dirty="0">
              <a:latin typeface="Palatino Linotype" panose="02040502050505030304" pitchFamily="18" charset="0"/>
            </a:endParaRPr>
          </a:p>
          <a:p>
            <a:r>
              <a:rPr lang="en-GB" sz="2400" dirty="0">
                <a:latin typeface="Palatino Linotype" panose="02040502050505030304" pitchFamily="18" charset="0"/>
                <a:hlinkClick r:id="rId3"/>
              </a:rPr>
              <a:t>http://neweconomics.org</a:t>
            </a:r>
            <a:r>
              <a:rPr lang="en-GB" sz="2400" dirty="0" smtClean="0">
                <a:latin typeface="Palatino Linotype" panose="02040502050505030304" pitchFamily="18" charset="0"/>
                <a:hlinkClick r:id="rId3"/>
              </a:rPr>
              <a:t>/</a:t>
            </a:r>
            <a:endParaRPr lang="en-GB" sz="2400" dirty="0" smtClean="0">
              <a:latin typeface="Palatino Linotype" panose="02040502050505030304" pitchFamily="18" charset="0"/>
            </a:endParaRPr>
          </a:p>
          <a:p>
            <a:endParaRPr lang="en-GB" sz="2400" dirty="0">
              <a:latin typeface="Palatino Linotype" panose="02040502050505030304" pitchFamily="18" charset="0"/>
            </a:endParaRPr>
          </a:p>
        </p:txBody>
      </p:sp>
    </p:spTree>
    <p:extLst>
      <p:ext uri="{BB962C8B-B14F-4D97-AF65-F5344CB8AC3E}">
        <p14:creationId xmlns:p14="http://schemas.microsoft.com/office/powerpoint/2010/main" val="943408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a:xfrm>
            <a:off x="539552" y="260648"/>
            <a:ext cx="8398295" cy="1008658"/>
          </a:xfrm>
        </p:spPr>
        <p:txBody>
          <a:bodyPr/>
          <a:lstStyle/>
          <a:p>
            <a:pPr>
              <a:buNone/>
            </a:pPr>
            <a:r>
              <a:rPr lang="en-US" dirty="0" smtClean="0"/>
              <a:t>West Midlands - Social Care as a Local Economic Solution</a:t>
            </a:r>
            <a:endParaRPr lang="en-US" dirty="0"/>
          </a:p>
        </p:txBody>
      </p:sp>
      <p:sp>
        <p:nvSpPr>
          <p:cNvPr id="4" name="Text Placeholder 3"/>
          <p:cNvSpPr>
            <a:spLocks noGrp="1"/>
          </p:cNvSpPr>
          <p:nvPr>
            <p:ph type="body" sz="quarter" idx="15"/>
          </p:nvPr>
        </p:nvSpPr>
        <p:spPr/>
        <p:txBody>
          <a:bodyPr/>
          <a:lstStyle/>
          <a:p>
            <a:r>
              <a:rPr lang="en-US" sz="2800" dirty="0" smtClean="0"/>
              <a:t>Care sector in crisis but more money is only part of the answer </a:t>
            </a:r>
            <a:endParaRPr lang="en-GB" sz="2800" dirty="0"/>
          </a:p>
          <a:p>
            <a:r>
              <a:rPr lang="en-US" sz="2800" dirty="0" smtClean="0"/>
              <a:t>The largest 5 residential care chains take 29p from every £1 for shareholders, debt repayments, etc.</a:t>
            </a:r>
          </a:p>
          <a:p>
            <a:r>
              <a:rPr lang="en-US" sz="2800" dirty="0"/>
              <a:t>P</a:t>
            </a:r>
            <a:r>
              <a:rPr lang="en-US" sz="2800" dirty="0" smtClean="0"/>
              <a:t>ublic </a:t>
            </a:r>
            <a:r>
              <a:rPr lang="en-US" sz="2800" dirty="0"/>
              <a:t>money needs to work harder in local </a:t>
            </a:r>
            <a:r>
              <a:rPr lang="en-US" sz="2800" dirty="0" smtClean="0"/>
              <a:t>economy’s</a:t>
            </a:r>
          </a:p>
          <a:p>
            <a:r>
              <a:rPr lang="en-US" sz="2800" dirty="0" smtClean="0"/>
              <a:t>Care is a major economic sector with potential to deliver inclusive prosperity</a:t>
            </a:r>
          </a:p>
          <a:p>
            <a:r>
              <a:rPr lang="en-US" sz="2800" dirty="0" smtClean="0"/>
              <a:t>Sector needs to be more resilient, so diversity of suppliers essential</a:t>
            </a:r>
          </a:p>
          <a:p>
            <a:endParaRPr lang="en-US" sz="2800" dirty="0"/>
          </a:p>
          <a:p>
            <a:endParaRPr lang="en-US" dirty="0"/>
          </a:p>
        </p:txBody>
      </p:sp>
    </p:spTree>
    <p:extLst>
      <p:ext uri="{BB962C8B-B14F-4D97-AF65-F5344CB8AC3E}">
        <p14:creationId xmlns:p14="http://schemas.microsoft.com/office/powerpoint/2010/main" val="1781435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5-03 at 13.31.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200" y="101600"/>
            <a:ext cx="4165600" cy="6654800"/>
          </a:xfrm>
          <a:prstGeom prst="rect">
            <a:avLst/>
          </a:prstGeom>
        </p:spPr>
      </p:pic>
    </p:spTree>
    <p:extLst>
      <p:ext uri="{BB962C8B-B14F-4D97-AF65-F5344CB8AC3E}">
        <p14:creationId xmlns:p14="http://schemas.microsoft.com/office/powerpoint/2010/main" val="2737781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342900" indent="-342900">
              <a:buFont typeface="Arial"/>
              <a:buChar char="•"/>
            </a:pPr>
            <a:r>
              <a:rPr lang="en-US" dirty="0" smtClean="0"/>
              <a:t>Requires people who commission public services to think about how they can also secure wider </a:t>
            </a:r>
            <a:r>
              <a:rPr lang="en-US" b="1" dirty="0" smtClean="0"/>
              <a:t>social, economic and environmental </a:t>
            </a:r>
            <a:r>
              <a:rPr lang="en-US" dirty="0" smtClean="0"/>
              <a:t>benefits</a:t>
            </a:r>
          </a:p>
          <a:p>
            <a:pPr marL="342900" indent="-342900">
              <a:buFont typeface="Arial"/>
              <a:buChar char="•"/>
            </a:pPr>
            <a:r>
              <a:rPr lang="en-US" dirty="0" smtClean="0"/>
              <a:t>Commissioners should think about whether </a:t>
            </a:r>
            <a:r>
              <a:rPr lang="en-US" u="sng" dirty="0" smtClean="0"/>
              <a:t>the services they are going to buy, or the way they are </a:t>
            </a:r>
            <a:r>
              <a:rPr lang="en-US" u="sng" dirty="0"/>
              <a:t>g</a:t>
            </a:r>
            <a:r>
              <a:rPr lang="en-US" u="sng" dirty="0" smtClean="0"/>
              <a:t>oing to buy them, could secure these benefits</a:t>
            </a:r>
            <a:r>
              <a:rPr lang="en-US" dirty="0" smtClean="0"/>
              <a:t> for their area or their stakeholders</a:t>
            </a:r>
          </a:p>
          <a:p>
            <a:endParaRPr lang="en-US" dirty="0"/>
          </a:p>
          <a:p>
            <a:r>
              <a:rPr lang="en-US" dirty="0" smtClean="0"/>
              <a:t>Lord Young’s Review (</a:t>
            </a:r>
            <a:r>
              <a:rPr lang="en-US" dirty="0"/>
              <a:t>Feb </a:t>
            </a:r>
            <a:r>
              <a:rPr lang="en-US" dirty="0" smtClean="0"/>
              <a:t>2015)</a:t>
            </a:r>
          </a:p>
          <a:p>
            <a:pPr marL="342900" indent="-342900">
              <a:buFont typeface="Arial"/>
              <a:buChar char="•"/>
            </a:pPr>
            <a:r>
              <a:rPr lang="en-US" dirty="0" smtClean="0"/>
              <a:t>Awareness and take up of the Act is a mixed picture</a:t>
            </a:r>
          </a:p>
          <a:p>
            <a:pPr marL="342900" indent="-342900">
              <a:buFont typeface="Arial"/>
              <a:buChar char="•"/>
            </a:pPr>
            <a:r>
              <a:rPr lang="en-US" dirty="0" smtClean="0"/>
              <a:t>Varying understanding of how to apply the Act can lead to inconsistent practice</a:t>
            </a:r>
          </a:p>
          <a:p>
            <a:pPr marL="342900" indent="-342900">
              <a:buFont typeface="Arial"/>
              <a:buChar char="•"/>
            </a:pPr>
            <a:r>
              <a:rPr lang="en-US" dirty="0" smtClean="0"/>
              <a:t>Measurement of social value is not fully developed </a:t>
            </a:r>
            <a:endParaRPr lang="en-US" dirty="0"/>
          </a:p>
        </p:txBody>
      </p:sp>
      <p:sp>
        <p:nvSpPr>
          <p:cNvPr id="3" name="Text Placeholder 2"/>
          <p:cNvSpPr>
            <a:spLocks noGrp="1"/>
          </p:cNvSpPr>
          <p:nvPr>
            <p:ph type="body" sz="quarter" idx="14"/>
          </p:nvPr>
        </p:nvSpPr>
        <p:spPr/>
        <p:txBody>
          <a:bodyPr/>
          <a:lstStyle/>
          <a:p>
            <a:pPr>
              <a:buNone/>
            </a:pPr>
            <a:r>
              <a:rPr lang="en-US" dirty="0" smtClean="0"/>
              <a:t>Public Services Social Value Act (2013)</a:t>
            </a:r>
            <a:endParaRPr lang="en-US" dirty="0"/>
          </a:p>
        </p:txBody>
      </p:sp>
    </p:spTree>
    <p:extLst>
      <p:ext uri="{BB962C8B-B14F-4D97-AF65-F5344CB8AC3E}">
        <p14:creationId xmlns:p14="http://schemas.microsoft.com/office/powerpoint/2010/main" val="3736678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pPr marL="0" indent="0">
              <a:buNone/>
            </a:pPr>
            <a:endParaRPr lang="en-US" dirty="0" smtClean="0"/>
          </a:p>
          <a:p>
            <a:pPr marL="0" indent="0">
              <a:buNone/>
            </a:pPr>
            <a:r>
              <a:rPr lang="en-US" dirty="0" smtClean="0"/>
              <a:t>‘</a:t>
            </a:r>
            <a:r>
              <a:rPr lang="en-US" i="1" dirty="0" smtClean="0"/>
              <a:t>in some parts of the country there has actually been a fall in life expectancy of a year or more since 2011, particularly affecting post-industrial towns and isolated rural areas</a:t>
            </a:r>
            <a:r>
              <a:rPr lang="en-US" dirty="0" smtClean="0"/>
              <a:t>’</a:t>
            </a:r>
          </a:p>
          <a:p>
            <a:pPr marL="0" indent="0">
              <a:buNone/>
            </a:pPr>
            <a:endParaRPr lang="en-US" dirty="0" smtClean="0"/>
          </a:p>
          <a:p>
            <a:pPr marL="0" indent="0" algn="ctr">
              <a:buNone/>
            </a:pPr>
            <a:r>
              <a:rPr lang="en-US" dirty="0" smtClean="0"/>
              <a:t>Simon Stevens, NHS England </a:t>
            </a:r>
          </a:p>
          <a:p>
            <a:pPr marL="0" indent="0" algn="ctr">
              <a:buNone/>
            </a:pPr>
            <a:r>
              <a:rPr lang="en-US" dirty="0" smtClean="0"/>
              <a:t>Feb 2018</a:t>
            </a:r>
            <a:endParaRPr lang="en-US" dirty="0"/>
          </a:p>
        </p:txBody>
      </p:sp>
    </p:spTree>
    <p:extLst>
      <p:ext uri="{BB962C8B-B14F-4D97-AF65-F5344CB8AC3E}">
        <p14:creationId xmlns:p14="http://schemas.microsoft.com/office/powerpoint/2010/main" val="2056114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12330" y="1484784"/>
            <a:ext cx="7692118" cy="4032448"/>
          </a:xfrm>
        </p:spPr>
        <p:txBody>
          <a:bodyPr/>
          <a:lstStyle/>
          <a:p>
            <a:endParaRPr lang="en-GB" dirty="0" smtClean="0"/>
          </a:p>
          <a:p>
            <a:endParaRPr lang="en-GB" dirty="0" smtClean="0"/>
          </a:p>
          <a:p>
            <a:endParaRPr lang="en-GB" dirty="0"/>
          </a:p>
          <a:p>
            <a:endParaRPr lang="en-GB" dirty="0"/>
          </a:p>
        </p:txBody>
      </p:sp>
      <p:sp>
        <p:nvSpPr>
          <p:cNvPr id="3" name="Text Placeholder 2"/>
          <p:cNvSpPr>
            <a:spLocks noGrp="1"/>
          </p:cNvSpPr>
          <p:nvPr>
            <p:ph type="body" sz="quarter" idx="14"/>
          </p:nvPr>
        </p:nvSpPr>
        <p:spPr>
          <a:xfrm>
            <a:off x="1187624" y="116632"/>
            <a:ext cx="8424935" cy="576610"/>
          </a:xfrm>
        </p:spPr>
        <p:txBody>
          <a:bodyPr/>
          <a:lstStyle/>
          <a:p>
            <a:pPr>
              <a:buNone/>
            </a:pPr>
            <a:r>
              <a:rPr lang="en-GB" b="1" dirty="0" smtClean="0"/>
              <a:t>Social Value Act research for NHSE</a:t>
            </a:r>
            <a:endParaRPr lang="en-GB" b="1" dirty="0">
              <a:latin typeface="Arial" panose="020B0604020202020204" pitchFamily="34" charset="0"/>
            </a:endParaRPr>
          </a:p>
        </p:txBody>
      </p:sp>
      <p:sp>
        <p:nvSpPr>
          <p:cNvPr id="4" name="Text Placeholder 1"/>
          <p:cNvSpPr>
            <a:spLocks noGrp="1"/>
          </p:cNvSpPr>
          <p:nvPr>
            <p:ph type="body" sz="quarter" idx="13"/>
          </p:nvPr>
        </p:nvSpPr>
        <p:spPr>
          <a:xfrm>
            <a:off x="395536" y="1052736"/>
            <a:ext cx="8424936" cy="4464496"/>
          </a:xfrm>
        </p:spPr>
        <p:txBody>
          <a:bodyPr/>
          <a:lstStyle/>
          <a:p>
            <a:pPr marL="342900" indent="-342900">
              <a:buClr>
                <a:srgbClr val="67A0CB"/>
              </a:buClr>
              <a:buFont typeface="Arial"/>
              <a:buChar char="•"/>
            </a:pPr>
            <a:r>
              <a:rPr lang="en-US" sz="2400" i="1" dirty="0" smtClean="0">
                <a:latin typeface="Palatino Linotype" panose="02040502050505030304" pitchFamily="18" charset="0"/>
              </a:rPr>
              <a:t>Key question</a:t>
            </a:r>
            <a:r>
              <a:rPr lang="en-US" sz="2400" dirty="0" smtClean="0">
                <a:latin typeface="Palatino Linotype" panose="02040502050505030304" pitchFamily="18" charset="0"/>
              </a:rPr>
              <a:t> - How is social value is being embedded in NHS Commissioning? </a:t>
            </a:r>
          </a:p>
          <a:p>
            <a:pPr>
              <a:buClr>
                <a:srgbClr val="67A0CB"/>
              </a:buClr>
            </a:pPr>
            <a:endParaRPr lang="en-US" sz="2400" dirty="0" smtClean="0">
              <a:latin typeface="Palatino Linotype" panose="02040502050505030304" pitchFamily="18" charset="0"/>
            </a:endParaRPr>
          </a:p>
          <a:p>
            <a:pPr>
              <a:buClr>
                <a:srgbClr val="67A0CB"/>
              </a:buClr>
            </a:pPr>
            <a:r>
              <a:rPr lang="en-US" sz="2400" dirty="0" smtClean="0">
                <a:latin typeface="Palatino Linotype" panose="02040502050505030304" pitchFamily="18" charset="0"/>
              </a:rPr>
              <a:t>Headline findings</a:t>
            </a:r>
          </a:p>
          <a:p>
            <a:pPr marL="457200" indent="-457200">
              <a:buClr>
                <a:srgbClr val="67A0CB"/>
              </a:buClr>
              <a:buFont typeface="+mj-lt"/>
              <a:buAutoNum type="arabicPeriod"/>
            </a:pPr>
            <a:r>
              <a:rPr lang="en-US" sz="2400" dirty="0">
                <a:latin typeface="Palatino Linotype" panose="02040502050505030304" pitchFamily="18" charset="0"/>
              </a:rPr>
              <a:t>Framing and language </a:t>
            </a:r>
            <a:r>
              <a:rPr lang="en-US" sz="2400" dirty="0" smtClean="0">
                <a:latin typeface="Palatino Linotype" panose="02040502050505030304" pitchFamily="18" charset="0"/>
              </a:rPr>
              <a:t>matters</a:t>
            </a:r>
            <a:endParaRPr lang="en-US" sz="2400" dirty="0">
              <a:latin typeface="Palatino Linotype" panose="02040502050505030304" pitchFamily="18" charset="0"/>
            </a:endParaRPr>
          </a:p>
          <a:p>
            <a:pPr marL="457200" indent="-457200">
              <a:buClr>
                <a:srgbClr val="67A0CB"/>
              </a:buClr>
              <a:buFont typeface="+mj-lt"/>
              <a:buAutoNum type="arabicPeriod"/>
            </a:pPr>
            <a:r>
              <a:rPr lang="en-US" sz="2400" dirty="0">
                <a:latin typeface="Palatino Linotype" panose="02040502050505030304" pitchFamily="18" charset="0"/>
              </a:rPr>
              <a:t>C</a:t>
            </a:r>
            <a:r>
              <a:rPr lang="en-US" sz="2400" dirty="0" smtClean="0">
                <a:latin typeface="Palatino Linotype" panose="02040502050505030304" pitchFamily="18" charset="0"/>
              </a:rPr>
              <a:t>ommissioning </a:t>
            </a:r>
            <a:r>
              <a:rPr lang="en-US" sz="2400" dirty="0">
                <a:latin typeface="Palatino Linotype" panose="02040502050505030304" pitchFamily="18" charset="0"/>
              </a:rPr>
              <a:t>is changing </a:t>
            </a:r>
          </a:p>
          <a:p>
            <a:pPr marL="457200" indent="-457200">
              <a:buClr>
                <a:srgbClr val="67A0CB"/>
              </a:buClr>
              <a:buFont typeface="+mj-lt"/>
              <a:buAutoNum type="arabicPeriod"/>
            </a:pPr>
            <a:r>
              <a:rPr lang="en-US" sz="2400" dirty="0" smtClean="0">
                <a:latin typeface="Palatino Linotype" panose="02040502050505030304" pitchFamily="18" charset="0"/>
              </a:rPr>
              <a:t>Growth of place </a:t>
            </a:r>
            <a:r>
              <a:rPr lang="en-US" sz="2400" dirty="0">
                <a:latin typeface="Palatino Linotype" panose="02040502050505030304" pitchFamily="18" charset="0"/>
              </a:rPr>
              <a:t>based </a:t>
            </a:r>
            <a:r>
              <a:rPr lang="en-US" sz="2400" dirty="0" smtClean="0">
                <a:latin typeface="Palatino Linotype" panose="02040502050505030304" pitchFamily="18" charset="0"/>
              </a:rPr>
              <a:t>approaches offer opportunities</a:t>
            </a:r>
            <a:endParaRPr lang="en-US" sz="2400" dirty="0">
              <a:latin typeface="Palatino Linotype" panose="02040502050505030304" pitchFamily="18" charset="0"/>
            </a:endParaRPr>
          </a:p>
          <a:p>
            <a:pPr marL="457200" indent="-457200">
              <a:buClr>
                <a:srgbClr val="67A0CB"/>
              </a:buClr>
              <a:buFont typeface="+mj-lt"/>
              <a:buAutoNum type="arabicPeriod"/>
            </a:pPr>
            <a:r>
              <a:rPr lang="en-US" sz="2400" dirty="0" smtClean="0">
                <a:latin typeface="Palatino Linotype" panose="02040502050505030304" pitchFamily="18" charset="0"/>
              </a:rPr>
              <a:t>Importance of Leadership in making things happen </a:t>
            </a:r>
            <a:endParaRPr lang="en-US" sz="2400" dirty="0">
              <a:latin typeface="Palatino Linotype" panose="02040502050505030304" pitchFamily="18" charset="0"/>
            </a:endParaRPr>
          </a:p>
          <a:p>
            <a:pPr>
              <a:buClr>
                <a:srgbClr val="67A0CB"/>
              </a:buClr>
            </a:pPr>
            <a:endParaRPr lang="en-US" sz="2400" dirty="0" smtClean="0">
              <a:latin typeface="Palatino Linotype" panose="02040502050505030304" pitchFamily="18" charset="0"/>
            </a:endParaRPr>
          </a:p>
          <a:p>
            <a:pPr marL="342900" indent="-342900">
              <a:buClr>
                <a:srgbClr val="67A0CB"/>
              </a:buClr>
            </a:pPr>
            <a:endParaRPr lang="en-GB" sz="2600" dirty="0" smtClean="0">
              <a:latin typeface="Palatino Linotype" panose="02040502050505030304" pitchFamily="18" charset="0"/>
            </a:endParaRPr>
          </a:p>
          <a:p>
            <a:endParaRPr lang="en-GB" dirty="0" smtClean="0"/>
          </a:p>
          <a:p>
            <a:endParaRPr lang="en-GB" dirty="0"/>
          </a:p>
          <a:p>
            <a:endParaRPr lang="en-GB" dirty="0"/>
          </a:p>
        </p:txBody>
      </p:sp>
    </p:spTree>
    <p:extLst>
      <p:ext uri="{BB962C8B-B14F-4D97-AF65-F5344CB8AC3E}">
        <p14:creationId xmlns:p14="http://schemas.microsoft.com/office/powerpoint/2010/main" val="691707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7545" y="1361863"/>
            <a:ext cx="4104455" cy="4731433"/>
          </a:xfrm>
        </p:spPr>
        <p:txBody>
          <a:bodyPr/>
          <a:lstStyle/>
          <a:p>
            <a:endParaRPr lang="en-US" dirty="0"/>
          </a:p>
        </p:txBody>
      </p:sp>
      <p:sp>
        <p:nvSpPr>
          <p:cNvPr id="3" name="Text Placeholder 2"/>
          <p:cNvSpPr>
            <a:spLocks noGrp="1"/>
          </p:cNvSpPr>
          <p:nvPr>
            <p:ph type="body" sz="quarter" idx="14"/>
          </p:nvPr>
        </p:nvSpPr>
        <p:spPr/>
        <p:txBody>
          <a:bodyPr/>
          <a:lstStyle/>
          <a:p>
            <a:pPr>
              <a:buNone/>
            </a:pPr>
            <a:r>
              <a:rPr lang="en-US" dirty="0" smtClean="0"/>
              <a:t>1. Framing and Language</a:t>
            </a:r>
            <a:endParaRPr lang="en-US" dirty="0"/>
          </a:p>
        </p:txBody>
      </p:sp>
      <p:sp>
        <p:nvSpPr>
          <p:cNvPr id="4" name="Text Placeholder 3"/>
          <p:cNvSpPr>
            <a:spLocks noGrp="1"/>
          </p:cNvSpPr>
          <p:nvPr>
            <p:ph type="body" sz="quarter" idx="15"/>
          </p:nvPr>
        </p:nvSpPr>
        <p:spPr>
          <a:xfrm>
            <a:off x="4644008" y="1361863"/>
            <a:ext cx="4248472" cy="4659425"/>
          </a:xfrm>
        </p:spPr>
        <p:txBody>
          <a:bodyPr/>
          <a:lstStyle/>
          <a:p>
            <a:pPr marL="0" indent="0">
              <a:buNone/>
            </a:pPr>
            <a:r>
              <a:rPr lang="en-US" sz="2400" dirty="0" smtClean="0"/>
              <a:t>Only 10% of our health comes from access to health care</a:t>
            </a:r>
          </a:p>
          <a:p>
            <a:pPr marL="0" indent="0">
              <a:buNone/>
            </a:pPr>
            <a:r>
              <a:rPr lang="en-US" sz="2400" dirty="0" smtClean="0"/>
              <a:t>Things that influence health</a:t>
            </a:r>
          </a:p>
          <a:p>
            <a:r>
              <a:rPr lang="en-US" sz="2400" dirty="0" smtClean="0"/>
              <a:t>Family, friends &amp; communities</a:t>
            </a:r>
          </a:p>
          <a:p>
            <a:r>
              <a:rPr lang="en-US" sz="2400" dirty="0" smtClean="0"/>
              <a:t>Money &amp; resources</a:t>
            </a:r>
          </a:p>
          <a:p>
            <a:r>
              <a:rPr lang="en-US" sz="2400" dirty="0" smtClean="0"/>
              <a:t>Housing</a:t>
            </a:r>
          </a:p>
          <a:p>
            <a:r>
              <a:rPr lang="en-US" sz="2400" dirty="0" smtClean="0"/>
              <a:t>Education &amp; skills</a:t>
            </a:r>
          </a:p>
          <a:p>
            <a:r>
              <a:rPr lang="en-US" sz="2400" dirty="0" smtClean="0"/>
              <a:t>Good Work</a:t>
            </a:r>
          </a:p>
          <a:p>
            <a:r>
              <a:rPr lang="en-US" sz="2400" dirty="0" smtClean="0"/>
              <a:t>Transport</a:t>
            </a:r>
          </a:p>
          <a:p>
            <a:r>
              <a:rPr lang="en-US" sz="2400" dirty="0" smtClean="0"/>
              <a:t>Our surroundings</a:t>
            </a:r>
          </a:p>
          <a:p>
            <a:r>
              <a:rPr lang="en-US" sz="2400" dirty="0" smtClean="0"/>
              <a:t>The food we eat</a:t>
            </a:r>
            <a:endParaRPr lang="en-US" sz="2400" dirty="0"/>
          </a:p>
        </p:txBody>
      </p:sp>
      <p:pic>
        <p:nvPicPr>
          <p:cNvPr id="5" name="Picture 4" descr="Screen Shot 2018-05-02 at 13.31.3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268760"/>
            <a:ext cx="4032448" cy="5322177"/>
          </a:xfrm>
          <a:prstGeom prst="rect">
            <a:avLst/>
          </a:prstGeom>
        </p:spPr>
      </p:pic>
    </p:spTree>
    <p:extLst>
      <p:ext uri="{BB962C8B-B14F-4D97-AF65-F5344CB8AC3E}">
        <p14:creationId xmlns:p14="http://schemas.microsoft.com/office/powerpoint/2010/main" val="3458159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NEFConsulting Nov17">
  <a:themeElements>
    <a:clrScheme name="Custom 3">
      <a:dk1>
        <a:sysClr val="windowText" lastClr="000000"/>
      </a:dk1>
      <a:lt1>
        <a:sysClr val="window" lastClr="FFFFFF"/>
      </a:lt1>
      <a:dk2>
        <a:srgbClr val="4F324F"/>
      </a:dk2>
      <a:lt2>
        <a:srgbClr val="C7DCEB"/>
      </a:lt2>
      <a:accent1>
        <a:srgbClr val="9EC3DD"/>
      </a:accent1>
      <a:accent2>
        <a:srgbClr val="4F324F"/>
      </a:accent2>
      <a:accent3>
        <a:srgbClr val="9A996E"/>
      </a:accent3>
      <a:accent4>
        <a:srgbClr val="678CA3"/>
      </a:accent4>
      <a:accent5>
        <a:srgbClr val="9C649C"/>
      </a:accent5>
      <a:accent6>
        <a:srgbClr val="747678"/>
      </a:accent6>
      <a:hlink>
        <a:srgbClr val="55788D"/>
      </a:hlink>
      <a:folHlink>
        <a:srgbClr val="4F324F"/>
      </a:folHlink>
    </a:clrScheme>
    <a:fontScheme name="Custom 1">
      <a:majorFont>
        <a:latin typeface="Arial"/>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Theme1" id="{F3F152B9-A717-4C9D-A935-C53DD6E8A569}" vid="{0983D60F-CC2F-4AB2-AFCE-05BF43F1646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20151</TotalTime>
  <Words>2536</Words>
  <Application>Microsoft Office PowerPoint</Application>
  <PresentationFormat>On-screen Show (4:3)</PresentationFormat>
  <Paragraphs>245</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NEFConsulting Nov17</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Mary-Louise Nash</dc:creator>
  <cp:lastModifiedBy>Events</cp:lastModifiedBy>
  <cp:revision>527</cp:revision>
  <cp:lastPrinted>2018-05-02T22:41:45Z</cp:lastPrinted>
  <dcterms:created xsi:type="dcterms:W3CDTF">2014-09-17T17:15:28Z</dcterms:created>
  <dcterms:modified xsi:type="dcterms:W3CDTF">2018-05-03T14:11:30Z</dcterms:modified>
</cp:coreProperties>
</file>