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1" r:id="rId6"/>
    <p:sldId id="262" r:id="rId7"/>
    <p:sldId id="277" r:id="rId8"/>
    <p:sldId id="269" r:id="rId9"/>
    <p:sldId id="275" r:id="rId10"/>
    <p:sldId id="268" r:id="rId11"/>
    <p:sldId id="266" r:id="rId12"/>
    <p:sldId id="270" r:id="rId13"/>
    <p:sldId id="267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BE"/>
    <a:srgbClr val="203C63"/>
    <a:srgbClr val="8E8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9628" autoAdjust="0"/>
  </p:normalViewPr>
  <p:slideViewPr>
    <p:cSldViewPr snapToGrid="0" snapToObjects="1">
      <p:cViewPr varScale="1">
        <p:scale>
          <a:sx n="103" d="100"/>
          <a:sy n="103" d="100"/>
        </p:scale>
        <p:origin x="11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1968" y="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589E-010E-204E-B246-7F2BB515A52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07FE2-9D70-B844-8B2D-CDB71EAEF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32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A943A-44F8-4B33-B89F-BBE64043E126}" type="datetimeFigureOut">
              <a:rPr lang="en-GB" smtClean="0"/>
              <a:t>09/05/2018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8C9B5-6FBC-49B8-A0B0-50C5D90A1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33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5630" y="4638675"/>
            <a:ext cx="5438775" cy="44672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C9B5-6FBC-49B8-A0B0-50C5D90A12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56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C9B5-6FBC-49B8-A0B0-50C5D90A12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5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3750" y="4960938"/>
            <a:ext cx="5438775" cy="44672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C9B5-6FBC-49B8-A0B0-50C5D90A12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03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C9B5-6FBC-49B8-A0B0-50C5D90A12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59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9CC4E-697C-401A-B820-61593DFA6C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67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C9B5-6FBC-49B8-A0B0-50C5D90A12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1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B0F97-FE9E-4191-98CA-D2E93C96B43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56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C9B5-6FBC-49B8-A0B0-50C5D90A12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20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58570" y="4960938"/>
            <a:ext cx="5438775" cy="44672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8C9B5-6FBC-49B8-A0B0-50C5D90A12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06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C1E9A-FB1F-49E0-AC90-DF17D59AF7C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62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presenters_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571041"/>
            <a:ext cx="7772400" cy="1470025"/>
          </a:xfrm>
        </p:spPr>
        <p:txBody>
          <a:bodyPr>
            <a:normAutofit/>
          </a:bodyPr>
          <a:lstStyle/>
          <a:p>
            <a:pPr>
              <a:tabLst>
                <a:tab pos="444500" algn="l"/>
              </a:tabLst>
            </a:pPr>
            <a:r>
              <a:rPr lang="en-US" sz="4000" smtClean="0">
                <a:solidFill>
                  <a:srgbClr val="203C63"/>
                </a:solidFill>
              </a:rPr>
              <a:t>Click to edit Master title style</a:t>
            </a:r>
            <a:endParaRPr lang="en-US" sz="4000" dirty="0">
              <a:solidFill>
                <a:srgbClr val="203C63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>
                <a:solidFill>
                  <a:srgbClr val="00AEBE"/>
                </a:solidFill>
              </a:rPr>
              <a:t>Click to edit Master subtitle style</a:t>
            </a:r>
            <a:endParaRPr lang="en-US" dirty="0">
              <a:solidFill>
                <a:srgbClr val="00AE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9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9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3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7226" y="1413241"/>
            <a:ext cx="5965307" cy="1143000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8E8379"/>
                </a:solidFill>
              </a:defRPr>
            </a:lvl1pPr>
          </a:lstStyle>
          <a:p>
            <a:r>
              <a:rPr lang="en-GB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226" y="2809591"/>
            <a:ext cx="5965307" cy="2511313"/>
          </a:xfr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700">
                <a:solidFill>
                  <a:srgbClr val="8E8379"/>
                </a:solidFill>
              </a:defRPr>
            </a:lvl1pPr>
            <a:lvl2pPr marL="457200" indent="0" algn="l">
              <a:buFont typeface="Arial"/>
              <a:buNone/>
              <a:defRPr/>
            </a:lvl2pPr>
            <a:lvl3pPr marL="914400" indent="0" algn="l">
              <a:buFont typeface="Arial"/>
              <a:buNone/>
              <a:defRPr/>
            </a:lvl3pPr>
            <a:lvl4pPr marL="1371600" indent="0" algn="l">
              <a:buFont typeface="Arial"/>
              <a:buNone/>
              <a:defRPr/>
            </a:lvl4pPr>
            <a:lvl5pPr marL="1828800" indent="0" algn="l">
              <a:buFont typeface="Arial"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23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6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3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1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9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7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presenters_v4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4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8D9AD-ED6A-174D-BED0-F730B835036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A7815-6255-CB49-821F-29D178EDE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1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tynetech&amp;view=detailv2&amp;adlt=strict&amp;id=7495B2A8B3CBC65243FA4CCF08B41B7008BB5727&amp;selectedIndex=6&amp;ccid=gaqYAs0R&amp;simid=607990409013298422&amp;thid=OIP.M81aa9802cd11a14253c2218b25a447e7o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.be/DJIIjZCcknE" TargetMode="Externa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9901666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30306" y="2571041"/>
            <a:ext cx="9981560" cy="1685914"/>
          </a:xfrm>
        </p:spPr>
        <p:txBody>
          <a:bodyPr>
            <a:normAutofit fontScale="90000"/>
          </a:bodyPr>
          <a:lstStyle/>
          <a:p>
            <a:pPr>
              <a:tabLst>
                <a:tab pos="444500" algn="l"/>
              </a:tabLst>
            </a:pPr>
            <a:r>
              <a:rPr lang="en-US" sz="3600" dirty="0" smtClean="0">
                <a:solidFill>
                  <a:srgbClr val="203C63"/>
                </a:solidFill>
              </a:rPr>
              <a:t>Johnnie Johnson Housing </a:t>
            </a:r>
            <a:br>
              <a:rPr lang="en-US" sz="3600" dirty="0" smtClean="0">
                <a:solidFill>
                  <a:srgbClr val="203C63"/>
                </a:solidFill>
              </a:rPr>
            </a:br>
            <a:r>
              <a:rPr lang="en-US" sz="3600" dirty="0" smtClean="0">
                <a:solidFill>
                  <a:srgbClr val="203C63"/>
                </a:solidFill>
              </a:rPr>
              <a:t>Digital Engagement  - </a:t>
            </a:r>
            <a:r>
              <a:rPr lang="en-US" sz="3600" dirty="0">
                <a:solidFill>
                  <a:srgbClr val="203C63"/>
                </a:solidFill>
              </a:rPr>
              <a:t>p</a:t>
            </a:r>
            <a:r>
              <a:rPr lang="en-US" sz="3600" dirty="0" smtClean="0">
                <a:solidFill>
                  <a:srgbClr val="203C63"/>
                </a:solidFill>
              </a:rPr>
              <a:t>utting people first</a:t>
            </a:r>
            <a:r>
              <a:rPr lang="en-US" sz="4000" dirty="0" smtClean="0">
                <a:solidFill>
                  <a:srgbClr val="203C63"/>
                </a:solidFill>
              </a:rPr>
              <a:t/>
            </a:r>
            <a:br>
              <a:rPr lang="en-US" sz="4000" dirty="0" smtClean="0">
                <a:solidFill>
                  <a:srgbClr val="203C63"/>
                </a:solidFill>
              </a:rPr>
            </a:br>
            <a:endParaRPr lang="en-US" sz="4000" dirty="0">
              <a:solidFill>
                <a:srgbClr val="203C6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00AEBE"/>
                </a:solidFill>
              </a:rPr>
              <a:t>Tricia Grierson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AEBE"/>
                </a:solidFill>
              </a:rPr>
              <a:t>Head of Independent Living </a:t>
            </a:r>
            <a:endParaRPr lang="en-US" sz="2800" dirty="0">
              <a:solidFill>
                <a:srgbClr val="00AE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7226" y="1413241"/>
            <a:ext cx="5965307" cy="5723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 is your  Digital Future?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23" y="2192171"/>
            <a:ext cx="2875094" cy="287509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3" y="2442521"/>
            <a:ext cx="2146954" cy="2146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17" y="2669961"/>
            <a:ext cx="1919514" cy="191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9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226" y="1159668"/>
            <a:ext cx="5965307" cy="1143000"/>
          </a:xfrm>
        </p:spPr>
        <p:txBody>
          <a:bodyPr>
            <a:normAutofit/>
          </a:bodyPr>
          <a:lstStyle/>
          <a:p>
            <a:pPr algn="l"/>
            <a:r>
              <a:rPr lang="en-GB" sz="3500" dirty="0">
                <a:solidFill>
                  <a:srgbClr val="8E8379"/>
                </a:solidFill>
              </a:rPr>
              <a:t>Johnnie Johnson </a:t>
            </a:r>
            <a:r>
              <a:rPr lang="en-GB" sz="3500" dirty="0" smtClean="0">
                <a:solidFill>
                  <a:srgbClr val="8E8379"/>
                </a:solidFill>
              </a:rPr>
              <a:t>Housing </a:t>
            </a:r>
            <a:endParaRPr lang="en-GB" sz="3500" dirty="0">
              <a:solidFill>
                <a:srgbClr val="8E837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5599" r="10167" b="10199"/>
          <a:stretch/>
        </p:blipFill>
        <p:spPr>
          <a:xfrm>
            <a:off x="3024849" y="2421573"/>
            <a:ext cx="2952872" cy="2074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29" y="2421573"/>
            <a:ext cx="2765538" cy="207415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9"/>
          <a:stretch/>
        </p:blipFill>
        <p:spPr>
          <a:xfrm>
            <a:off x="641552" y="2364140"/>
            <a:ext cx="2831631" cy="2131586"/>
          </a:xfrm>
        </p:spPr>
      </p:pic>
    </p:spTree>
    <p:extLst>
      <p:ext uri="{BB962C8B-B14F-4D97-AF65-F5344CB8AC3E}">
        <p14:creationId xmlns:p14="http://schemas.microsoft.com/office/powerpoint/2010/main" val="3210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70" y="2532895"/>
            <a:ext cx="2938867" cy="1301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411"/>
            <a:ext cx="9144000" cy="33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88" y="1171737"/>
            <a:ext cx="4473980" cy="857250"/>
          </a:xfrm>
        </p:spPr>
        <p:txBody>
          <a:bodyPr/>
          <a:lstStyle/>
          <a:p>
            <a:r>
              <a:rPr lang="en-GB" dirty="0" smtClean="0"/>
              <a:t>Digital Engagement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584" t="15811" r="65715" b="5487"/>
          <a:stretch/>
        </p:blipFill>
        <p:spPr>
          <a:xfrm>
            <a:off x="521788" y="2028987"/>
            <a:ext cx="1670240" cy="23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65" y="1781138"/>
            <a:ext cx="1307453" cy="1307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83" y="1948956"/>
            <a:ext cx="2597618" cy="8117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53" y="2939521"/>
            <a:ext cx="5100598" cy="1999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80" y="2108141"/>
            <a:ext cx="1524732" cy="1876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3077" y="3754165"/>
            <a:ext cx="1302076" cy="715581"/>
          </a:xfrm>
          <a:prstGeom prst="rect">
            <a:avLst/>
          </a:prstGeom>
          <a:solidFill>
            <a:srgbClr val="203C63"/>
          </a:solidFill>
          <a:ln>
            <a:solidFill>
              <a:srgbClr val="203C6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Ben our new Digital Coordinator</a:t>
            </a: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3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7226" y="464024"/>
            <a:ext cx="5965307" cy="1282889"/>
          </a:xfrm>
        </p:spPr>
        <p:txBody>
          <a:bodyPr/>
          <a:lstStyle/>
          <a:p>
            <a:r>
              <a:rPr lang="en-GB" sz="3200" dirty="0"/>
              <a:t>Digital Usage  amongst the 75+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1852" y="2304110"/>
            <a:ext cx="2422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rgbClr val="00AEBE"/>
                </a:solidFill>
              </a:rPr>
              <a:t>“Whilst </a:t>
            </a:r>
            <a:r>
              <a:rPr lang="en-GB" sz="1600" i="1" dirty="0">
                <a:solidFill>
                  <a:srgbClr val="00AEBE"/>
                </a:solidFill>
              </a:rPr>
              <a:t>we have seen a notable increase across all users in recent years many older &amp; disabled are still not on line; 2/3rds of women over 75 have never used the internet</a:t>
            </a:r>
            <a:r>
              <a:rPr lang="en-GB" sz="1600" dirty="0">
                <a:solidFill>
                  <a:srgbClr val="00AEBE"/>
                </a:solidFill>
              </a:rPr>
              <a:t>.” </a:t>
            </a:r>
            <a:r>
              <a:rPr lang="en-GB" sz="1600" dirty="0">
                <a:solidFill>
                  <a:srgbClr val="8E8379"/>
                </a:solidFill>
              </a:rPr>
              <a:t>Peter Lee, Office for National Statistics 2016 </a:t>
            </a:r>
          </a:p>
          <a:p>
            <a:endParaRPr lang="en-GB" sz="1600" dirty="0">
              <a:solidFill>
                <a:srgbClr val="8E837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852" y="4590298"/>
            <a:ext cx="2215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AEBE"/>
                </a:solidFill>
              </a:rPr>
              <a:t>Adults </a:t>
            </a:r>
            <a:r>
              <a:rPr lang="en-GB" sz="1600" dirty="0">
                <a:solidFill>
                  <a:srgbClr val="00AEBE"/>
                </a:solidFill>
              </a:rPr>
              <a:t>over 75 have highest lapsed use of internet  in 2017 7% up from 5% in 2016</a:t>
            </a:r>
          </a:p>
          <a:p>
            <a:endParaRPr lang="en-GB" sz="1600" dirty="0">
              <a:solidFill>
                <a:srgbClr val="8E837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6297" y="2388022"/>
            <a:ext cx="2215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EBE"/>
                </a:solidFill>
              </a:rPr>
              <a:t>Greatest increase in use of the  Internet has been for  women  75+ from  24% in 2011 to 35% in  2017</a:t>
            </a:r>
          </a:p>
          <a:p>
            <a:endParaRPr lang="en-GB" sz="1600" dirty="0">
              <a:solidFill>
                <a:srgbClr val="8E837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6297" y="4081695"/>
            <a:ext cx="2215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AEBE"/>
                </a:solidFill>
              </a:rPr>
              <a:t>Only </a:t>
            </a:r>
            <a:r>
              <a:rPr lang="en-GB" sz="1600" dirty="0">
                <a:solidFill>
                  <a:srgbClr val="00AEBE"/>
                </a:solidFill>
              </a:rPr>
              <a:t>4 on 10 adults  75+ have used the  internet  in last 3 months </a:t>
            </a:r>
          </a:p>
          <a:p>
            <a:endParaRPr lang="en-GB" sz="1600" dirty="0">
              <a:solidFill>
                <a:srgbClr val="8E8379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378041" y="2856322"/>
            <a:ext cx="658256" cy="316530"/>
          </a:xfrm>
          <a:prstGeom prst="straightConnector1">
            <a:avLst/>
          </a:prstGeom>
          <a:ln>
            <a:solidFill>
              <a:srgbClr val="203C6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67546" y="4081695"/>
            <a:ext cx="568751" cy="384146"/>
          </a:xfrm>
          <a:prstGeom prst="straightConnector1">
            <a:avLst/>
          </a:prstGeom>
          <a:ln>
            <a:solidFill>
              <a:srgbClr val="203C6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787978" y="4703976"/>
            <a:ext cx="567964" cy="273377"/>
          </a:xfrm>
          <a:prstGeom prst="straightConnector1">
            <a:avLst/>
          </a:prstGeom>
          <a:ln>
            <a:solidFill>
              <a:srgbClr val="203C6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046405" y="3091992"/>
            <a:ext cx="399829" cy="218524"/>
          </a:xfrm>
          <a:prstGeom prst="straightConnector1">
            <a:avLst/>
          </a:prstGeom>
          <a:ln>
            <a:solidFill>
              <a:srgbClr val="203C6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77" y="2915584"/>
            <a:ext cx="2061769" cy="20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0" y="2021928"/>
            <a:ext cx="2556204" cy="21992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Giving residents a choice in how and when they engage!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258" t="17931" r="15585" b="23176"/>
          <a:stretch/>
        </p:blipFill>
        <p:spPr>
          <a:xfrm>
            <a:off x="12701" y="857250"/>
            <a:ext cx="4845050" cy="5041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8139" t="13474" r="9905" b="38621"/>
          <a:stretch/>
        </p:blipFill>
        <p:spPr>
          <a:xfrm>
            <a:off x="12700" y="857250"/>
            <a:ext cx="9180568" cy="55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smtClean="0">
                <a:solidFill>
                  <a:srgbClr val="8E8379"/>
                </a:solidFill>
              </a:rPr>
              <a:t>I’m Ok </a:t>
            </a:r>
            <a:endParaRPr lang="en-GB" sz="3600" dirty="0">
              <a:solidFill>
                <a:srgbClr val="8E8379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2236972"/>
              </p:ext>
            </p:extLst>
          </p:nvPr>
        </p:nvGraphicFramePr>
        <p:xfrm>
          <a:off x="4188279" y="1417638"/>
          <a:ext cx="4340998" cy="2701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3475"/>
                <a:gridCol w="687882"/>
                <a:gridCol w="548019"/>
                <a:gridCol w="529546"/>
                <a:gridCol w="489082"/>
                <a:gridCol w="412994"/>
              </a:tblGrid>
              <a:tr h="2844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 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Woodford Court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Stanmore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St Georges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Park House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Zone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142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No. of flats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36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37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20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49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2844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No. of morning calls prior to pilot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26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30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17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30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2844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% of residents having check calls prior to pilot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72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81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85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61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42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No. of calls after introduction of I’m OK button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7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22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11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4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142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Reduced by (%)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19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8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6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26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42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% of residents having check calls after introduction of I’m OK button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19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59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55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8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42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Independent Living Coordinator – Time saved in minutes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28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16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12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52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142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Over the working  week 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2hr 33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 hr 33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1hr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4  hrs 33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  <a:tr h="142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For the Zone per week 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 </a:t>
                      </a:r>
                      <a:endParaRPr lang="en-GB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9 hr 6</a:t>
                      </a:r>
                      <a:endParaRPr lang="en-GB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52" marR="35552" marT="0" marB="0"/>
                </a:tc>
              </a:tr>
            </a:tbl>
          </a:graphicData>
        </a:graphic>
      </p:graphicFrame>
      <p:pic>
        <p:nvPicPr>
          <p:cNvPr id="5" name="Content Placeholder 4" descr="http://tse1.mm.bing.net/th?&amp;id=OIP.M81aa9802cd11a14253c2218b25a447e7o0&amp;w=168&amp;h=300&amp;c=0&amp;pid=1.9&amp;rs=0&amp;p=0&amp;r=0">
            <a:hlinkClick r:id="rId3" tooltip="&quot;View image details&quot;"/>
          </p:cNvPr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3008"/>
            <a:ext cx="1939252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200" y="3963308"/>
            <a:ext cx="3425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AEBE"/>
                </a:solidFill>
              </a:rPr>
              <a:t>95% </a:t>
            </a:r>
            <a:r>
              <a:rPr lang="en-GB" dirty="0">
                <a:solidFill>
                  <a:srgbClr val="8E8379"/>
                </a:solidFill>
              </a:rPr>
              <a:t>of </a:t>
            </a:r>
            <a:r>
              <a:rPr lang="en-GB" dirty="0" smtClean="0">
                <a:solidFill>
                  <a:srgbClr val="8E8379"/>
                </a:solidFill>
              </a:rPr>
              <a:t>residents said it had a</a:t>
            </a:r>
          </a:p>
          <a:p>
            <a:r>
              <a:rPr lang="en-GB" dirty="0" smtClean="0">
                <a:solidFill>
                  <a:srgbClr val="8E8379"/>
                </a:solidFill>
              </a:rPr>
              <a:t> positive impact on their daily lives </a:t>
            </a:r>
          </a:p>
          <a:p>
            <a:endParaRPr lang="en-GB" dirty="0" smtClean="0">
              <a:solidFill>
                <a:srgbClr val="8E8379"/>
              </a:solidFill>
            </a:endParaRPr>
          </a:p>
          <a:p>
            <a:r>
              <a:rPr lang="en-GB" dirty="0" smtClean="0">
                <a:solidFill>
                  <a:srgbClr val="8E8379"/>
                </a:solidFill>
                <a:hlinkClick r:id="rId5"/>
              </a:rPr>
              <a:t>I'm OK </a:t>
            </a:r>
            <a:endParaRPr lang="en-GB" dirty="0">
              <a:solidFill>
                <a:srgbClr val="8E8379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3073374" y="-141286"/>
            <a:ext cx="1221737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7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rgbClr val="8E8379"/>
                </a:solidFill>
              </a:rPr>
              <a:t>Care messenger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400" dirty="0" smtClean="0">
                <a:hlinkClick r:id="rId3"/>
              </a:rPr>
              <a:t>Former </a:t>
            </a:r>
            <a:r>
              <a:rPr lang="en-US" sz="1400" dirty="0">
                <a:hlinkClick r:id="rId3"/>
              </a:rPr>
              <a:t>BBC presenter of Tomorrow's World, Michael Rodd interviewing elderly user Mary </a:t>
            </a:r>
            <a:r>
              <a:rPr lang="en-US" sz="1400" dirty="0" err="1">
                <a:hlinkClick r:id="rId3"/>
              </a:rPr>
              <a:t>Laidlow</a:t>
            </a:r>
            <a:endParaRPr lang="en-GB" sz="1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2361063"/>
            <a:ext cx="4896004" cy="334384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1540C55-E483-4950-A08C-725EB589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02" y="329986"/>
            <a:ext cx="3993541" cy="2139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4AF611-2603-4354-9D63-7FE45E821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460">
            <a:off x="463296" y="476926"/>
            <a:ext cx="3436645" cy="1930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846CE0-E0E4-4D87-9A9F-8B64B58B8275}"/>
              </a:ext>
            </a:extLst>
          </p:cNvPr>
          <p:cNvSpPr txBox="1"/>
          <p:nvPr/>
        </p:nvSpPr>
        <p:spPr>
          <a:xfrm>
            <a:off x="237274" y="2859616"/>
            <a:ext cx="353059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cs typeface="Arial" panose="020B0604020202020204" pitchFamily="34" charset="0"/>
              </a:rPr>
              <a:t>Astraline is developing a </a:t>
            </a:r>
            <a:r>
              <a:rPr lang="en-GB" sz="2600" b="1" dirty="0">
                <a:solidFill>
                  <a:srgbClr val="203C63"/>
                </a:solidFill>
                <a:cs typeface="Arial" panose="020B0604020202020204" pitchFamily="34" charset="0"/>
              </a:rPr>
              <a:t>comprehensive technology </a:t>
            </a:r>
            <a:r>
              <a:rPr lang="en-GB" sz="2600" dirty="0">
                <a:cs typeface="Arial" panose="020B0604020202020204" pitchFamily="34" charset="0"/>
              </a:rPr>
              <a:t>offer that incorporates the best of existing </a:t>
            </a:r>
            <a:r>
              <a:rPr lang="en-GB" sz="2600" b="1" dirty="0">
                <a:solidFill>
                  <a:srgbClr val="203C63"/>
                </a:solidFill>
                <a:cs typeface="Arial" panose="020B0604020202020204" pitchFamily="34" charset="0"/>
              </a:rPr>
              <a:t>Telecare/health </a:t>
            </a:r>
            <a:r>
              <a:rPr lang="en-GB" sz="2600" dirty="0">
                <a:cs typeface="Arial" panose="020B0604020202020204" pitchFamily="34" charset="0"/>
              </a:rPr>
              <a:t>and Next Generation </a:t>
            </a:r>
            <a:r>
              <a:rPr lang="en-GB" sz="2600" b="1" dirty="0">
                <a:solidFill>
                  <a:srgbClr val="203C63"/>
                </a:solidFill>
                <a:cs typeface="Arial" panose="020B0604020202020204" pitchFamily="34" charset="0"/>
              </a:rPr>
              <a:t>Digital Healthcare</a:t>
            </a:r>
          </a:p>
          <a:p>
            <a:endParaRPr lang="en-GB" sz="2400" b="1" dirty="0">
              <a:solidFill>
                <a:srgbClr val="203C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27" y="2634520"/>
            <a:ext cx="1933922" cy="28247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6" r="31004"/>
          <a:stretch/>
        </p:blipFill>
        <p:spPr>
          <a:xfrm rot="3060878">
            <a:off x="3529463" y="4518779"/>
            <a:ext cx="1557276" cy="790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905">
            <a:off x="4111036" y="2525783"/>
            <a:ext cx="2266043" cy="2156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40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ohnnieJohnson__PP_pres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4C3621AABBE4BA9E9386B55BD50C6" ma:contentTypeVersion="0" ma:contentTypeDescription="Create a new document." ma:contentTypeScope="" ma:versionID="9d56d4ba5383754596384be2776cfe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7d3d0a78734d55c1053b56beb380c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Item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220383-C861-4F08-855A-192BA2232924}">
  <ds:schemaRefs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E1BD786-2A82-4960-BCDB-788047514E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F38D50-35B5-4890-BF21-0E30B221FF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JohnnieJohnson__PP_presenter (4)</Template>
  <TotalTime>987</TotalTime>
  <Words>317</Words>
  <Application>Microsoft Office PowerPoint</Application>
  <PresentationFormat>On-screen Show (4:3)</PresentationFormat>
  <Paragraphs>93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JohnnieJohnson__PP_presenter</vt:lpstr>
      <vt:lpstr>Johnnie Johnson Housing  Digital Engagement  - putting people first </vt:lpstr>
      <vt:lpstr>Johnnie Johnson Housing </vt:lpstr>
      <vt:lpstr>PowerPoint Presentation</vt:lpstr>
      <vt:lpstr>Digital Engagement </vt:lpstr>
      <vt:lpstr>Digital Usage  amongst the 75+</vt:lpstr>
      <vt:lpstr>Giving residents a choice in how and when they engage!</vt:lpstr>
      <vt:lpstr>I’m Ok </vt:lpstr>
      <vt:lpstr>Care messenger</vt:lpstr>
      <vt:lpstr>PowerPoint Presentation</vt:lpstr>
      <vt:lpstr>What is your  Digital Future?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Emma Midgley</dc:creator>
  <cp:lastModifiedBy>Jeana Evans</cp:lastModifiedBy>
  <cp:revision>89</cp:revision>
  <cp:lastPrinted>2017-10-13T16:51:21Z</cp:lastPrinted>
  <dcterms:created xsi:type="dcterms:W3CDTF">2017-06-01T13:44:54Z</dcterms:created>
  <dcterms:modified xsi:type="dcterms:W3CDTF">2018-05-09T15:43:08Z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0x010100DB14C3621AABBE4BA9E9386B55BD50C6</vt:lpwstr>
  </property>
</Properties>
</file>