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787" r:id="rId6"/>
    <p:sldMasterId id="2147483763" r:id="rId7"/>
    <p:sldMasterId id="2147483801" r:id="rId8"/>
  </p:sldMasterIdLst>
  <p:notesMasterIdLst>
    <p:notesMasterId r:id="rId20"/>
  </p:notesMasterIdLst>
  <p:handoutMasterIdLst>
    <p:handoutMasterId r:id="rId21"/>
  </p:handoutMasterIdLst>
  <p:sldIdLst>
    <p:sldId id="262" r:id="rId9"/>
    <p:sldId id="257" r:id="rId10"/>
    <p:sldId id="258" r:id="rId11"/>
    <p:sldId id="267" r:id="rId12"/>
    <p:sldId id="259" r:id="rId13"/>
    <p:sldId id="260" r:id="rId14"/>
    <p:sldId id="263" r:id="rId15"/>
    <p:sldId id="261" r:id="rId16"/>
    <p:sldId id="264" r:id="rId17"/>
    <p:sldId id="265" r:id="rId18"/>
    <p:sldId id="266"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60">
          <p15:clr>
            <a:srgbClr val="A4A3A4"/>
          </p15:clr>
        </p15:guide>
        <p15:guide id="2" pos="483">
          <p15:clr>
            <a:srgbClr val="A4A3A4"/>
          </p15:clr>
        </p15:guide>
        <p15:guide id="3" pos="5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Hedges" initials="C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006B"/>
    <a:srgbClr val="BA0C0C"/>
    <a:srgbClr val="E37222"/>
    <a:srgbClr val="008B95"/>
    <a:srgbClr val="3B0083"/>
    <a:srgbClr val="FFB81C"/>
    <a:srgbClr val="91BE3E"/>
    <a:srgbClr val="BA9F88"/>
    <a:srgbClr val="80656F"/>
    <a:srgbClr val="0079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8" autoAdjust="0"/>
    <p:restoredTop sz="77656" autoAdjust="0"/>
  </p:normalViewPr>
  <p:slideViewPr>
    <p:cSldViewPr snapToGrid="0">
      <p:cViewPr varScale="1">
        <p:scale>
          <a:sx n="91" d="100"/>
          <a:sy n="91" d="100"/>
        </p:scale>
        <p:origin x="2010" y="90"/>
      </p:cViewPr>
      <p:guideLst>
        <p:guide orient="horz" pos="960"/>
        <p:guide pos="483"/>
        <p:guide pos="53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032F12-66CC-43C0-B319-BCA819F9F6B7}" type="datetimeFigureOut">
              <a:rPr lang="en-GB" smtClean="0"/>
              <a:t>01/05/2018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A741C0-F0C0-4199-B20F-35838C899F73}" type="slidenum">
              <a:rPr lang="en-GB" smtClean="0"/>
              <a:t>‹#›</a:t>
            </a:fld>
            <a:endParaRPr lang="en-GB" dirty="0"/>
          </a:p>
        </p:txBody>
      </p:sp>
    </p:spTree>
    <p:extLst>
      <p:ext uri="{BB962C8B-B14F-4D97-AF65-F5344CB8AC3E}">
        <p14:creationId xmlns:p14="http://schemas.microsoft.com/office/powerpoint/2010/main" val="88627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3CBFB-F949-4EC4-B649-A917C1FFABEA}" type="datetimeFigureOut">
              <a:rPr lang="en-GB" smtClean="0"/>
              <a:t>01/05/2018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1DC808-C6D0-4AD0-8CC2-D1ADB7705CD4}" type="slidenum">
              <a:rPr lang="en-GB" smtClean="0"/>
              <a:t>‹#›</a:t>
            </a:fld>
            <a:endParaRPr lang="en-GB" dirty="0"/>
          </a:p>
        </p:txBody>
      </p:sp>
    </p:spTree>
    <p:extLst>
      <p:ext uri="{BB962C8B-B14F-4D97-AF65-F5344CB8AC3E}">
        <p14:creationId xmlns:p14="http://schemas.microsoft.com/office/powerpoint/2010/main" val="336375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Organisations ranges from large national employers, large charities and local authority adult social services departments to small independent care homes. For example, a large company running multiple care homes would count once in these figures.</a:t>
            </a:r>
          </a:p>
          <a:p>
            <a:r>
              <a:rPr lang="en-GB" dirty="0" smtClean="0"/>
              <a:t>Establishments are all local units of employment . </a:t>
            </a:r>
          </a:p>
          <a:p>
            <a:r>
              <a:rPr lang="en-GB" dirty="0" smtClean="0"/>
              <a:t>DP recipients; a growing group of employers that shouldn’t be forgotten. PA employers and PA’s need to be</a:t>
            </a:r>
            <a:r>
              <a:rPr lang="en-GB" baseline="0" dirty="0" smtClean="0"/>
              <a:t> able to utilise and be confident with using technology too.</a:t>
            </a:r>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2</a:t>
            </a:fld>
            <a:endParaRPr lang="en-GB" dirty="0"/>
          </a:p>
        </p:txBody>
      </p:sp>
    </p:spTree>
    <p:extLst>
      <p:ext uri="{BB962C8B-B14F-4D97-AF65-F5344CB8AC3E}">
        <p14:creationId xmlns:p14="http://schemas.microsoft.com/office/powerpoint/2010/main" val="4064623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11</a:t>
            </a:fld>
            <a:endParaRPr lang="en-GB" dirty="0"/>
          </a:p>
        </p:txBody>
      </p:sp>
    </p:spTree>
    <p:extLst>
      <p:ext uri="{BB962C8B-B14F-4D97-AF65-F5344CB8AC3E}">
        <p14:creationId xmlns:p14="http://schemas.microsoft.com/office/powerpoint/2010/main" val="15673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Sector already has a r and r problem. Does the introduction of technology offer a chance for the sector to be seen differently, be more attractive?</a:t>
            </a:r>
          </a:p>
          <a:p>
            <a:r>
              <a:rPr lang="en-GB" dirty="0" smtClean="0"/>
              <a:t>Not just about cutting jobs;</a:t>
            </a:r>
            <a:r>
              <a:rPr lang="en-GB" baseline="0" dirty="0" smtClean="0"/>
              <a:t> how do we ‘sell this’? It is about driving up quality and making the best use of the human resource.</a:t>
            </a:r>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3</a:t>
            </a:fld>
            <a:endParaRPr lang="en-GB" dirty="0"/>
          </a:p>
        </p:txBody>
      </p:sp>
    </p:spTree>
    <p:extLst>
      <p:ext uri="{BB962C8B-B14F-4D97-AF65-F5344CB8AC3E}">
        <p14:creationId xmlns:p14="http://schemas.microsoft.com/office/powerpoint/2010/main" val="383088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dirty="0" smtClean="0"/>
              <a:t> sustainable funding model </a:t>
            </a:r>
            <a:r>
              <a:rPr lang="en-GB" b="0" i="0" dirty="0" smtClean="0">
                <a:solidFill>
                  <a:srgbClr val="0B0C0C"/>
                </a:solidFill>
                <a:effectLst/>
                <a:latin typeface="nta"/>
              </a:rPr>
              <a:t>for social care supported by a diverse, vibrant and stable market. Tech being seen as part of the marketplace, part of the solution.</a:t>
            </a:r>
          </a:p>
          <a:p>
            <a:pPr algn="l" fontAlgn="base"/>
            <a:r>
              <a:rPr lang="en-GB" b="0" i="0" dirty="0" smtClean="0">
                <a:solidFill>
                  <a:srgbClr val="0B0C0C"/>
                </a:solidFill>
                <a:effectLst/>
                <a:latin typeface="nta"/>
              </a:rPr>
              <a:t>Industrial</a:t>
            </a:r>
            <a:r>
              <a:rPr lang="en-GB" b="0" i="0" baseline="0" dirty="0" smtClean="0">
                <a:solidFill>
                  <a:srgbClr val="0B0C0C"/>
                </a:solidFill>
                <a:effectLst/>
                <a:latin typeface="nta"/>
              </a:rPr>
              <a:t> Strategy aims to support key areas that are global and domestic challenges but if solutions found, could fundamentally change industry and out economy. Ageing Grand Challenge brings academia and industry (our sector) together to develop solutions and bring benefits. </a:t>
            </a:r>
          </a:p>
          <a:p>
            <a:pPr algn="l" fontAlgn="base"/>
            <a:r>
              <a:rPr lang="en-GB" b="0" i="0" baseline="0" dirty="0" smtClean="0">
                <a:solidFill>
                  <a:srgbClr val="0B0C0C"/>
                </a:solidFill>
                <a:effectLst/>
                <a:latin typeface="nta"/>
              </a:rPr>
              <a:t>So what have </a:t>
            </a:r>
            <a:r>
              <a:rPr lang="en-GB" b="0" i="0" baseline="0" dirty="0" err="1" smtClean="0">
                <a:solidFill>
                  <a:srgbClr val="0B0C0C"/>
                </a:solidFill>
                <a:effectLst/>
                <a:latin typeface="nta"/>
              </a:rPr>
              <a:t>sfc</a:t>
            </a:r>
            <a:r>
              <a:rPr lang="en-GB" b="0" i="0" baseline="0" dirty="0" smtClean="0">
                <a:solidFill>
                  <a:srgbClr val="0B0C0C"/>
                </a:solidFill>
                <a:effectLst/>
                <a:latin typeface="nta"/>
              </a:rPr>
              <a:t> been doing to support the sector on their </a:t>
            </a:r>
            <a:r>
              <a:rPr lang="en-GB" b="0" i="0" baseline="0" smtClean="0">
                <a:solidFill>
                  <a:srgbClr val="0B0C0C"/>
                </a:solidFill>
                <a:effectLst/>
                <a:latin typeface="nta"/>
              </a:rPr>
              <a:t>digital journey?</a:t>
            </a:r>
            <a:endParaRPr lang="en-GB" b="0" i="0" dirty="0" smtClean="0">
              <a:solidFill>
                <a:srgbClr val="0B0C0C"/>
              </a:solidFill>
              <a:effectLst/>
              <a:latin typeface="nta"/>
            </a:endParaRPr>
          </a:p>
          <a:p>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4</a:t>
            </a:fld>
            <a:endParaRPr lang="en-GB" dirty="0"/>
          </a:p>
        </p:txBody>
      </p:sp>
    </p:spTree>
    <p:extLst>
      <p:ext uri="{BB962C8B-B14F-4D97-AF65-F5344CB8AC3E}">
        <p14:creationId xmlns:p14="http://schemas.microsoft.com/office/powerpoint/2010/main" val="289929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Dig capabilities research</a:t>
            </a:r>
            <a:r>
              <a:rPr lang="en-GB" baseline="0" dirty="0" smtClean="0"/>
              <a:t> from 2014. Found  the use of digital technologies was commonly used for organisational activities -over 95% of survey respondents report its use in at least one aspect of their activities. However only 50%  of staff use digital technology with people they support. </a:t>
            </a:r>
            <a:r>
              <a:rPr lang="en-GB" dirty="0" smtClean="0"/>
              <a:t>The two most significant determinants for whether organisations were embracing digital technologies appeared to be management priorities and the overall attitude to change in the organisation. The surveys revealed a significant ‘perception mismatch’ between how managers assessed staff skills and how staff assessed their own skills; managers reported significant skills shortages while staff were very confident in their own skill levels.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Dig Maturity; commissioned by LGA to add</a:t>
            </a:r>
            <a:r>
              <a:rPr lang="en-GB" baseline="0" dirty="0" smtClean="0"/>
              <a:t> to the Dig Road Maps work. Key issues established included ; </a:t>
            </a:r>
            <a:r>
              <a:rPr lang="en-GB" sz="1200" b="1" kern="1200" dirty="0" smtClean="0">
                <a:solidFill>
                  <a:schemeClr val="tx1"/>
                </a:solidFill>
                <a:effectLst/>
                <a:latin typeface="+mn-lt"/>
                <a:ea typeface="+mn-ea"/>
                <a:cs typeface="+mn-cs"/>
              </a:rPr>
              <a:t>A lack of consistent language used across the social care sector to describe the use of technology.</a:t>
            </a:r>
            <a:r>
              <a:rPr lang="en-GB" sz="1200" kern="1200" dirty="0" smtClean="0">
                <a:solidFill>
                  <a:schemeClr val="tx1"/>
                </a:solidFill>
                <a:effectLst/>
                <a:latin typeface="+mn-lt"/>
                <a:ea typeface="+mn-ea"/>
                <a:cs typeface="+mn-cs"/>
              </a:rPr>
              <a:t>  Technology was often described in terms of functionality rather than what it could do for the organisation and staff, </a:t>
            </a:r>
            <a:r>
              <a:rPr lang="en-GB" sz="1200" b="1" kern="1200" dirty="0" smtClean="0">
                <a:solidFill>
                  <a:schemeClr val="tx1"/>
                </a:solidFill>
                <a:effectLst/>
                <a:latin typeface="+mn-lt"/>
                <a:ea typeface="+mn-ea"/>
                <a:cs typeface="+mn-cs"/>
              </a:rPr>
              <a:t>Varied uses of digital in service delivery.</a:t>
            </a:r>
            <a:r>
              <a:rPr lang="en-GB" sz="1200" kern="1200" dirty="0" smtClean="0">
                <a:solidFill>
                  <a:schemeClr val="tx1"/>
                </a:solidFill>
                <a:effectLst/>
                <a:latin typeface="+mn-lt"/>
                <a:ea typeface="+mn-ea"/>
                <a:cs typeface="+mn-cs"/>
              </a:rPr>
              <a:t> For some providers, most elements of their service included digital processes, but for some this journey was just beginning. It was clear that ‘back office’ functions are much more commonly performed digitally than front facing care functions, where the use of technology was less common.  Providers also aspired to better use of digital to improve person-centred care as a key driver for change. </a:t>
            </a:r>
            <a:r>
              <a:rPr lang="en-GB" sz="1200" b="1" kern="1200" dirty="0" smtClean="0">
                <a:solidFill>
                  <a:schemeClr val="tx1"/>
                </a:solidFill>
                <a:effectLst/>
                <a:latin typeface="+mn-lt"/>
                <a:ea typeface="+mn-ea"/>
                <a:cs typeface="+mn-cs"/>
              </a:rPr>
              <a:t>Barriers to engagement could be identified.</a:t>
            </a:r>
            <a:r>
              <a:rPr lang="en-GB" sz="1200" kern="1200" dirty="0" smtClean="0">
                <a:solidFill>
                  <a:schemeClr val="tx1"/>
                </a:solidFill>
                <a:effectLst/>
                <a:latin typeface="+mn-lt"/>
                <a:ea typeface="+mn-ea"/>
                <a:cs typeface="+mn-cs"/>
              </a:rPr>
              <a:t> Barriers identified by providers can be summarised as a lack of resources, staff resistance to change, lack of appropriate software, lack of strategic leadership, lack of internal and external support to make decisions, inconsistent messages from regulators and funders, lack of high speed broadband and Wi-Fi connectivity, and management concerns around cyber security.</a:t>
            </a:r>
          </a:p>
          <a:p>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5</a:t>
            </a:fld>
            <a:endParaRPr lang="en-GB" dirty="0"/>
          </a:p>
        </p:txBody>
      </p:sp>
    </p:spTree>
    <p:extLst>
      <p:ext uri="{BB962C8B-B14F-4D97-AF65-F5344CB8AC3E}">
        <p14:creationId xmlns:p14="http://schemas.microsoft.com/office/powerpoint/2010/main" val="361527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Digital leadership; 7 consultations via RMN’s</a:t>
            </a:r>
            <a:r>
              <a:rPr lang="en-GB" baseline="0" dirty="0" smtClean="0"/>
              <a:t> (98 people). </a:t>
            </a:r>
            <a:r>
              <a:rPr lang="en-GB" sz="1200" kern="1200" dirty="0" smtClean="0">
                <a:solidFill>
                  <a:schemeClr val="tx1"/>
                </a:solidFill>
                <a:effectLst/>
                <a:latin typeface="+mn-lt"/>
                <a:ea typeface="+mn-ea"/>
                <a:cs typeface="+mn-cs"/>
              </a:rPr>
              <a:t>broad commitment to using technologies to enhance efficiency and benefit people using services, is a lack of confidence, experience and knowledge amongst those consulted. Underlying this, there are some important concerns and reservations that need to be addressed. These relate in the main to the appropriateness of a particular technology to a setting, the cost benefits of implementation, and sharing clear and well understood protocols.</a:t>
            </a:r>
            <a:r>
              <a:rPr lang="en-GB" sz="1200" kern="1200" baseline="0" dirty="0" smtClean="0">
                <a:solidFill>
                  <a:schemeClr val="tx1"/>
                </a:solidFill>
                <a:effectLst/>
                <a:latin typeface="+mn-lt"/>
                <a:ea typeface="+mn-ea"/>
                <a:cs typeface="+mn-cs"/>
              </a:rPr>
              <a:t> D</a:t>
            </a:r>
            <a:r>
              <a:rPr lang="en-GB" sz="1200" kern="1200" dirty="0" smtClean="0">
                <a:solidFill>
                  <a:schemeClr val="tx1"/>
                </a:solidFill>
                <a:effectLst/>
                <a:latin typeface="+mn-lt"/>
                <a:ea typeface="+mn-ea"/>
                <a:cs typeface="+mn-cs"/>
              </a:rPr>
              <a:t>esire for technologies that facilitate seamless working and information sharing, and are either the same or compatible across the spectrum of organisations.</a:t>
            </a:r>
          </a:p>
          <a:p>
            <a:r>
              <a:rPr lang="en-GB" sz="1200" kern="1200" dirty="0" smtClean="0">
                <a:solidFill>
                  <a:schemeClr val="tx1"/>
                </a:solidFill>
                <a:effectLst/>
                <a:latin typeface="+mn-lt"/>
                <a:ea typeface="+mn-ea"/>
                <a:cs typeface="+mn-cs"/>
              </a:rPr>
              <a:t>Workshops; 358 at workshops. Using carrot of GDPR worked. 92% strongly agreed or agreed that </a:t>
            </a:r>
            <a:r>
              <a:rPr lang="en-US" baseline="0" dirty="0" smtClean="0"/>
              <a:t>the workshop had indeed encouraged individuals to consider digital working more closely for their organization. </a:t>
            </a:r>
          </a:p>
          <a:p>
            <a:r>
              <a:rPr lang="en-US" sz="1200" kern="1200" baseline="0" dirty="0" smtClean="0">
                <a:solidFill>
                  <a:schemeClr val="tx1"/>
                </a:solidFill>
                <a:effectLst/>
                <a:latin typeface="+mn-lt"/>
                <a:ea typeface="+mn-ea"/>
                <a:cs typeface="+mn-cs"/>
              </a:rPr>
              <a:t>Guides and films; from the workshops, now a need to segment the sector in order to address specific concerns/drill down.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6</a:t>
            </a:fld>
            <a:endParaRPr lang="en-GB" dirty="0"/>
          </a:p>
        </p:txBody>
      </p:sp>
    </p:spTree>
    <p:extLst>
      <p:ext uri="{BB962C8B-B14F-4D97-AF65-F5344CB8AC3E}">
        <p14:creationId xmlns:p14="http://schemas.microsoft.com/office/powerpoint/2010/main" val="245360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Segmentation as usage and challenges vary</a:t>
            </a:r>
            <a:r>
              <a:rPr lang="en-GB" baseline="0" dirty="0" smtClean="0"/>
              <a:t> in the dif parts of the sector. Eg Dom care = big requirement for mobile, portable systems. </a:t>
            </a:r>
          </a:p>
          <a:p>
            <a:pPr marL="171450" indent="-171450">
              <a:buFont typeface="Arial" panose="020B0604020202020204" pitchFamily="34" charset="0"/>
              <a:buChar char="•"/>
            </a:pPr>
            <a:r>
              <a:rPr lang="en-GB" baseline="0" dirty="0" smtClean="0"/>
              <a:t>Boards etc; shown in our Dig Mat research that Boards and Owners are a major factor in the adoption of digital. Business case is key. Understanding their responsibilities re IG (can be easier through using dig systems)</a:t>
            </a:r>
          </a:p>
          <a:p>
            <a:pPr marL="171450" indent="-171450">
              <a:buFont typeface="Arial" panose="020B0604020202020204" pitchFamily="34" charset="0"/>
              <a:buChar char="•"/>
            </a:pPr>
            <a:r>
              <a:rPr lang="en-GB" baseline="0" dirty="0" smtClean="0"/>
              <a:t>Carrots and soft sticks = we saw that GDPR has really worked as a motivator to think about change, so we can use DSPT as another soft incentive/stick to think about use of digital.</a:t>
            </a:r>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7</a:t>
            </a:fld>
            <a:endParaRPr lang="en-GB" dirty="0"/>
          </a:p>
        </p:txBody>
      </p:sp>
    </p:spTree>
    <p:extLst>
      <p:ext uri="{BB962C8B-B14F-4D97-AF65-F5344CB8AC3E}">
        <p14:creationId xmlns:p14="http://schemas.microsoft.com/office/powerpoint/2010/main" val="275087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Thinking</a:t>
            </a:r>
            <a:r>
              <a:rPr lang="en-GB" baseline="0" dirty="0" smtClean="0"/>
              <a:t> ahead, what about the tech of the future? Robotics and AI and their role in sc; social support</a:t>
            </a:r>
            <a:r>
              <a:rPr lang="en-GB" baseline="0" smtClean="0"/>
              <a:t>, physical </a:t>
            </a:r>
            <a:r>
              <a:rPr lang="en-GB" baseline="0" dirty="0" smtClean="0"/>
              <a:t>support, cognitive support. </a:t>
            </a:r>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8</a:t>
            </a:fld>
            <a:endParaRPr lang="en-GB" dirty="0"/>
          </a:p>
        </p:txBody>
      </p:sp>
    </p:spTree>
    <p:extLst>
      <p:ext uri="{BB962C8B-B14F-4D97-AF65-F5344CB8AC3E}">
        <p14:creationId xmlns:p14="http://schemas.microsoft.com/office/powerpoint/2010/main" val="370589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Examples; Siri, uber, amazon ‘also recommended’, Facebook face recognition.</a:t>
            </a:r>
          </a:p>
          <a:p>
            <a:r>
              <a:rPr lang="en-GB" dirty="0" smtClean="0"/>
              <a:t>Already being used a lot in healthcare to enable large data</a:t>
            </a:r>
            <a:r>
              <a:rPr lang="en-GB" baseline="0" dirty="0" smtClean="0"/>
              <a:t> sets to be brought together to analysis and suggest patterns or diagnosis. </a:t>
            </a:r>
          </a:p>
        </p:txBody>
      </p:sp>
      <p:sp>
        <p:nvSpPr>
          <p:cNvPr id="4" name="Slide Number Placeholder 3"/>
          <p:cNvSpPr>
            <a:spLocks noGrp="1"/>
          </p:cNvSpPr>
          <p:nvPr>
            <p:ph type="sldNum" sz="quarter" idx="10"/>
          </p:nvPr>
        </p:nvSpPr>
        <p:spPr/>
        <p:txBody>
          <a:bodyPr/>
          <a:lstStyle/>
          <a:p>
            <a:fld id="{D31DC808-C6D0-4AD0-8CC2-D1ADB7705CD4}" type="slidenum">
              <a:rPr lang="en-GB" smtClean="0"/>
              <a:t>9</a:t>
            </a:fld>
            <a:endParaRPr lang="en-GB" dirty="0"/>
          </a:p>
        </p:txBody>
      </p:sp>
    </p:spTree>
    <p:extLst>
      <p:ext uri="{BB962C8B-B14F-4D97-AF65-F5344CB8AC3E}">
        <p14:creationId xmlns:p14="http://schemas.microsoft.com/office/powerpoint/2010/main" val="394248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smtClean="0"/>
              <a:t>Who might need help or care in a few years time, based on their current data?</a:t>
            </a:r>
          </a:p>
          <a:p>
            <a:pPr marL="171450" indent="-171450" algn="l">
              <a:buFont typeface="Arial" panose="020B0604020202020204" pitchFamily="34" charset="0"/>
              <a:buChar char="•"/>
            </a:pPr>
            <a:r>
              <a:rPr lang="en-GB" dirty="0" smtClean="0"/>
              <a:t>Arthritis UK already piloting the</a:t>
            </a:r>
            <a:r>
              <a:rPr lang="en-GB" baseline="0" dirty="0" smtClean="0"/>
              <a:t> use of a chatbot for personalised 24/7 advice on line</a:t>
            </a:r>
          </a:p>
          <a:p>
            <a:pPr marL="171450" indent="-171450" algn="l">
              <a:buFont typeface="Arial" panose="020B0604020202020204" pitchFamily="34" charset="0"/>
              <a:buChar char="•"/>
            </a:pPr>
            <a:r>
              <a:rPr lang="en-GB" baseline="0" dirty="0" smtClean="0"/>
              <a:t>Can AI begin to predict what input would produce the best outcomes for people?</a:t>
            </a:r>
          </a:p>
          <a:p>
            <a:pPr marL="171450" indent="-171450" algn="l">
              <a:buFont typeface="Arial" panose="020B0604020202020204" pitchFamily="34" charset="0"/>
              <a:buChar char="•"/>
            </a:pPr>
            <a:r>
              <a:rPr lang="en-GB" baseline="0" dirty="0" smtClean="0"/>
              <a:t>What else? One challenge is data sets across sc; need large coherent data sets.</a:t>
            </a:r>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10</a:t>
            </a:fld>
            <a:endParaRPr lang="en-GB" dirty="0"/>
          </a:p>
        </p:txBody>
      </p:sp>
    </p:spTree>
    <p:extLst>
      <p:ext uri="{BB962C8B-B14F-4D97-AF65-F5344CB8AC3E}">
        <p14:creationId xmlns:p14="http://schemas.microsoft.com/office/powerpoint/2010/main" val="143659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373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4927874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3918636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600458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2020824"/>
            <a:ext cx="6096000" cy="2816352"/>
          </a:xfrm>
          <a:prstGeom prst="rect">
            <a:avLst/>
          </a:prstGeom>
        </p:spPr>
      </p:pic>
    </p:spTree>
    <p:extLst>
      <p:ext uri="{BB962C8B-B14F-4D97-AF65-F5344CB8AC3E}">
        <p14:creationId xmlns:p14="http://schemas.microsoft.com/office/powerpoint/2010/main" val="36748149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985240"/>
            <a:ext cx="6096000" cy="2816352"/>
          </a:xfrm>
          <a:prstGeom prst="rect">
            <a:avLst/>
          </a:prstGeom>
        </p:spPr>
      </p:pic>
      <p:sp>
        <p:nvSpPr>
          <p:cNvPr id="2" name="TextBox 1"/>
          <p:cNvSpPr txBox="1"/>
          <p:nvPr userDrawn="1"/>
        </p:nvSpPr>
        <p:spPr>
          <a:xfrm>
            <a:off x="1524000" y="3988107"/>
            <a:ext cx="6209841" cy="1015663"/>
          </a:xfrm>
          <a:prstGeom prst="rect">
            <a:avLst/>
          </a:prstGeom>
          <a:noFill/>
        </p:spPr>
        <p:txBody>
          <a:bodyPr wrap="square" rtlCol="0">
            <a:spAutoFit/>
          </a:bodyPr>
          <a:lstStyle/>
          <a:p>
            <a:pPr algn="ctr"/>
            <a:r>
              <a:rPr lang="en-GB" sz="6000" dirty="0" smtClean="0">
                <a:solidFill>
                  <a:schemeClr val="tx1"/>
                </a:solidFill>
              </a:rPr>
              <a:t>Thank</a:t>
            </a:r>
            <a:r>
              <a:rPr lang="en-GB" sz="6000" baseline="0" dirty="0" smtClean="0">
                <a:solidFill>
                  <a:schemeClr val="tx1"/>
                </a:solidFill>
              </a:rPr>
              <a:t> you</a:t>
            </a:r>
            <a:endParaRPr lang="en-GB" sz="6000" dirty="0">
              <a:solidFill>
                <a:schemeClr val="tx1"/>
              </a:solidFill>
            </a:endParaRPr>
          </a:p>
        </p:txBody>
      </p:sp>
    </p:spTree>
    <p:extLst>
      <p:ext uri="{BB962C8B-B14F-4D97-AF65-F5344CB8AC3E}">
        <p14:creationId xmlns:p14="http://schemas.microsoft.com/office/powerpoint/2010/main" val="3236212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404782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8187071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7411835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0546045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40029375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5614521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535960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SA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0172574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SA content">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E37222"/>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8768" y="0"/>
            <a:ext cx="1415232" cy="2115239"/>
          </a:xfrm>
          <a:prstGeom prst="rect">
            <a:avLst/>
          </a:prstGeom>
        </p:spPr>
      </p:pic>
    </p:spTree>
    <p:extLst>
      <p:ext uri="{BB962C8B-B14F-4D97-AF65-F5344CB8AC3E}">
        <p14:creationId xmlns:p14="http://schemas.microsoft.com/office/powerpoint/2010/main" val="39250209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40191532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7062346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8755785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9823058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smtClean="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6764142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6"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6296489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smtClean="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2521977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122175807"/>
      </p:ext>
    </p:extLst>
  </p:cSld>
  <p:clrMap bg1="lt1" tx1="dk1" bg2="lt2" tx2="dk2" accent1="accent1" accent2="accent2" accent3="accent3" accent4="accent4" accent5="accent5" accent6="accent6" hlink="hlink" folHlink="folHlink"/>
  <p:sldLayoutIdLst>
    <p:sldLayoutId id="2147483679" r:id="rId1"/>
    <p:sldLayoutId id="2147483662" r:id="rId2"/>
    <p:sldLayoutId id="2147483747" r:id="rId3"/>
    <p:sldLayoutId id="2147483772" r:id="rId4"/>
    <p:sldLayoutId id="2147483773" r:id="rId5"/>
    <p:sldLayoutId id="2147483774" r:id="rId6"/>
    <p:sldLayoutId id="2147483805"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77065751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9" r:id="rId6"/>
    <p:sldLayoutId id="2147483800"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131209019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450315550"/>
      </p:ext>
    </p:extLst>
  </p:cSld>
  <p:clrMap bg1="lt1" tx1="dk1" bg2="lt2" tx2="dk2" accent1="accent1" accent2="accent2" accent3="accent3" accent4="accent4" accent5="accent5" accent6="accent6" hlink="hlink" folHlink="folHlink"/>
  <p:sldLayoutIdLst>
    <p:sldLayoutId id="2147483804" r:id="rId1"/>
    <p:sldLayoutId id="214748380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0"/>
          </p:nvPr>
        </p:nvSpPr>
        <p:spPr>
          <a:xfrm>
            <a:off x="229134" y="4227616"/>
            <a:ext cx="8584359" cy="2349455"/>
          </a:xfrm>
        </p:spPr>
        <p:txBody>
          <a:bodyPr/>
          <a:lstStyle/>
          <a:p>
            <a:pPr marL="342900" indent="-342900">
              <a:buFont typeface="Arial" panose="020B0604020202020204" pitchFamily="34" charset="0"/>
              <a:buChar char="•"/>
            </a:pPr>
            <a:r>
              <a:rPr lang="en-GB" sz="2400" dirty="0" smtClean="0"/>
              <a:t>The scale of the challenge</a:t>
            </a:r>
          </a:p>
          <a:p>
            <a:pPr marL="342900" indent="-342900">
              <a:buFont typeface="Arial" panose="020B0604020202020204" pitchFamily="34" charset="0"/>
              <a:buChar char="•"/>
            </a:pPr>
            <a:r>
              <a:rPr lang="en-GB" sz="2400" dirty="0" smtClean="0"/>
              <a:t>What we know..</a:t>
            </a:r>
          </a:p>
          <a:p>
            <a:pPr marL="342900" indent="-342900">
              <a:buFont typeface="Arial" panose="020B0604020202020204" pitchFamily="34" charset="0"/>
              <a:buChar char="•"/>
            </a:pPr>
            <a:r>
              <a:rPr lang="en-GB" sz="2400" dirty="0" smtClean="0"/>
              <a:t>What we are doing to help</a:t>
            </a:r>
          </a:p>
          <a:p>
            <a:pPr marL="342900" indent="-342900">
              <a:buFont typeface="Arial" panose="020B0604020202020204" pitchFamily="34" charset="0"/>
              <a:buChar char="•"/>
            </a:pPr>
            <a:r>
              <a:rPr lang="en-GB" sz="2400" dirty="0" smtClean="0"/>
              <a:t>What does the future hold?</a:t>
            </a:r>
          </a:p>
          <a:p>
            <a:pPr marL="342900" indent="-342900">
              <a:buFont typeface="Arial" panose="020B0604020202020204" pitchFamily="34" charset="0"/>
              <a:buChar char="•"/>
            </a:pPr>
            <a:endParaRPr lang="en-GB" dirty="0"/>
          </a:p>
        </p:txBody>
      </p:sp>
      <p:sp>
        <p:nvSpPr>
          <p:cNvPr id="4" name="Text Placeholder 3"/>
          <p:cNvSpPr>
            <a:spLocks noGrp="1"/>
          </p:cNvSpPr>
          <p:nvPr>
            <p:ph type="body" sz="quarter" idx="11"/>
          </p:nvPr>
        </p:nvSpPr>
        <p:spPr/>
        <p:txBody>
          <a:bodyPr/>
          <a:lstStyle/>
          <a:p>
            <a:pPr lvl="0"/>
            <a:r>
              <a:rPr lang="en-GB" sz="2400" b="1" dirty="0">
                <a:solidFill>
                  <a:prstClr val="black"/>
                </a:solidFill>
              </a:rPr>
              <a:t>Embracing the opportunities; digital ways of working to improve quality, efficiency and outcomes for people who need care and support.</a:t>
            </a:r>
          </a:p>
          <a:p>
            <a:endParaRPr lang="en-GB" dirty="0"/>
          </a:p>
        </p:txBody>
      </p:sp>
    </p:spTree>
    <p:extLst>
      <p:ext uri="{BB962C8B-B14F-4D97-AF65-F5344CB8AC3E}">
        <p14:creationId xmlns:p14="http://schemas.microsoft.com/office/powerpoint/2010/main" val="3833745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0"/>
          </p:nvPr>
        </p:nvSpPr>
        <p:spPr>
          <a:xfrm>
            <a:off x="229134" y="2553196"/>
            <a:ext cx="8584359" cy="4023876"/>
          </a:xfrm>
        </p:spPr>
        <p:txBody>
          <a:bodyPr/>
          <a:lstStyle/>
          <a:p>
            <a:r>
              <a:rPr lang="en-GB" sz="2400" dirty="0" smtClean="0"/>
              <a:t>What might we want to use AI for?</a:t>
            </a:r>
          </a:p>
          <a:p>
            <a:pPr marL="342900" indent="-342900">
              <a:buFont typeface="Arial" panose="020B0604020202020204" pitchFamily="34" charset="0"/>
              <a:buChar char="•"/>
            </a:pPr>
            <a:r>
              <a:rPr lang="en-GB" sz="2400" dirty="0" smtClean="0"/>
              <a:t>Prediction of need?</a:t>
            </a:r>
          </a:p>
          <a:p>
            <a:pPr marL="342900" indent="-342900">
              <a:buFont typeface="Arial" panose="020B0604020202020204" pitchFamily="34" charset="0"/>
              <a:buChar char="•"/>
            </a:pPr>
            <a:r>
              <a:rPr lang="en-GB" sz="2400" dirty="0" smtClean="0"/>
              <a:t>Help and advice 24/7 to people who need care and support?</a:t>
            </a:r>
          </a:p>
          <a:p>
            <a:pPr marL="342900" indent="-342900">
              <a:buFont typeface="Arial" panose="020B0604020202020204" pitchFamily="34" charset="0"/>
              <a:buChar char="•"/>
            </a:pPr>
            <a:r>
              <a:rPr lang="en-GB" sz="2400" dirty="0" smtClean="0"/>
              <a:t>Assessment of need?</a:t>
            </a:r>
          </a:p>
          <a:p>
            <a:pPr marL="342900" indent="-342900">
              <a:buFont typeface="Arial" panose="020B0604020202020204" pitchFamily="34" charset="0"/>
              <a:buChar char="•"/>
            </a:pPr>
            <a:r>
              <a:rPr lang="en-GB" sz="2400" dirty="0" smtClean="0"/>
              <a:t>What else?</a:t>
            </a:r>
            <a:endParaRPr lang="en-GB" sz="2400" dirty="0"/>
          </a:p>
        </p:txBody>
      </p:sp>
      <p:sp>
        <p:nvSpPr>
          <p:cNvPr id="4" name="Text Placeholder 3"/>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172345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0"/>
          </p:nvPr>
        </p:nvSpPr>
        <p:spPr/>
        <p:txBody>
          <a:bodyPr/>
          <a:lstStyle/>
          <a:p>
            <a:pPr marL="342900" lvl="0" indent="-342900">
              <a:buFont typeface="Arial" panose="020B0604020202020204" pitchFamily="34" charset="0"/>
              <a:buChar char="•"/>
            </a:pPr>
            <a:r>
              <a:rPr lang="en-GB" sz="2400" dirty="0">
                <a:solidFill>
                  <a:prstClr val="black"/>
                </a:solidFill>
              </a:rPr>
              <a:t>Evidence review of the role of robotics and Artificial Intelligence in the delivery of social care and it’s potential impact on the workforce</a:t>
            </a:r>
            <a:r>
              <a:rPr lang="en-GB" sz="2400" dirty="0" smtClean="0">
                <a:solidFill>
                  <a:prstClr val="black"/>
                </a:solidFill>
              </a:rPr>
              <a:t>.</a:t>
            </a:r>
          </a:p>
          <a:p>
            <a:pPr marL="342900" lvl="0" indent="-342900">
              <a:buFont typeface="Arial" panose="020B0604020202020204" pitchFamily="34" charset="0"/>
              <a:buChar char="•"/>
            </a:pPr>
            <a:r>
              <a:rPr lang="en-GB" sz="2400" dirty="0" smtClean="0">
                <a:solidFill>
                  <a:prstClr val="black"/>
                </a:solidFill>
              </a:rPr>
              <a:t>Due for publication in late May 2018</a:t>
            </a:r>
            <a:endParaRPr lang="en-GB" sz="2400" dirty="0">
              <a:solidFill>
                <a:prstClr val="black"/>
              </a:solidFill>
            </a:endParaRPr>
          </a:p>
          <a:p>
            <a:endParaRPr lang="en-GB" dirty="0"/>
          </a:p>
        </p:txBody>
      </p:sp>
      <p:sp>
        <p:nvSpPr>
          <p:cNvPr id="4" name="Text Placeholder 3"/>
          <p:cNvSpPr>
            <a:spLocks noGrp="1"/>
          </p:cNvSpPr>
          <p:nvPr>
            <p:ph type="body" sz="quarter" idx="11"/>
          </p:nvPr>
        </p:nvSpPr>
        <p:spPr/>
        <p:txBody>
          <a:bodyPr/>
          <a:lstStyle/>
          <a:p>
            <a:r>
              <a:rPr lang="en-GB" dirty="0" smtClean="0"/>
              <a:t>Coming next…</a:t>
            </a:r>
            <a:endParaRPr lang="en-GB" dirty="0"/>
          </a:p>
        </p:txBody>
      </p:sp>
    </p:spTree>
    <p:extLst>
      <p:ext uri="{BB962C8B-B14F-4D97-AF65-F5344CB8AC3E}">
        <p14:creationId xmlns:p14="http://schemas.microsoft.com/office/powerpoint/2010/main" val="1222696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Profile of the sector.</a:t>
            </a:r>
            <a:endParaRPr lang="en-GB" dirty="0"/>
          </a:p>
        </p:txBody>
      </p:sp>
      <p:sp>
        <p:nvSpPr>
          <p:cNvPr id="3" name="Text Placeholder 2"/>
          <p:cNvSpPr>
            <a:spLocks noGrp="1"/>
          </p:cNvSpPr>
          <p:nvPr>
            <p:ph type="body" sz="quarter" idx="10"/>
          </p:nvPr>
        </p:nvSpPr>
        <p:spPr>
          <a:xfrm>
            <a:off x="229134" y="2230920"/>
            <a:ext cx="8584359" cy="4346152"/>
          </a:xfrm>
        </p:spPr>
        <p:txBody>
          <a:bodyPr/>
          <a:lstStyle/>
          <a:p>
            <a:pPr marL="342900" indent="-342900">
              <a:buFont typeface="Arial" panose="020B0604020202020204" pitchFamily="34" charset="0"/>
              <a:buChar char="•"/>
            </a:pPr>
            <a:r>
              <a:rPr lang="en-GB" sz="2400" dirty="0"/>
              <a:t>An estimated 20,300 organisations were involved in providing or organising adult social care in England as at 2016.</a:t>
            </a:r>
          </a:p>
          <a:p>
            <a:pPr marL="342900" indent="-342900">
              <a:buFont typeface="Arial" panose="020B0604020202020204" pitchFamily="34" charset="0"/>
              <a:buChar char="•"/>
            </a:pPr>
            <a:r>
              <a:rPr lang="en-GB" sz="2400" dirty="0"/>
              <a:t>An estimated 40,400 establishments were involved in providing or organising adult social care in England as at </a:t>
            </a:r>
            <a:r>
              <a:rPr lang="en-GB" sz="2400" dirty="0" smtClean="0"/>
              <a:t>2016</a:t>
            </a:r>
          </a:p>
          <a:p>
            <a:pPr marL="342900" indent="-342900">
              <a:buFont typeface="Arial" panose="020B0604020202020204" pitchFamily="34" charset="0"/>
              <a:buChar char="•"/>
            </a:pPr>
            <a:r>
              <a:rPr lang="en-GB" sz="2400" dirty="0"/>
              <a:t>Around 235,000 adults, older people and carers received direct payments from councils’ social services departments in 2015/2016. It is estimated that approximately 70,000 (29%) of these recipients were employing their own </a:t>
            </a:r>
            <a:r>
              <a:rPr lang="en-GB" sz="2400" dirty="0" smtClean="0"/>
              <a:t>staff.</a:t>
            </a:r>
          </a:p>
          <a:p>
            <a:pPr marL="342900" indent="-342900">
              <a:buFont typeface="Arial" panose="020B0604020202020204" pitchFamily="34" charset="0"/>
              <a:buChar char="•"/>
            </a:pPr>
            <a:endParaRPr lang="en-GB" dirty="0"/>
          </a:p>
        </p:txBody>
      </p:sp>
      <p:sp>
        <p:nvSpPr>
          <p:cNvPr id="4" name="Text Placeholder 3"/>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242827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134" y="1363874"/>
            <a:ext cx="5546995" cy="758379"/>
          </a:xfrm>
        </p:spPr>
        <p:txBody>
          <a:bodyPr/>
          <a:lstStyle/>
          <a:p>
            <a:endParaRPr lang="en-GB" dirty="0"/>
          </a:p>
        </p:txBody>
      </p:sp>
      <p:sp>
        <p:nvSpPr>
          <p:cNvPr id="3" name="Text Placeholder 2"/>
          <p:cNvSpPr>
            <a:spLocks noGrp="1"/>
          </p:cNvSpPr>
          <p:nvPr>
            <p:ph type="body" sz="quarter" idx="10"/>
          </p:nvPr>
        </p:nvSpPr>
        <p:spPr>
          <a:xfrm>
            <a:off x="229134" y="2290296"/>
            <a:ext cx="8584359" cy="4286776"/>
          </a:xfrm>
        </p:spPr>
        <p:txBody>
          <a:bodyPr/>
          <a:lstStyle/>
          <a:p>
            <a:pPr marL="342900" indent="-342900">
              <a:buFont typeface="Arial" panose="020B0604020202020204" pitchFamily="34" charset="0"/>
              <a:buChar char="•"/>
            </a:pPr>
            <a:r>
              <a:rPr lang="en-GB" sz="2400" dirty="0"/>
              <a:t>The number of people working in adult social care was estimated at 1.45 million.</a:t>
            </a:r>
          </a:p>
          <a:p>
            <a:pPr marL="342900" indent="-342900">
              <a:buFont typeface="Arial" panose="020B0604020202020204" pitchFamily="34" charset="0"/>
              <a:buChar char="•"/>
            </a:pPr>
            <a:r>
              <a:rPr lang="en-GB" sz="2400" dirty="0"/>
              <a:t>If the adult social care workforce grows proportionally to the projected number of people aged 65 and over in the population, then the number of adult social care jobs will increase by 31% (500,000 jobs) to around 2 million jobs by 2030</a:t>
            </a:r>
            <a:r>
              <a:rPr lang="en-GB" sz="2400" dirty="0" smtClean="0"/>
              <a:t>.</a:t>
            </a:r>
          </a:p>
          <a:p>
            <a:pPr marL="342900" indent="-342900">
              <a:buFont typeface="Arial" panose="020B0604020202020204" pitchFamily="34" charset="0"/>
              <a:buChar char="•"/>
            </a:pPr>
            <a:r>
              <a:rPr lang="en-GB" sz="2400" dirty="0" smtClean="0"/>
              <a:t>There is an urgent imperative to explore and develop the role of technology in order to meet this challenge.</a:t>
            </a:r>
          </a:p>
          <a:p>
            <a:pPr marL="342900" indent="-342900">
              <a:buFont typeface="Arial" panose="020B0604020202020204" pitchFamily="34" charset="0"/>
              <a:buChar char="•"/>
            </a:pPr>
            <a:r>
              <a:rPr lang="en-GB" sz="2400" dirty="0" smtClean="0"/>
              <a:t>Drive up quality, efficiency, transparency and best use of precious resources.</a:t>
            </a:r>
            <a:endParaRPr lang="en-GB" sz="2400" dirty="0"/>
          </a:p>
        </p:txBody>
      </p:sp>
      <p:sp>
        <p:nvSpPr>
          <p:cNvPr id="4" name="Text Placeholder 3"/>
          <p:cNvSpPr>
            <a:spLocks noGrp="1"/>
          </p:cNvSpPr>
          <p:nvPr>
            <p:ph type="body" sz="quarter" idx="11"/>
          </p:nvPr>
        </p:nvSpPr>
        <p:spPr>
          <a:xfrm>
            <a:off x="231237" y="1531917"/>
            <a:ext cx="8593273" cy="855023"/>
          </a:xfrm>
        </p:spPr>
        <p:txBody>
          <a:bodyPr/>
          <a:lstStyle/>
          <a:p>
            <a:r>
              <a:rPr lang="en-GB" b="1" dirty="0" smtClean="0"/>
              <a:t>The Challenge the sector faces…</a:t>
            </a:r>
            <a:endParaRPr lang="en-GB" b="1" dirty="0"/>
          </a:p>
        </p:txBody>
      </p:sp>
    </p:spTree>
    <p:extLst>
      <p:ext uri="{BB962C8B-B14F-4D97-AF65-F5344CB8AC3E}">
        <p14:creationId xmlns:p14="http://schemas.microsoft.com/office/powerpoint/2010/main" val="1147039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context</a:t>
            </a:r>
            <a:endParaRPr lang="en-GB" dirty="0"/>
          </a:p>
        </p:txBody>
      </p:sp>
      <p:sp>
        <p:nvSpPr>
          <p:cNvPr id="3" name="Text Placeholder 2"/>
          <p:cNvSpPr>
            <a:spLocks noGrp="1"/>
          </p:cNvSpPr>
          <p:nvPr>
            <p:ph type="body" sz="quarter" idx="10"/>
          </p:nvPr>
        </p:nvSpPr>
        <p:spPr>
          <a:xfrm>
            <a:off x="229134" y="2734902"/>
            <a:ext cx="8584359" cy="3842169"/>
          </a:xfrm>
        </p:spPr>
        <p:txBody>
          <a:bodyPr/>
          <a:lstStyle/>
          <a:p>
            <a:pPr marL="342900" indent="-342900">
              <a:buFont typeface="Arial" panose="020B0604020202020204" pitchFamily="34" charset="0"/>
              <a:buChar char="•"/>
            </a:pPr>
            <a:r>
              <a:rPr lang="en-GB" sz="2400" dirty="0" smtClean="0"/>
              <a:t>Green Paper on future of Social Care; 7 key principles, Principle 6 ‘A sustainable funding model..’</a:t>
            </a:r>
          </a:p>
          <a:p>
            <a:pPr marL="342900" indent="-342900">
              <a:buFont typeface="Arial" panose="020B0604020202020204" pitchFamily="34" charset="0"/>
              <a:buChar char="•"/>
            </a:pPr>
            <a:r>
              <a:rPr lang="en-GB" sz="2400" dirty="0" smtClean="0"/>
              <a:t>“</a:t>
            </a:r>
            <a:r>
              <a:rPr lang="en-GB" sz="2400" dirty="0" smtClean="0">
                <a:solidFill>
                  <a:srgbClr val="0B0C0C"/>
                </a:solidFill>
              </a:rPr>
              <a:t>We </a:t>
            </a:r>
            <a:r>
              <a:rPr lang="en-GB" sz="2400" dirty="0">
                <a:solidFill>
                  <a:srgbClr val="0B0C0C"/>
                </a:solidFill>
              </a:rPr>
              <a:t>must also recognise the potentially transformative role of new </a:t>
            </a:r>
            <a:r>
              <a:rPr lang="en-GB" sz="2400" dirty="0" smtClean="0">
                <a:solidFill>
                  <a:srgbClr val="0B0C0C"/>
                </a:solidFill>
              </a:rPr>
              <a:t>technology”, </a:t>
            </a:r>
            <a:r>
              <a:rPr lang="en-GB" sz="1800" dirty="0" smtClean="0">
                <a:solidFill>
                  <a:srgbClr val="0B0C0C"/>
                </a:solidFill>
              </a:rPr>
              <a:t>Minister for Health and Social Care.</a:t>
            </a:r>
          </a:p>
          <a:p>
            <a:pPr marL="342900" indent="-342900">
              <a:buFont typeface="Arial" panose="020B0604020202020204" pitchFamily="34" charset="0"/>
              <a:buChar char="•"/>
            </a:pPr>
            <a:r>
              <a:rPr lang="en-GB" sz="2400" dirty="0" smtClean="0">
                <a:solidFill>
                  <a:srgbClr val="0B0C0C"/>
                </a:solidFill>
              </a:rPr>
              <a:t>HM </a:t>
            </a:r>
            <a:r>
              <a:rPr lang="en-GB" sz="2400" dirty="0" err="1" smtClean="0">
                <a:solidFill>
                  <a:srgbClr val="0B0C0C"/>
                </a:solidFill>
              </a:rPr>
              <a:t>Govt’s</a:t>
            </a:r>
            <a:r>
              <a:rPr lang="en-GB" sz="2400" dirty="0" smtClean="0">
                <a:solidFill>
                  <a:srgbClr val="0B0C0C"/>
                </a:solidFill>
              </a:rPr>
              <a:t> Industrial Strategy; 4 ‘Grand Challenges’. Number 4; Ageing Society.</a:t>
            </a:r>
          </a:p>
          <a:p>
            <a:pPr marL="342900" indent="-342900">
              <a:buFont typeface="Arial" panose="020B0604020202020204" pitchFamily="34" charset="0"/>
              <a:buChar char="•"/>
            </a:pPr>
            <a:r>
              <a:rPr lang="en-GB" sz="2400" dirty="0">
                <a:solidFill>
                  <a:srgbClr val="0B0C0C"/>
                </a:solidFill>
              </a:rPr>
              <a:t>£98 million innovation fund to support healthy ageing. This funding will aim to catalyse public-private investment in </a:t>
            </a:r>
            <a:r>
              <a:rPr lang="en-GB" sz="2400" dirty="0" smtClean="0">
                <a:solidFill>
                  <a:srgbClr val="0B0C0C"/>
                </a:solidFill>
              </a:rPr>
              <a:t>technologies.</a:t>
            </a:r>
            <a:endParaRPr lang="en-GB" sz="2400" dirty="0"/>
          </a:p>
        </p:txBody>
      </p:sp>
      <p:sp>
        <p:nvSpPr>
          <p:cNvPr id="4" name="Text Placeholder 3"/>
          <p:cNvSpPr>
            <a:spLocks noGrp="1"/>
          </p:cNvSpPr>
          <p:nvPr>
            <p:ph type="body" sz="quarter" idx="11"/>
          </p:nvPr>
        </p:nvSpPr>
        <p:spPr>
          <a:xfrm>
            <a:off x="229134" y="2029039"/>
            <a:ext cx="8593273" cy="607283"/>
          </a:xfrm>
        </p:spPr>
        <p:txBody>
          <a:bodyPr/>
          <a:lstStyle/>
          <a:p>
            <a:r>
              <a:rPr lang="en-GB" dirty="0" smtClean="0"/>
              <a:t>.</a:t>
            </a:r>
            <a:endParaRPr lang="en-GB" dirty="0"/>
          </a:p>
        </p:txBody>
      </p:sp>
    </p:spTree>
    <p:extLst>
      <p:ext uri="{BB962C8B-B14F-4D97-AF65-F5344CB8AC3E}">
        <p14:creationId xmlns:p14="http://schemas.microsoft.com/office/powerpoint/2010/main" val="3806945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undertaken.</a:t>
            </a:r>
            <a:endParaRPr lang="en-GB" dirty="0"/>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sz="2400" dirty="0" smtClean="0"/>
              <a:t>Research on the digital skills and capabilities of the social care workforce.</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Research undertaken on the digital maturity of the private, voluntary and independent sector.</a:t>
            </a:r>
          </a:p>
          <a:p>
            <a:pPr marL="342900" indent="-342900">
              <a:buFont typeface="Arial" panose="020B0604020202020204" pitchFamily="34" charset="0"/>
              <a:buChar char="•"/>
            </a:pPr>
            <a:endParaRPr lang="en-GB" dirty="0"/>
          </a:p>
        </p:txBody>
      </p:sp>
      <p:sp>
        <p:nvSpPr>
          <p:cNvPr id="4" name="Text Placeholder 3"/>
          <p:cNvSpPr>
            <a:spLocks noGrp="1"/>
          </p:cNvSpPr>
          <p:nvPr>
            <p:ph type="body" sz="quarter" idx="11"/>
          </p:nvPr>
        </p:nvSpPr>
        <p:spPr/>
        <p:txBody>
          <a:bodyPr/>
          <a:lstStyle/>
          <a:p>
            <a:r>
              <a:rPr lang="en-GB" dirty="0" smtClean="0"/>
              <a:t>Establishing the baseline.</a:t>
            </a:r>
            <a:endParaRPr lang="en-GB" dirty="0"/>
          </a:p>
        </p:txBody>
      </p:sp>
    </p:spTree>
    <p:extLst>
      <p:ext uri="{BB962C8B-B14F-4D97-AF65-F5344CB8AC3E}">
        <p14:creationId xmlns:p14="http://schemas.microsoft.com/office/powerpoint/2010/main" val="3909004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35" y="1533638"/>
            <a:ext cx="7956468" cy="705863"/>
          </a:xfrm>
        </p:spPr>
        <p:txBody>
          <a:bodyPr/>
          <a:lstStyle/>
          <a:p>
            <a:r>
              <a:rPr lang="en-GB" sz="3200" dirty="0" smtClean="0"/>
              <a:t>Work to support BDRW programme.</a:t>
            </a:r>
            <a:endParaRPr lang="en-GB" sz="3200" dirty="0"/>
          </a:p>
        </p:txBody>
      </p:sp>
      <p:sp>
        <p:nvSpPr>
          <p:cNvPr id="3" name="Text Placeholder 2"/>
          <p:cNvSpPr>
            <a:spLocks noGrp="1"/>
          </p:cNvSpPr>
          <p:nvPr>
            <p:ph type="body" sz="quarter" idx="10"/>
          </p:nvPr>
        </p:nvSpPr>
        <p:spPr>
          <a:xfrm>
            <a:off x="229134" y="2239501"/>
            <a:ext cx="8584359" cy="4337571"/>
          </a:xfrm>
        </p:spPr>
        <p:txBody>
          <a:bodyPr/>
          <a:lstStyle/>
          <a:p>
            <a:pPr marL="342900" indent="-342900">
              <a:buFont typeface="Arial" panose="020B0604020202020204" pitchFamily="34" charset="0"/>
              <a:buChar char="•"/>
            </a:pPr>
            <a:r>
              <a:rPr lang="en-GB" sz="2400" dirty="0" smtClean="0"/>
              <a:t>Barriers to Digital leadership; research with Registered Managers</a:t>
            </a:r>
          </a:p>
          <a:p>
            <a:pPr marL="342900" indent="-342900">
              <a:buFont typeface="Arial" panose="020B0604020202020204" pitchFamily="34" charset="0"/>
              <a:buChar char="•"/>
            </a:pPr>
            <a:r>
              <a:rPr lang="en-GB" sz="2400" dirty="0" smtClean="0"/>
              <a:t>Partnering with NCF, developed and delivered 6 workshops exploring digital ways of working in the context of GDPR, IG and cyber security.</a:t>
            </a:r>
          </a:p>
          <a:p>
            <a:pPr marL="342900" indent="-342900">
              <a:buFont typeface="Arial" panose="020B0604020202020204" pitchFamily="34" charset="0"/>
              <a:buChar char="•"/>
            </a:pPr>
            <a:r>
              <a:rPr lang="en-GB" sz="2400" dirty="0" smtClean="0"/>
              <a:t>Products to support; </a:t>
            </a:r>
          </a:p>
          <a:p>
            <a:pPr marL="342900" indent="-342900">
              <a:buFont typeface="Arial" panose="020B0604020202020204" pitchFamily="34" charset="0"/>
              <a:buChar char="•"/>
            </a:pPr>
            <a:r>
              <a:rPr lang="en-GB" sz="2400" dirty="0" smtClean="0"/>
              <a:t>Guides; ‘Information Sharing, Collection and Storage’, Guide to GDPR for Care Providers.</a:t>
            </a:r>
          </a:p>
          <a:p>
            <a:pPr marL="342900" indent="-342900">
              <a:buFont typeface="Arial" panose="020B0604020202020204" pitchFamily="34" charset="0"/>
              <a:buChar char="•"/>
            </a:pPr>
            <a:r>
              <a:rPr lang="en-GB" sz="2400" dirty="0" smtClean="0"/>
              <a:t>Multi media; 3 films of employers who are digital leaders explaining their journey, webinars for various parts of the sector for peer to peer engagement and support.</a:t>
            </a:r>
            <a:endParaRPr lang="en-GB" sz="2400" dirty="0"/>
          </a:p>
        </p:txBody>
      </p:sp>
      <p:sp>
        <p:nvSpPr>
          <p:cNvPr id="4" name="Text Placeholder 3"/>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79548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n-GB" sz="3200" b="0" dirty="0">
                <a:ea typeface="+mn-ea"/>
              </a:rPr>
              <a:t>Work in the planning..</a:t>
            </a:r>
            <a:r>
              <a:rPr lang="en-GB" sz="2800" b="0" dirty="0">
                <a:ea typeface="+mn-ea"/>
              </a:rPr>
              <a:t/>
            </a:r>
            <a:br>
              <a:rPr lang="en-GB" sz="2800" b="0" dirty="0">
                <a:ea typeface="+mn-ea"/>
              </a:rPr>
            </a:br>
            <a:endParaRPr lang="en-GB" dirty="0"/>
          </a:p>
        </p:txBody>
      </p:sp>
      <p:sp>
        <p:nvSpPr>
          <p:cNvPr id="3" name="Text Placeholder 2"/>
          <p:cNvSpPr>
            <a:spLocks noGrp="1"/>
          </p:cNvSpPr>
          <p:nvPr>
            <p:ph type="body" sz="quarter" idx="10"/>
          </p:nvPr>
        </p:nvSpPr>
        <p:spPr>
          <a:xfrm>
            <a:off x="229134" y="2636322"/>
            <a:ext cx="8584359" cy="3940750"/>
          </a:xfrm>
        </p:spPr>
        <p:txBody>
          <a:bodyPr/>
          <a:lstStyle/>
          <a:p>
            <a:pPr marL="342900" indent="-342900">
              <a:buFont typeface="Arial" panose="020B0604020202020204" pitchFamily="34" charset="0"/>
              <a:buChar char="•"/>
            </a:pPr>
            <a:r>
              <a:rPr lang="en-GB" sz="2400" dirty="0" smtClean="0"/>
              <a:t>Segmentation of the sector in order to offer more specialised support.</a:t>
            </a:r>
          </a:p>
          <a:p>
            <a:pPr marL="342900" indent="-342900">
              <a:buFont typeface="Arial" panose="020B0604020202020204" pitchFamily="34" charset="0"/>
              <a:buChar char="•"/>
            </a:pPr>
            <a:r>
              <a:rPr lang="en-GB" sz="2400" dirty="0" smtClean="0"/>
              <a:t>Work to develop guidance on the roles and responsibilities of Boards, Directors and Owners regarding the use of digital ways of working.</a:t>
            </a:r>
          </a:p>
          <a:p>
            <a:pPr marL="342900" indent="-342900">
              <a:buFont typeface="Arial" panose="020B0604020202020204" pitchFamily="34" charset="0"/>
              <a:buChar char="•"/>
            </a:pPr>
            <a:r>
              <a:rPr lang="en-GB" sz="2400" dirty="0" smtClean="0"/>
              <a:t>Working with partners in HEE and NHSd to promote tools and frameworks that support digital ways of working e.g. Digital Capabilities Framework, Data Security and Protection Toolkit</a:t>
            </a:r>
            <a:r>
              <a:rPr lang="en-GB" dirty="0" smtClean="0"/>
              <a:t>.</a:t>
            </a:r>
            <a:endParaRPr lang="en-GB" dirty="0"/>
          </a:p>
        </p:txBody>
      </p:sp>
      <p:sp>
        <p:nvSpPr>
          <p:cNvPr id="4" name="Text Placeholder 3"/>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605198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GB" sz="2400" dirty="0" smtClean="0"/>
              <a:t>More sophisticated systems and machines that can be taught to ‘think’…</a:t>
            </a:r>
          </a:p>
        </p:txBody>
      </p:sp>
      <p:sp>
        <p:nvSpPr>
          <p:cNvPr id="4" name="Text Placeholder 3"/>
          <p:cNvSpPr>
            <a:spLocks noGrp="1"/>
          </p:cNvSpPr>
          <p:nvPr>
            <p:ph type="body" sz="quarter" idx="11"/>
          </p:nvPr>
        </p:nvSpPr>
        <p:spPr/>
        <p:txBody>
          <a:bodyPr/>
          <a:lstStyle/>
          <a:p>
            <a:r>
              <a:rPr lang="en-GB" sz="3600" b="1" dirty="0" smtClean="0"/>
              <a:t>Coming next…</a:t>
            </a:r>
            <a:endParaRPr lang="en-GB" sz="3600" b="1" dirty="0"/>
          </a:p>
        </p:txBody>
      </p:sp>
    </p:spTree>
    <p:extLst>
      <p:ext uri="{BB962C8B-B14F-4D97-AF65-F5344CB8AC3E}">
        <p14:creationId xmlns:p14="http://schemas.microsoft.com/office/powerpoint/2010/main" val="127261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0"/>
          </p:nvPr>
        </p:nvSpPr>
        <p:spPr/>
        <p:txBody>
          <a:bodyPr/>
          <a:lstStyle/>
          <a:p>
            <a:r>
              <a:rPr lang="en-GB" sz="2400" dirty="0" smtClean="0"/>
              <a:t>‘AI is when you make a computer like a little brain. You help it to learn by giving it a lot of words and pictures and numbers. If the computer hears you answer a lot of questions, later on it can quickly answer your questions. But it only knows what you show it and tell it, so it’s not as smart as you are’ .</a:t>
            </a:r>
          </a:p>
          <a:p>
            <a:endParaRPr lang="en-GB" dirty="0"/>
          </a:p>
        </p:txBody>
      </p:sp>
      <p:sp>
        <p:nvSpPr>
          <p:cNvPr id="4" name="Text Placeholder 3"/>
          <p:cNvSpPr>
            <a:spLocks noGrp="1"/>
          </p:cNvSpPr>
          <p:nvPr>
            <p:ph type="body" sz="quarter" idx="11"/>
          </p:nvPr>
        </p:nvSpPr>
        <p:spPr>
          <a:xfrm>
            <a:off x="231237" y="2230920"/>
            <a:ext cx="8593273" cy="1046600"/>
          </a:xfrm>
        </p:spPr>
        <p:txBody>
          <a:bodyPr/>
          <a:lstStyle/>
          <a:p>
            <a:r>
              <a:rPr lang="en-GB" dirty="0" smtClean="0"/>
              <a:t>Artificial Intelligence ….how to explain it to a 5 year old (apologies..this worked for me!)</a:t>
            </a:r>
          </a:p>
          <a:p>
            <a:endParaRPr lang="en-GB" dirty="0"/>
          </a:p>
        </p:txBody>
      </p:sp>
    </p:spTree>
    <p:extLst>
      <p:ext uri="{BB962C8B-B14F-4D97-AF65-F5344CB8AC3E}">
        <p14:creationId xmlns:p14="http://schemas.microsoft.com/office/powerpoint/2010/main" val="1134167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125330C4A3584A91F5F93816180B4A" ma:contentTypeVersion="1" ma:contentTypeDescription="Create a new document." ma:contentTypeScope="" ma:versionID="e8bc4a1e66bab6ca1fd2d73ab47f5438">
  <xsd:schema xmlns:xsd="http://www.w3.org/2001/XMLSchema" xmlns:xs="http://www.w3.org/2001/XMLSchema" xmlns:p="http://schemas.microsoft.com/office/2006/metadata/properties" xmlns:ns1="http://schemas.microsoft.com/sharepoint/v3" xmlns:ns2="593d56df-7f60-4935-add7-f5618bafeab8" targetNamespace="http://schemas.microsoft.com/office/2006/metadata/properties" ma:root="true" ma:fieldsID="8251685c129004c67bed3557b72da35b" ns1:_="" ns2:_="">
    <xsd:import namespace="http://schemas.microsoft.com/sharepoint/v3"/>
    <xsd:import namespace="593d56df-7f60-4935-add7-f5618bafeab8"/>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3d56df-7f60-4935-add7-f5618bafeab8"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93d56df-7f60-4935-add7-f5618bafeab8">S72TC4QPJDPR-82-42</_dlc_DocId>
    <_dlc_DocIdUrl xmlns="593d56df-7f60-4935-add7-f5618bafeab8">
      <Url>http://sharepoint/marketing/_layouts/15/DocIdRedir.aspx?ID=S72TC4QPJDPR-82-42</Url>
      <Description>S72TC4QPJDPR-82-42</Description>
    </_dlc_DocIdUrl>
  </documentManagement>
</p:properties>
</file>

<file path=customXml/itemProps1.xml><?xml version="1.0" encoding="utf-8"?>
<ds:datastoreItem xmlns:ds="http://schemas.openxmlformats.org/officeDocument/2006/customXml" ds:itemID="{28C9A7CA-84FE-4C4E-8883-56AA1CC36460}">
  <ds:schemaRefs>
    <ds:schemaRef ds:uri="http://schemas.microsoft.com/sharepoint/events"/>
  </ds:schemaRefs>
</ds:datastoreItem>
</file>

<file path=customXml/itemProps2.xml><?xml version="1.0" encoding="utf-8"?>
<ds:datastoreItem xmlns:ds="http://schemas.openxmlformats.org/officeDocument/2006/customXml" ds:itemID="{187F5F6B-B5E7-4ED9-B479-AA114540D62B}">
  <ds:schemaRefs>
    <ds:schemaRef ds:uri="http://schemas.microsoft.com/sharepoint/v3/contenttype/forms"/>
  </ds:schemaRefs>
</ds:datastoreItem>
</file>

<file path=customXml/itemProps3.xml><?xml version="1.0" encoding="utf-8"?>
<ds:datastoreItem xmlns:ds="http://schemas.openxmlformats.org/officeDocument/2006/customXml" ds:itemID="{9ED351F2-C4EE-4F48-AFBB-F7498F291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3d56df-7f60-4935-add7-f5618bafe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ED35C07-5DB8-4851-A6CF-76A3F8E7F7CC}">
  <ds:schemaRefs>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http://schemas.microsoft.com/sharepoint/v3"/>
    <ds:schemaRef ds:uri="593d56df-7f60-4935-add7-f5618bafeab8"/>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Slides Template</Template>
  <TotalTime>259</TotalTime>
  <Words>1641</Words>
  <Application>Microsoft Office PowerPoint</Application>
  <PresentationFormat>On-screen Show (4:3)</PresentationFormat>
  <Paragraphs>80</Paragraphs>
  <Slides>11</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Calibri</vt:lpstr>
      <vt:lpstr>nta</vt:lpstr>
      <vt:lpstr>Wingdings</vt:lpstr>
      <vt:lpstr>Content slides</vt:lpstr>
      <vt:lpstr>Title Slides</vt:lpstr>
      <vt:lpstr>Colour slides</vt:lpstr>
      <vt:lpstr>1_Colour slides</vt:lpstr>
      <vt:lpstr>PowerPoint Presentation</vt:lpstr>
      <vt:lpstr>Profile of the sector.</vt:lpstr>
      <vt:lpstr>PowerPoint Presentation</vt:lpstr>
      <vt:lpstr>Policy context</vt:lpstr>
      <vt:lpstr>Work undertaken.</vt:lpstr>
      <vt:lpstr>Work to support BDRW programme.</vt:lpstr>
      <vt:lpstr>Work in the planning.. </vt:lpstr>
      <vt:lpstr>PowerPoint Presentation</vt:lpstr>
      <vt:lpstr>PowerPoint Presentation</vt:lpstr>
      <vt:lpstr>PowerPoint Presentation</vt:lpstr>
      <vt:lpstr>PowerPoint Presentation</vt:lpstr>
    </vt:vector>
  </TitlesOfParts>
  <Company>Skills for 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Yates</dc:creator>
  <cp:lastModifiedBy>Linda Doherty</cp:lastModifiedBy>
  <cp:revision>32</cp:revision>
  <dcterms:created xsi:type="dcterms:W3CDTF">2014-09-03T17:02:27Z</dcterms:created>
  <dcterms:modified xsi:type="dcterms:W3CDTF">2018-05-01T08:19:20Z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0x0101005F125330C4A3584A91F5F93816180B4A</vt:lpwstr>
  </property>
  <property fmtid="{D5CDD505-2E9C-101B-9397-08002B2CF9AE}" pid="3" name="_dlc_DocIdItemGuid">
    <vt:lpwstr>7b4e8055-be9a-42bb-8dd7-56b6c0f5d0b5</vt:lpwstr>
  </property>
</Properties>
</file>