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82" r:id="rId3"/>
    <p:sldId id="283" r:id="rId4"/>
    <p:sldId id="258" r:id="rId5"/>
    <p:sldId id="287" r:id="rId6"/>
    <p:sldId id="288" r:id="rId7"/>
    <p:sldId id="289" r:id="rId8"/>
    <p:sldId id="290" r:id="rId9"/>
    <p:sldId id="291" r:id="rId10"/>
    <p:sldId id="292" r:id="rId11"/>
    <p:sldId id="293" r:id="rId12"/>
    <p:sldId id="294" r:id="rId13"/>
    <p:sldId id="295" r:id="rId14"/>
    <p:sldId id="296" r:id="rId15"/>
    <p:sldId id="278" r:id="rId16"/>
    <p:sldId id="276" r:id="rId17"/>
    <p:sldId id="267" r:id="rId18"/>
    <p:sldId id="277" r:id="rId19"/>
    <p:sldId id="268" r:id="rId20"/>
    <p:sldId id="269" r:id="rId21"/>
    <p:sldId id="273" r:id="rId22"/>
    <p:sldId id="270" r:id="rId23"/>
    <p:sldId id="275" r:id="rId24"/>
    <p:sldId id="274" r:id="rId25"/>
    <p:sldId id="285" r:id="rId26"/>
    <p:sldId id="271" r:id="rId27"/>
    <p:sldId id="286"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an Lockwood" initials="SL" lastIdx="11" clrIdx="0">
    <p:extLst>
      <p:ext uri="{19B8F6BF-5375-455C-9EA6-DF929625EA0E}">
        <p15:presenceInfo xmlns:p15="http://schemas.microsoft.com/office/powerpoint/2012/main" userId="S-1-5-21-3081406467-3604617073-2648681147-1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varScale="1">
        <p:scale>
          <a:sx n="118" d="100"/>
          <a:sy n="118" d="100"/>
        </p:scale>
        <p:origin x="2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ey Bamber" userId="4be1539b5ec9d228" providerId="LiveId" clId="{81F0DB0B-03A4-4D6A-B3DE-83FB80828B38}"/>
    <pc:docChg chg="custSel delSld modSld">
      <pc:chgData name="Carey Bamber" userId="4be1539b5ec9d228" providerId="LiveId" clId="{81F0DB0B-03A4-4D6A-B3DE-83FB80828B38}" dt="2018-05-01T18:47:03.047" v="290" actId="20577"/>
      <pc:docMkLst>
        <pc:docMk/>
      </pc:docMkLst>
      <pc:sldChg chg="modSp">
        <pc:chgData name="Carey Bamber" userId="4be1539b5ec9d228" providerId="LiveId" clId="{81F0DB0B-03A4-4D6A-B3DE-83FB80828B38}" dt="2018-05-01T18:37:22.305" v="13" actId="122"/>
        <pc:sldMkLst>
          <pc:docMk/>
          <pc:sldMk cId="3773766651" sldId="267"/>
        </pc:sldMkLst>
        <pc:spChg chg="mod">
          <ac:chgData name="Carey Bamber" userId="4be1539b5ec9d228" providerId="LiveId" clId="{81F0DB0B-03A4-4D6A-B3DE-83FB80828B38}" dt="2018-05-01T18:37:22.305" v="13" actId="122"/>
          <ac:spMkLst>
            <pc:docMk/>
            <pc:sldMk cId="3773766651" sldId="267"/>
            <ac:spMk id="2" creationId="{00000000-0000-0000-0000-000000000000}"/>
          </ac:spMkLst>
        </pc:spChg>
      </pc:sldChg>
      <pc:sldChg chg="modSp delCm">
        <pc:chgData name="Carey Bamber" userId="4be1539b5ec9d228" providerId="LiveId" clId="{81F0DB0B-03A4-4D6A-B3DE-83FB80828B38}" dt="2018-05-01T18:39:50.565" v="96"/>
        <pc:sldMkLst>
          <pc:docMk/>
          <pc:sldMk cId="3950880675" sldId="268"/>
        </pc:sldMkLst>
        <pc:spChg chg="mod">
          <ac:chgData name="Carey Bamber" userId="4be1539b5ec9d228" providerId="LiveId" clId="{81F0DB0B-03A4-4D6A-B3DE-83FB80828B38}" dt="2018-05-01T18:38:02.896" v="21" actId="122"/>
          <ac:spMkLst>
            <pc:docMk/>
            <pc:sldMk cId="3950880675" sldId="268"/>
            <ac:spMk id="2" creationId="{00000000-0000-0000-0000-000000000000}"/>
          </ac:spMkLst>
        </pc:spChg>
        <pc:spChg chg="mod">
          <ac:chgData name="Carey Bamber" userId="4be1539b5ec9d228" providerId="LiveId" clId="{81F0DB0B-03A4-4D6A-B3DE-83FB80828B38}" dt="2018-05-01T18:39:47.027" v="95" actId="20577"/>
          <ac:spMkLst>
            <pc:docMk/>
            <pc:sldMk cId="3950880675" sldId="268"/>
            <ac:spMk id="3" creationId="{00000000-0000-0000-0000-000000000000}"/>
          </ac:spMkLst>
        </pc:spChg>
      </pc:sldChg>
      <pc:sldChg chg="modSp delCm">
        <pc:chgData name="Carey Bamber" userId="4be1539b5ec9d228" providerId="LiveId" clId="{81F0DB0B-03A4-4D6A-B3DE-83FB80828B38}" dt="2018-05-01T18:45:05.845" v="278"/>
        <pc:sldMkLst>
          <pc:docMk/>
          <pc:sldMk cId="3360757702" sldId="269"/>
        </pc:sldMkLst>
        <pc:spChg chg="mod">
          <ac:chgData name="Carey Bamber" userId="4be1539b5ec9d228" providerId="LiveId" clId="{81F0DB0B-03A4-4D6A-B3DE-83FB80828B38}" dt="2018-05-01T18:44:01.297" v="209" actId="122"/>
          <ac:spMkLst>
            <pc:docMk/>
            <pc:sldMk cId="3360757702" sldId="269"/>
            <ac:spMk id="2" creationId="{00000000-0000-0000-0000-000000000000}"/>
          </ac:spMkLst>
        </pc:spChg>
        <pc:spChg chg="mod">
          <ac:chgData name="Carey Bamber" userId="4be1539b5ec9d228" providerId="LiveId" clId="{81F0DB0B-03A4-4D6A-B3DE-83FB80828B38}" dt="2018-05-01T18:45:02.440" v="277" actId="207"/>
          <ac:spMkLst>
            <pc:docMk/>
            <pc:sldMk cId="3360757702" sldId="269"/>
            <ac:spMk id="3" creationId="{00000000-0000-0000-0000-000000000000}"/>
          </ac:spMkLst>
        </pc:spChg>
      </pc:sldChg>
      <pc:sldChg chg="modSp delCm">
        <pc:chgData name="Carey Bamber" userId="4be1539b5ec9d228" providerId="LiveId" clId="{81F0DB0B-03A4-4D6A-B3DE-83FB80828B38}" dt="2018-05-01T18:43:14.426" v="199" actId="20577"/>
        <pc:sldMkLst>
          <pc:docMk/>
          <pc:sldMk cId="1604081951" sldId="270"/>
        </pc:sldMkLst>
        <pc:spChg chg="mod">
          <ac:chgData name="Carey Bamber" userId="4be1539b5ec9d228" providerId="LiveId" clId="{81F0DB0B-03A4-4D6A-B3DE-83FB80828B38}" dt="2018-05-01T18:42:16.236" v="120" actId="122"/>
          <ac:spMkLst>
            <pc:docMk/>
            <pc:sldMk cId="1604081951" sldId="270"/>
            <ac:spMk id="2" creationId="{00000000-0000-0000-0000-000000000000}"/>
          </ac:spMkLst>
        </pc:spChg>
        <pc:spChg chg="mod">
          <ac:chgData name="Carey Bamber" userId="4be1539b5ec9d228" providerId="LiveId" clId="{81F0DB0B-03A4-4D6A-B3DE-83FB80828B38}" dt="2018-05-01T18:43:14.426" v="199" actId="20577"/>
          <ac:spMkLst>
            <pc:docMk/>
            <pc:sldMk cId="1604081951" sldId="270"/>
            <ac:spMk id="3" creationId="{00000000-0000-0000-0000-000000000000}"/>
          </ac:spMkLst>
        </pc:spChg>
      </pc:sldChg>
      <pc:sldChg chg="modSp">
        <pc:chgData name="Carey Bamber" userId="4be1539b5ec9d228" providerId="LiveId" clId="{81F0DB0B-03A4-4D6A-B3DE-83FB80828B38}" dt="2018-05-01T18:45:36.997" v="281" actId="122"/>
        <pc:sldMkLst>
          <pc:docMk/>
          <pc:sldMk cId="1626685753" sldId="271"/>
        </pc:sldMkLst>
        <pc:spChg chg="mod">
          <ac:chgData name="Carey Bamber" userId="4be1539b5ec9d228" providerId="LiveId" clId="{81F0DB0B-03A4-4D6A-B3DE-83FB80828B38}" dt="2018-05-01T18:45:36.997" v="281" actId="122"/>
          <ac:spMkLst>
            <pc:docMk/>
            <pc:sldMk cId="1626685753" sldId="271"/>
            <ac:spMk id="2" creationId="{00000000-0000-0000-0000-000000000000}"/>
          </ac:spMkLst>
        </pc:spChg>
      </pc:sldChg>
      <pc:sldChg chg="modSp">
        <pc:chgData name="Carey Bamber" userId="4be1539b5ec9d228" providerId="LiveId" clId="{81F0DB0B-03A4-4D6A-B3DE-83FB80828B38}" dt="2018-05-01T18:43:43.013" v="206" actId="207"/>
        <pc:sldMkLst>
          <pc:docMk/>
          <pc:sldMk cId="2152484279" sldId="273"/>
        </pc:sldMkLst>
        <pc:spChg chg="mod">
          <ac:chgData name="Carey Bamber" userId="4be1539b5ec9d228" providerId="LiveId" clId="{81F0DB0B-03A4-4D6A-B3DE-83FB80828B38}" dt="2018-05-01T18:43:30.250" v="204" actId="122"/>
          <ac:spMkLst>
            <pc:docMk/>
            <pc:sldMk cId="2152484279" sldId="273"/>
            <ac:spMk id="2" creationId="{00000000-0000-0000-0000-000000000000}"/>
          </ac:spMkLst>
        </pc:spChg>
        <pc:spChg chg="mod">
          <ac:chgData name="Carey Bamber" userId="4be1539b5ec9d228" providerId="LiveId" clId="{81F0DB0B-03A4-4D6A-B3DE-83FB80828B38}" dt="2018-05-01T18:43:38.395" v="205" actId="207"/>
          <ac:spMkLst>
            <pc:docMk/>
            <pc:sldMk cId="2152484279" sldId="273"/>
            <ac:spMk id="3" creationId="{00000000-0000-0000-0000-000000000000}"/>
          </ac:spMkLst>
        </pc:spChg>
        <pc:spChg chg="mod">
          <ac:chgData name="Carey Bamber" userId="4be1539b5ec9d228" providerId="LiveId" clId="{81F0DB0B-03A4-4D6A-B3DE-83FB80828B38}" dt="2018-05-01T18:43:43.013" v="206" actId="207"/>
          <ac:spMkLst>
            <pc:docMk/>
            <pc:sldMk cId="2152484279" sldId="273"/>
            <ac:spMk id="4" creationId="{00000000-0000-0000-0000-000000000000}"/>
          </ac:spMkLst>
        </pc:spChg>
      </pc:sldChg>
      <pc:sldChg chg="modSp">
        <pc:chgData name="Carey Bamber" userId="4be1539b5ec9d228" providerId="LiveId" clId="{81F0DB0B-03A4-4D6A-B3DE-83FB80828B38}" dt="2018-05-01T18:40:41.800" v="101" actId="207"/>
        <pc:sldMkLst>
          <pc:docMk/>
          <pc:sldMk cId="1632437901" sldId="274"/>
        </pc:sldMkLst>
        <pc:spChg chg="mod">
          <ac:chgData name="Carey Bamber" userId="4be1539b5ec9d228" providerId="LiveId" clId="{81F0DB0B-03A4-4D6A-B3DE-83FB80828B38}" dt="2018-05-01T18:40:14.410" v="99" actId="2711"/>
          <ac:spMkLst>
            <pc:docMk/>
            <pc:sldMk cId="1632437901" sldId="274"/>
            <ac:spMk id="3" creationId="{00000000-0000-0000-0000-000000000000}"/>
          </ac:spMkLst>
        </pc:spChg>
        <pc:spChg chg="mod">
          <ac:chgData name="Carey Bamber" userId="4be1539b5ec9d228" providerId="LiveId" clId="{81F0DB0B-03A4-4D6A-B3DE-83FB80828B38}" dt="2018-05-01T18:40:41.800" v="101" actId="207"/>
          <ac:spMkLst>
            <pc:docMk/>
            <pc:sldMk cId="1632437901" sldId="274"/>
            <ac:spMk id="4" creationId="{00000000-0000-0000-0000-000000000000}"/>
          </ac:spMkLst>
        </pc:spChg>
      </pc:sldChg>
      <pc:sldChg chg="modSp delCm">
        <pc:chgData name="Carey Bamber" userId="4be1539b5ec9d228" providerId="LiveId" clId="{81F0DB0B-03A4-4D6A-B3DE-83FB80828B38}" dt="2018-05-01T18:41:58.956" v="117" actId="20577"/>
        <pc:sldMkLst>
          <pc:docMk/>
          <pc:sldMk cId="4030352904" sldId="275"/>
        </pc:sldMkLst>
        <pc:spChg chg="mod">
          <ac:chgData name="Carey Bamber" userId="4be1539b5ec9d228" providerId="LiveId" clId="{81F0DB0B-03A4-4D6A-B3DE-83FB80828B38}" dt="2018-05-01T18:41:42.818" v="110" actId="122"/>
          <ac:spMkLst>
            <pc:docMk/>
            <pc:sldMk cId="4030352904" sldId="275"/>
            <ac:spMk id="2" creationId="{00000000-0000-0000-0000-000000000000}"/>
          </ac:spMkLst>
        </pc:spChg>
        <pc:spChg chg="mod">
          <ac:chgData name="Carey Bamber" userId="4be1539b5ec9d228" providerId="LiveId" clId="{81F0DB0B-03A4-4D6A-B3DE-83FB80828B38}" dt="2018-05-01T18:41:58.956" v="117" actId="20577"/>
          <ac:spMkLst>
            <pc:docMk/>
            <pc:sldMk cId="4030352904" sldId="275"/>
            <ac:spMk id="4" creationId="{00000000-0000-0000-0000-000000000000}"/>
          </ac:spMkLst>
        </pc:spChg>
      </pc:sldChg>
      <pc:sldChg chg="modSp">
        <pc:chgData name="Carey Bamber" userId="4be1539b5ec9d228" providerId="LiveId" clId="{81F0DB0B-03A4-4D6A-B3DE-83FB80828B38}" dt="2018-05-01T18:37:05.917" v="10" actId="2711"/>
        <pc:sldMkLst>
          <pc:docMk/>
          <pc:sldMk cId="2344204351" sldId="276"/>
        </pc:sldMkLst>
        <pc:spChg chg="mod">
          <ac:chgData name="Carey Bamber" userId="4be1539b5ec9d228" providerId="LiveId" clId="{81F0DB0B-03A4-4D6A-B3DE-83FB80828B38}" dt="2018-05-01T18:37:05.917" v="10" actId="2711"/>
          <ac:spMkLst>
            <pc:docMk/>
            <pc:sldMk cId="2344204351" sldId="276"/>
            <ac:spMk id="2" creationId="{00000000-0000-0000-0000-000000000000}"/>
          </ac:spMkLst>
        </pc:spChg>
      </pc:sldChg>
      <pc:sldChg chg="modSp">
        <pc:chgData name="Carey Bamber" userId="4be1539b5ec9d228" providerId="LiveId" clId="{81F0DB0B-03A4-4D6A-B3DE-83FB80828B38}" dt="2018-05-01T18:37:40.896" v="18" actId="122"/>
        <pc:sldMkLst>
          <pc:docMk/>
          <pc:sldMk cId="169333087" sldId="277"/>
        </pc:sldMkLst>
        <pc:spChg chg="mod">
          <ac:chgData name="Carey Bamber" userId="4be1539b5ec9d228" providerId="LiveId" clId="{81F0DB0B-03A4-4D6A-B3DE-83FB80828B38}" dt="2018-05-01T18:37:40.896" v="18" actId="122"/>
          <ac:spMkLst>
            <pc:docMk/>
            <pc:sldMk cId="169333087" sldId="277"/>
            <ac:spMk id="2" creationId="{00000000-0000-0000-0000-000000000000}"/>
          </ac:spMkLst>
        </pc:spChg>
      </pc:sldChg>
      <pc:sldChg chg="modSp">
        <pc:chgData name="Carey Bamber" userId="4be1539b5ec9d228" providerId="LiveId" clId="{81F0DB0B-03A4-4D6A-B3DE-83FB80828B38}" dt="2018-05-01T18:35:32.806" v="5" actId="2711"/>
        <pc:sldMkLst>
          <pc:docMk/>
          <pc:sldMk cId="1603038151" sldId="278"/>
        </pc:sldMkLst>
        <pc:spChg chg="mod">
          <ac:chgData name="Carey Bamber" userId="4be1539b5ec9d228" providerId="LiveId" clId="{81F0DB0B-03A4-4D6A-B3DE-83FB80828B38}" dt="2018-05-01T18:35:32.806" v="5" actId="2711"/>
          <ac:spMkLst>
            <pc:docMk/>
            <pc:sldMk cId="1603038151" sldId="278"/>
            <ac:spMk id="2" creationId="{00000000-0000-0000-0000-000000000000}"/>
          </ac:spMkLst>
        </pc:spChg>
      </pc:sldChg>
      <pc:sldChg chg="del">
        <pc:chgData name="Carey Bamber" userId="4be1539b5ec9d228" providerId="LiveId" clId="{81F0DB0B-03A4-4D6A-B3DE-83FB80828B38}" dt="2018-05-01T18:34:55.974" v="0" actId="2696"/>
        <pc:sldMkLst>
          <pc:docMk/>
          <pc:sldMk cId="1430699077" sldId="280"/>
        </pc:sldMkLst>
      </pc:sldChg>
      <pc:sldChg chg="del">
        <pc:chgData name="Carey Bamber" userId="4be1539b5ec9d228" providerId="LiveId" clId="{81F0DB0B-03A4-4D6A-B3DE-83FB80828B38}" dt="2018-05-01T18:35:14.933" v="1" actId="2696"/>
        <pc:sldMkLst>
          <pc:docMk/>
          <pc:sldMk cId="1495459348" sldId="281"/>
        </pc:sldMkLst>
      </pc:sldChg>
      <pc:sldChg chg="modSp">
        <pc:chgData name="Carey Bamber" userId="4be1539b5ec9d228" providerId="LiveId" clId="{81F0DB0B-03A4-4D6A-B3DE-83FB80828B38}" dt="2018-05-01T18:35:48.271" v="6" actId="2711"/>
        <pc:sldMkLst>
          <pc:docMk/>
          <pc:sldMk cId="1836908352" sldId="282"/>
        </pc:sldMkLst>
        <pc:spChg chg="mod">
          <ac:chgData name="Carey Bamber" userId="4be1539b5ec9d228" providerId="LiveId" clId="{81F0DB0B-03A4-4D6A-B3DE-83FB80828B38}" dt="2018-05-01T18:35:48.271" v="6" actId="2711"/>
          <ac:spMkLst>
            <pc:docMk/>
            <pc:sldMk cId="1836908352" sldId="282"/>
            <ac:spMk id="2" creationId="{00000000-0000-0000-0000-000000000000}"/>
          </ac:spMkLst>
        </pc:spChg>
      </pc:sldChg>
      <pc:sldChg chg="modSp">
        <pc:chgData name="Carey Bamber" userId="4be1539b5ec9d228" providerId="LiveId" clId="{81F0DB0B-03A4-4D6A-B3DE-83FB80828B38}" dt="2018-05-01T18:36:00.438" v="8" actId="2711"/>
        <pc:sldMkLst>
          <pc:docMk/>
          <pc:sldMk cId="2025833750" sldId="283"/>
        </pc:sldMkLst>
        <pc:spChg chg="mod">
          <ac:chgData name="Carey Bamber" userId="4be1539b5ec9d228" providerId="LiveId" clId="{81F0DB0B-03A4-4D6A-B3DE-83FB80828B38}" dt="2018-05-01T18:36:00.438" v="8" actId="2711"/>
          <ac:spMkLst>
            <pc:docMk/>
            <pc:sldMk cId="2025833750" sldId="283"/>
            <ac:spMk id="2" creationId="{00000000-0000-0000-0000-000000000000}"/>
          </ac:spMkLst>
        </pc:spChg>
      </pc:sldChg>
      <pc:sldChg chg="modSp">
        <pc:chgData name="Carey Bamber" userId="4be1539b5ec9d228" providerId="LiveId" clId="{81F0DB0B-03A4-4D6A-B3DE-83FB80828B38}" dt="2018-05-01T18:47:03.047" v="290" actId="20577"/>
        <pc:sldMkLst>
          <pc:docMk/>
          <pc:sldMk cId="2165621121" sldId="284"/>
        </pc:sldMkLst>
        <pc:spChg chg="mod">
          <ac:chgData name="Carey Bamber" userId="4be1539b5ec9d228" providerId="LiveId" clId="{81F0DB0B-03A4-4D6A-B3DE-83FB80828B38}" dt="2018-05-01T18:46:48.492" v="289" actId="207"/>
          <ac:spMkLst>
            <pc:docMk/>
            <pc:sldMk cId="2165621121" sldId="284"/>
            <ac:spMk id="2" creationId="{00000000-0000-0000-0000-000000000000}"/>
          </ac:spMkLst>
        </pc:spChg>
        <pc:spChg chg="mod">
          <ac:chgData name="Carey Bamber" userId="4be1539b5ec9d228" providerId="LiveId" clId="{81F0DB0B-03A4-4D6A-B3DE-83FB80828B38}" dt="2018-05-01T18:47:03.047" v="290" actId="20577"/>
          <ac:spMkLst>
            <pc:docMk/>
            <pc:sldMk cId="2165621121" sldId="284"/>
            <ac:spMk id="3" creationId="{00000000-0000-0000-0000-000000000000}"/>
          </ac:spMkLst>
        </pc:spChg>
      </pc:sldChg>
      <pc:sldChg chg="modSp">
        <pc:chgData name="Carey Bamber" userId="4be1539b5ec9d228" providerId="LiveId" clId="{81F0DB0B-03A4-4D6A-B3DE-83FB80828B38}" dt="2018-05-01T18:41:28.719" v="107" actId="122"/>
        <pc:sldMkLst>
          <pc:docMk/>
          <pc:sldMk cId="2836006945" sldId="285"/>
        </pc:sldMkLst>
        <pc:spChg chg="mod">
          <ac:chgData name="Carey Bamber" userId="4be1539b5ec9d228" providerId="LiveId" clId="{81F0DB0B-03A4-4D6A-B3DE-83FB80828B38}" dt="2018-05-01T18:41:28.719" v="107" actId="122"/>
          <ac:spMkLst>
            <pc:docMk/>
            <pc:sldMk cId="2836006945" sldId="285"/>
            <ac:spMk id="2" creationId="{00000000-0000-0000-0000-000000000000}"/>
          </ac:spMkLst>
        </pc:spChg>
        <pc:spChg chg="mod">
          <ac:chgData name="Carey Bamber" userId="4be1539b5ec9d228" providerId="LiveId" clId="{81F0DB0B-03A4-4D6A-B3DE-83FB80828B38}" dt="2018-05-01T18:40:59.495" v="102" actId="207"/>
          <ac:spMkLst>
            <pc:docMk/>
            <pc:sldMk cId="2836006945" sldId="285"/>
            <ac:spMk id="3" creationId="{00000000-0000-0000-0000-000000000000}"/>
          </ac:spMkLst>
        </pc:spChg>
        <pc:spChg chg="mod">
          <ac:chgData name="Carey Bamber" userId="4be1539b5ec9d228" providerId="LiveId" clId="{81F0DB0B-03A4-4D6A-B3DE-83FB80828B38}" dt="2018-05-01T18:41:06.521" v="103" actId="207"/>
          <ac:spMkLst>
            <pc:docMk/>
            <pc:sldMk cId="2836006945" sldId="285"/>
            <ac:spMk id="4" creationId="{00000000-0000-0000-0000-000000000000}"/>
          </ac:spMkLst>
        </pc:spChg>
      </pc:sldChg>
      <pc:sldChg chg="modSp">
        <pc:chgData name="Carey Bamber" userId="4be1539b5ec9d228" providerId="LiveId" clId="{81F0DB0B-03A4-4D6A-B3DE-83FB80828B38}" dt="2018-05-01T18:46:09.363" v="285" actId="207"/>
        <pc:sldMkLst>
          <pc:docMk/>
          <pc:sldMk cId="4243221127" sldId="286"/>
        </pc:sldMkLst>
        <pc:spChg chg="mod">
          <ac:chgData name="Carey Bamber" userId="4be1539b5ec9d228" providerId="LiveId" clId="{81F0DB0B-03A4-4D6A-B3DE-83FB80828B38}" dt="2018-05-01T18:45:54.121" v="284" actId="122"/>
          <ac:spMkLst>
            <pc:docMk/>
            <pc:sldMk cId="4243221127" sldId="286"/>
            <ac:spMk id="2" creationId="{00000000-0000-0000-0000-000000000000}"/>
          </ac:spMkLst>
        </pc:spChg>
        <pc:spChg chg="mod">
          <ac:chgData name="Carey Bamber" userId="4be1539b5ec9d228" providerId="LiveId" clId="{81F0DB0B-03A4-4D6A-B3DE-83FB80828B38}" dt="2018-05-01T18:46:09.363" v="285" actId="207"/>
          <ac:spMkLst>
            <pc:docMk/>
            <pc:sldMk cId="4243221127" sldId="28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DA04E-C24F-4D25-873D-C28BBD148654}" type="datetimeFigureOut">
              <a:rPr lang="en-GB" smtClean="0"/>
              <a:t>02/05/2018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5E218-E4C5-4891-AA8C-82981ED49364}" type="slidenum">
              <a:rPr lang="en-GB" smtClean="0"/>
              <a:t>‹#›</a:t>
            </a:fld>
            <a:endParaRPr lang="en-GB"/>
          </a:p>
        </p:txBody>
      </p:sp>
    </p:spTree>
    <p:extLst>
      <p:ext uri="{BB962C8B-B14F-4D97-AF65-F5344CB8AC3E}">
        <p14:creationId xmlns:p14="http://schemas.microsoft.com/office/powerpoint/2010/main" val="277600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Pictured</a:t>
            </a:r>
            <a:r>
              <a:rPr lang="en-GB" baseline="0" dirty="0"/>
              <a:t> top left clockwise: </a:t>
            </a:r>
          </a:p>
          <a:p>
            <a:pPr marL="171450" indent="-171450">
              <a:buFont typeface="Arial" panose="020B0604020202020204" pitchFamily="34" charset="0"/>
              <a:buChar char="•"/>
            </a:pPr>
            <a:r>
              <a:rPr lang="en-GB" baseline="0" dirty="0"/>
              <a:t>Supporting wellbeing through sport at East Lancashire Football Development Association</a:t>
            </a:r>
          </a:p>
          <a:p>
            <a:pPr marL="171450" indent="-171450">
              <a:buFont typeface="Arial" panose="020B0604020202020204" pitchFamily="34" charset="0"/>
              <a:buChar char="•"/>
            </a:pPr>
            <a:r>
              <a:rPr lang="en-GB" baseline="0" dirty="0"/>
              <a:t>Therapeutic gardening at </a:t>
            </a:r>
            <a:r>
              <a:rPr lang="en-GB" baseline="0" dirty="0" err="1"/>
              <a:t>Fordhall</a:t>
            </a:r>
            <a:r>
              <a:rPr lang="en-GB" baseline="0" dirty="0"/>
              <a:t> Farm</a:t>
            </a:r>
          </a:p>
          <a:p>
            <a:pPr marL="171450" indent="-171450">
              <a:buFont typeface="Arial" panose="020B0604020202020204" pitchFamily="34" charset="0"/>
              <a:buChar char="•"/>
            </a:pPr>
            <a:r>
              <a:rPr lang="en-GB" baseline="0" dirty="0"/>
              <a:t>Getting creative at Bamford Community pub</a:t>
            </a:r>
          </a:p>
          <a:p>
            <a:pPr marL="171450" indent="-171450">
              <a:buFont typeface="Arial" panose="020B0604020202020204" pitchFamily="34" charset="0"/>
              <a:buChar char="•"/>
            </a:pPr>
            <a:r>
              <a:rPr lang="en-GB" baseline="0" dirty="0"/>
              <a:t>Learning how to bake pies at </a:t>
            </a:r>
            <a:r>
              <a:rPr lang="en-GB" baseline="0" dirty="0" err="1"/>
              <a:t>Homebaked</a:t>
            </a:r>
            <a:r>
              <a:rPr lang="en-GB" baseline="0" dirty="0"/>
              <a:t> in Liverpool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Community businesses are built on the simple idea that while it’s hard to solve problems alone, by working together we can achieve so much more.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 community business is owned and run by your community for your community. They are open to anyone locally who wants to get involved. Their profits are recycled back into the area to enrich local lives.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They succeed because no-one better understands the problems of a community than those who live there. For many years now, people have been coming together to take control and solve for themselves the issues that matter to them, by creating ‘community businesses’. Although</a:t>
            </a:r>
            <a:r>
              <a:rPr lang="en-US" sz="1200" kern="1200" baseline="0" dirty="0">
                <a:solidFill>
                  <a:schemeClr val="tx1"/>
                </a:solidFill>
                <a:effectLst/>
                <a:latin typeface="+mn-lt"/>
                <a:ea typeface="+mn-ea"/>
                <a:cs typeface="+mn-cs"/>
              </a:rPr>
              <a:t> they can be from totally different sectors, community businesses have 4 common traits: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EFB53-B3C9-42CB-9C34-3C0411FAF8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946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community business sector is growing steadily,</a:t>
            </a:r>
            <a:r>
              <a:rPr lang="en-GB" baseline="0" dirty="0"/>
              <a:t> as more and more people want to make their own opportunities, and improve the areas they live in by running their own business.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EFB53-B3C9-42CB-9C34-3C0411FAF8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27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EFB53-B3C9-42CB-9C34-3C0411FAF8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28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8EFB53-B3C9-42CB-9C34-3C0411FAF8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73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60F775-80F1-4460-AF87-F6CA36AE0BF1}" type="datetimeFigureOut">
              <a:rPr lang="en-GB" smtClean="0"/>
              <a:t>02/05/2018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2FF4D5-0FAD-452A-9308-7848427F83D4}" type="slidenum">
              <a:rPr lang="en-GB" smtClean="0"/>
              <a:t>‹#›</a:t>
            </a:fld>
            <a:endParaRPr lang="en-GB" dirty="0"/>
          </a:p>
        </p:txBody>
      </p:sp>
    </p:spTree>
    <p:extLst>
      <p:ext uri="{BB962C8B-B14F-4D97-AF65-F5344CB8AC3E}">
        <p14:creationId xmlns:p14="http://schemas.microsoft.com/office/powerpoint/2010/main" val="399188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60F775-80F1-4460-AF87-F6CA36AE0BF1}" type="datetimeFigureOut">
              <a:rPr lang="en-GB" smtClean="0"/>
              <a:t>02/05/2018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2FF4D5-0FAD-452A-9308-7848427F83D4}" type="slidenum">
              <a:rPr lang="en-GB" smtClean="0"/>
              <a:t>‹#›</a:t>
            </a:fld>
            <a:endParaRPr lang="en-GB" dirty="0"/>
          </a:p>
        </p:txBody>
      </p:sp>
    </p:spTree>
    <p:extLst>
      <p:ext uri="{BB962C8B-B14F-4D97-AF65-F5344CB8AC3E}">
        <p14:creationId xmlns:p14="http://schemas.microsoft.com/office/powerpoint/2010/main" val="240789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60F775-80F1-4460-AF87-F6CA36AE0BF1}" type="datetimeFigureOut">
              <a:rPr lang="en-GB" smtClean="0"/>
              <a:t>02/05/2018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2FF4D5-0FAD-452A-9308-7848427F83D4}" type="slidenum">
              <a:rPr lang="en-GB" smtClean="0"/>
              <a:t>‹#›</a:t>
            </a:fld>
            <a:endParaRPr lang="en-GB" dirty="0"/>
          </a:p>
        </p:txBody>
      </p:sp>
    </p:spTree>
    <p:extLst>
      <p:ext uri="{BB962C8B-B14F-4D97-AF65-F5344CB8AC3E}">
        <p14:creationId xmlns:p14="http://schemas.microsoft.com/office/powerpoint/2010/main" val="58600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719" y="2470244"/>
            <a:ext cx="11222565" cy="1476000"/>
          </a:xfrm>
        </p:spPr>
        <p:txBody>
          <a:bodyPr vert="horz" anchor="t" anchorCtr="0">
            <a:normAutofit/>
          </a:bodyPr>
          <a:lstStyle>
            <a:lvl1pPr algn="l">
              <a:lnSpc>
                <a:spcPts val="5800"/>
              </a:lnSpc>
              <a:defRPr sz="55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84719" y="3997823"/>
            <a:ext cx="11232000" cy="720000"/>
          </a:xfrm>
        </p:spPr>
        <p:txBody>
          <a:bodyPr vert="horz" anchor="t" anchorCtr="0">
            <a:normAutofit/>
          </a:bodyPr>
          <a:lstStyle>
            <a:lvl1pPr marL="0" indent="0" algn="l">
              <a:lnSpc>
                <a:spcPts val="2600"/>
              </a:lnSpc>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484717" y="4716001"/>
            <a:ext cx="11222567" cy="633922"/>
          </a:xfrm>
        </p:spPr>
        <p:txBody>
          <a:bodyPr>
            <a:normAutofit/>
          </a:bodyPr>
          <a:lstStyle>
            <a:lvl1pPr marL="0" indent="0">
              <a:lnSpc>
                <a:spcPts val="2160"/>
              </a:lnSpc>
              <a:spcAft>
                <a:spcPts val="0"/>
              </a:spcAft>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0" y="360001"/>
            <a:ext cx="5270523" cy="831313"/>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44193"/>
          <a:stretch/>
        </p:blipFill>
        <p:spPr>
          <a:xfrm>
            <a:off x="480000" y="5968801"/>
            <a:ext cx="3519224" cy="334029"/>
          </a:xfrm>
          <a:prstGeom prst="rect">
            <a:avLst/>
          </a:prstGeom>
        </p:spPr>
      </p:pic>
      <p:sp>
        <p:nvSpPr>
          <p:cNvPr id="12" name="TextBox 11"/>
          <p:cNvSpPr txBox="1"/>
          <p:nvPr userDrawn="1"/>
        </p:nvSpPr>
        <p:spPr>
          <a:xfrm>
            <a:off x="370115" y="6135814"/>
            <a:ext cx="3298371" cy="369332"/>
          </a:xfrm>
          <a:prstGeom prst="rect">
            <a:avLst/>
          </a:prstGeom>
          <a:noFill/>
        </p:spPr>
        <p:txBody>
          <a:bodyPr wrap="square" rtlCol="0">
            <a:spAutoFit/>
          </a:bodyPr>
          <a:lstStyle/>
          <a:p>
            <a:r>
              <a:rPr lang="en-GB" sz="1800" dirty="0"/>
              <a:t>powertochange.org.uk</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8144" y="5521758"/>
            <a:ext cx="1658317" cy="1243738"/>
          </a:xfrm>
          <a:prstGeom prst="rect">
            <a:avLst/>
          </a:prstGeom>
        </p:spPr>
      </p:pic>
    </p:spTree>
    <p:extLst>
      <p:ext uri="{BB962C8B-B14F-4D97-AF65-F5344CB8AC3E}">
        <p14:creationId xmlns:p14="http://schemas.microsoft.com/office/powerpoint/2010/main" val="878235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2001"/>
            <a:ext cx="12192024" cy="5705867"/>
          </a:xfrm>
          <a:prstGeom prst="rect">
            <a:avLst/>
          </a:prstGeom>
        </p:spPr>
      </p:pic>
      <p:sp>
        <p:nvSpPr>
          <p:cNvPr id="2" name="Title 1"/>
          <p:cNvSpPr>
            <a:spLocks noGrp="1"/>
          </p:cNvSpPr>
          <p:nvPr>
            <p:ph type="ctrTitle"/>
          </p:nvPr>
        </p:nvSpPr>
        <p:spPr>
          <a:xfrm>
            <a:off x="484719" y="2470244"/>
            <a:ext cx="7521968" cy="1476000"/>
          </a:xfrm>
        </p:spPr>
        <p:txBody>
          <a:bodyPr vert="horz" anchor="t" anchorCtr="0">
            <a:normAutofit/>
          </a:bodyPr>
          <a:lstStyle>
            <a:lvl1pPr algn="l">
              <a:lnSpc>
                <a:spcPts val="5800"/>
              </a:lnSpc>
              <a:defRPr sz="55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484719" y="3997823"/>
            <a:ext cx="7521968" cy="1966249"/>
          </a:xfrm>
        </p:spPr>
        <p:txBody>
          <a:bodyPr vert="horz" anchor="t" anchorCtr="0">
            <a:normAutofit/>
          </a:bodyPr>
          <a:lstStyle>
            <a:lvl1pPr marL="0" indent="0" algn="l">
              <a:lnSpc>
                <a:spcPts val="2600"/>
              </a:lnSpc>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001" y="360000"/>
            <a:ext cx="2898511" cy="45722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2001" y="360001"/>
            <a:ext cx="1695879" cy="182889"/>
          </a:xfrm>
          <a:prstGeom prst="rect">
            <a:avLst/>
          </a:prstGeom>
        </p:spPr>
      </p:pic>
    </p:spTree>
    <p:extLst>
      <p:ext uri="{BB962C8B-B14F-4D97-AF65-F5344CB8AC3E}">
        <p14:creationId xmlns:p14="http://schemas.microsoft.com/office/powerpoint/2010/main" val="1102298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8" name="Rectangle 7"/>
          <p:cNvSpPr/>
          <p:nvPr userDrawn="1"/>
        </p:nvSpPr>
        <p:spPr>
          <a:xfrm>
            <a:off x="0" y="4752000"/>
            <a:ext cx="12192000" cy="21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Picture Placeholder 6"/>
          <p:cNvSpPr>
            <a:spLocks noGrp="1"/>
          </p:cNvSpPr>
          <p:nvPr>
            <p:ph type="pic" sz="quarter" idx="10"/>
          </p:nvPr>
        </p:nvSpPr>
        <p:spPr>
          <a:xfrm>
            <a:off x="0" y="1152000"/>
            <a:ext cx="12192000" cy="3600000"/>
          </a:xfrm>
        </p:spPr>
        <p:txBody>
          <a:bodyPr anchor="ctr" anchorCtr="1"/>
          <a:lstStyle>
            <a:lvl1pPr>
              <a:defRPr b="0"/>
            </a:lvl1pPr>
          </a:lstStyle>
          <a:p>
            <a:r>
              <a:rPr lang="en-US"/>
              <a:t>Click icon to add picture</a:t>
            </a:r>
            <a:endParaRPr lang="en-GB"/>
          </a:p>
        </p:txBody>
      </p:sp>
      <p:sp>
        <p:nvSpPr>
          <p:cNvPr id="2" name="Title 1"/>
          <p:cNvSpPr>
            <a:spLocks noGrp="1"/>
          </p:cNvSpPr>
          <p:nvPr>
            <p:ph type="ctrTitle"/>
          </p:nvPr>
        </p:nvSpPr>
        <p:spPr>
          <a:xfrm>
            <a:off x="480001" y="5122800"/>
            <a:ext cx="11210503" cy="684000"/>
          </a:xfrm>
        </p:spPr>
        <p:txBody>
          <a:bodyPr vert="horz" anchor="t" anchorCtr="0">
            <a:normAutofit/>
          </a:bodyPr>
          <a:lstStyle>
            <a:lvl1pPr algn="l">
              <a:lnSpc>
                <a:spcPts val="4800"/>
              </a:lnSpc>
              <a:defRPr sz="45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479999" y="5904000"/>
            <a:ext cx="11210503" cy="598400"/>
          </a:xfrm>
        </p:spPr>
        <p:txBody>
          <a:bodyPr vert="horz" anchor="t" anchorCtr="0">
            <a:normAutofit/>
          </a:bodyPr>
          <a:lstStyle>
            <a:lvl1pPr marL="0" indent="0" algn="l">
              <a:lnSpc>
                <a:spcPts val="2600"/>
              </a:lnSpc>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1" y="360000"/>
            <a:ext cx="2898511" cy="457222"/>
          </a:xfrm>
          <a:prstGeom prst="rect">
            <a:avLst/>
          </a:prstGeom>
        </p:spPr>
      </p:pic>
    </p:spTree>
    <p:extLst>
      <p:ext uri="{BB962C8B-B14F-4D97-AF65-F5344CB8AC3E}">
        <p14:creationId xmlns:p14="http://schemas.microsoft.com/office/powerpoint/2010/main" val="252757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00" y="1172006"/>
            <a:ext cx="9552000" cy="543728"/>
          </a:xfrm>
        </p:spPr>
        <p:txBody>
          <a:bodyPr/>
          <a:lstStyle/>
          <a:p>
            <a:r>
              <a:rPr lang="en-US"/>
              <a:t>Click to edit Master title style</a:t>
            </a:r>
            <a:endParaRPr lang="en-US" dirty="0"/>
          </a:p>
        </p:txBody>
      </p:sp>
      <p:sp>
        <p:nvSpPr>
          <p:cNvPr id="3" name="Content Placeholder 2"/>
          <p:cNvSpPr>
            <a:spLocks noGrp="1"/>
          </p:cNvSpPr>
          <p:nvPr>
            <p:ph idx="1"/>
          </p:nvPr>
        </p:nvSpPr>
        <p:spPr>
          <a:xfrm>
            <a:off x="480000" y="1871226"/>
            <a:ext cx="9552000" cy="4412343"/>
          </a:xfrm>
        </p:spPr>
        <p:txBody>
          <a:bodyPr/>
          <a:lstStyle>
            <a:lvl3pPr marL="258763" indent="-258763">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1" y="360000"/>
            <a:ext cx="2898511" cy="457222"/>
          </a:xfrm>
          <a:prstGeom prst="rect">
            <a:avLst/>
          </a:prstGeom>
        </p:spPr>
      </p:pic>
    </p:spTree>
    <p:extLst>
      <p:ext uri="{BB962C8B-B14F-4D97-AF65-F5344CB8AC3E}">
        <p14:creationId xmlns:p14="http://schemas.microsoft.com/office/powerpoint/2010/main" val="253366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2" name="Title 1"/>
          <p:cNvSpPr>
            <a:spLocks noGrp="1"/>
          </p:cNvSpPr>
          <p:nvPr>
            <p:ph type="title"/>
          </p:nvPr>
        </p:nvSpPr>
        <p:spPr>
          <a:xfrm>
            <a:off x="480000" y="1145806"/>
            <a:ext cx="9552000" cy="518182"/>
          </a:xfrm>
        </p:spPr>
        <p:txBody>
          <a:bodyPr/>
          <a:lstStyle/>
          <a:p>
            <a:r>
              <a:rPr lang="en-US"/>
              <a:t>Click to edit Master title style</a:t>
            </a:r>
            <a:endParaRPr lang="en-US" dirty="0"/>
          </a:p>
        </p:txBody>
      </p:sp>
      <p:sp>
        <p:nvSpPr>
          <p:cNvPr id="3" name="Content Placeholder 2"/>
          <p:cNvSpPr>
            <a:spLocks noGrp="1"/>
          </p:cNvSpPr>
          <p:nvPr>
            <p:ph idx="1"/>
          </p:nvPr>
        </p:nvSpPr>
        <p:spPr>
          <a:xfrm>
            <a:off x="480000" y="1750635"/>
            <a:ext cx="6460061" cy="1238750"/>
          </a:xfrm>
        </p:spPr>
        <p:txBody>
          <a:bodyPr>
            <a:normAutofit/>
          </a:bodyPr>
          <a:lstStyle>
            <a:lvl1pPr>
              <a:lnSpc>
                <a:spcPts val="1500"/>
              </a:lnSpc>
              <a:spcAft>
                <a:spcPts val="600"/>
              </a:spcAft>
              <a:defRPr sz="1200"/>
            </a:lvl1pPr>
            <a:lvl2pPr>
              <a:lnSpc>
                <a:spcPts val="1500"/>
              </a:lnSpc>
              <a:spcAft>
                <a:spcPts val="600"/>
              </a:spcAft>
              <a:defRPr sz="1200"/>
            </a:lvl2pPr>
            <a:lvl3pPr>
              <a:lnSpc>
                <a:spcPts val="1500"/>
              </a:lnSpc>
              <a:spcAft>
                <a:spcPts val="600"/>
              </a:spcAft>
              <a:defRPr sz="1200"/>
            </a:lvl3pPr>
            <a:lvl4pPr>
              <a:lnSpc>
                <a:spcPts val="1500"/>
              </a:lnSpc>
              <a:spcAft>
                <a:spcPts val="600"/>
              </a:spcAft>
              <a:defRPr sz="1200"/>
            </a:lvl4pPr>
            <a:lvl5pPr>
              <a:lnSpc>
                <a:spcPts val="1500"/>
              </a:lnSpc>
              <a:spcAft>
                <a:spcPts val="6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1" y="360000"/>
            <a:ext cx="2898511" cy="457222"/>
          </a:xfrm>
          <a:prstGeom prst="rect">
            <a:avLst/>
          </a:prstGeom>
        </p:spPr>
      </p:pic>
      <p:sp>
        <p:nvSpPr>
          <p:cNvPr id="6" name="Table Placeholder 5"/>
          <p:cNvSpPr>
            <a:spLocks noGrp="1"/>
          </p:cNvSpPr>
          <p:nvPr>
            <p:ph type="tbl" sz="quarter" idx="10"/>
          </p:nvPr>
        </p:nvSpPr>
        <p:spPr>
          <a:xfrm>
            <a:off x="484718" y="3085201"/>
            <a:ext cx="11222567" cy="3417200"/>
          </a:xfrm>
        </p:spPr>
        <p:txBody>
          <a:bodyPr anchor="ctr"/>
          <a:lstStyle>
            <a:lvl1pPr algn="ctr">
              <a:defRPr b="0"/>
            </a:lvl1pPr>
          </a:lstStyle>
          <a:p>
            <a:r>
              <a:rPr lang="en-US"/>
              <a:t>Click icon to add table</a:t>
            </a:r>
            <a:endParaRPr lang="en-GB"/>
          </a:p>
        </p:txBody>
      </p:sp>
    </p:spTree>
    <p:extLst>
      <p:ext uri="{BB962C8B-B14F-4D97-AF65-F5344CB8AC3E}">
        <p14:creationId xmlns:p14="http://schemas.microsoft.com/office/powerpoint/2010/main" val="137974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00" y="1098011"/>
            <a:ext cx="9552000" cy="543221"/>
          </a:xfrm>
        </p:spPr>
        <p:txBody>
          <a:bodyPr/>
          <a:lstStyle/>
          <a:p>
            <a:r>
              <a:rPr lang="en-US" dirty="0"/>
              <a:t>Click to edit Master title style</a:t>
            </a:r>
          </a:p>
        </p:txBody>
      </p:sp>
      <p:sp>
        <p:nvSpPr>
          <p:cNvPr id="3" name="Content Placeholder 2"/>
          <p:cNvSpPr>
            <a:spLocks noGrp="1"/>
          </p:cNvSpPr>
          <p:nvPr>
            <p:ph sz="half" idx="1"/>
          </p:nvPr>
        </p:nvSpPr>
        <p:spPr>
          <a:xfrm>
            <a:off x="480000" y="1922019"/>
            <a:ext cx="4656000" cy="3883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76000" y="1940941"/>
            <a:ext cx="4656000" cy="388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1" y="360000"/>
            <a:ext cx="2898511" cy="457222"/>
          </a:xfrm>
          <a:prstGeom prst="rect">
            <a:avLst/>
          </a:prstGeom>
        </p:spPr>
      </p:pic>
    </p:spTree>
    <p:extLst>
      <p:ext uri="{BB962C8B-B14F-4D97-AF65-F5344CB8AC3E}">
        <p14:creationId xmlns:p14="http://schemas.microsoft.com/office/powerpoint/2010/main" val="2083371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image 1">
    <p:spTree>
      <p:nvGrpSpPr>
        <p:cNvPr id="1" name=""/>
        <p:cNvGrpSpPr/>
        <p:nvPr/>
      </p:nvGrpSpPr>
      <p:grpSpPr>
        <a:xfrm>
          <a:off x="0" y="0"/>
          <a:ext cx="0" cy="0"/>
          <a:chOff x="0" y="0"/>
          <a:chExt cx="0" cy="0"/>
        </a:xfrm>
      </p:grpSpPr>
      <p:sp>
        <p:nvSpPr>
          <p:cNvPr id="2" name="Title 1"/>
          <p:cNvSpPr>
            <a:spLocks noGrp="1"/>
          </p:cNvSpPr>
          <p:nvPr>
            <p:ph type="title"/>
          </p:nvPr>
        </p:nvSpPr>
        <p:spPr>
          <a:xfrm>
            <a:off x="480000" y="1098011"/>
            <a:ext cx="4656000" cy="9144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80000" y="2164247"/>
            <a:ext cx="4656000" cy="4012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1" y="360000"/>
            <a:ext cx="2898511" cy="457222"/>
          </a:xfrm>
          <a:prstGeom prst="rect">
            <a:avLst/>
          </a:prstGeom>
        </p:spPr>
      </p:pic>
      <p:sp>
        <p:nvSpPr>
          <p:cNvPr id="7" name="Picture Placeholder 6"/>
          <p:cNvSpPr>
            <a:spLocks noGrp="1"/>
          </p:cNvSpPr>
          <p:nvPr>
            <p:ph type="pic" sz="quarter" idx="10"/>
          </p:nvPr>
        </p:nvSpPr>
        <p:spPr>
          <a:xfrm>
            <a:off x="5450832" y="1118906"/>
            <a:ext cx="6470400" cy="5058000"/>
          </a:xfrm>
          <a:solidFill>
            <a:srgbClr val="B3E8F0"/>
          </a:solidFill>
        </p:spPr>
        <p:txBody>
          <a:bodyPr anchor="ctr" anchorCtr="1"/>
          <a:lstStyle>
            <a:lvl1pPr>
              <a:defRPr b="0"/>
            </a:lvl1pPr>
          </a:lstStyle>
          <a:p>
            <a:r>
              <a:rPr lang="en-US"/>
              <a:t>Click icon to add picture</a:t>
            </a:r>
            <a:endParaRPr lang="en-GB"/>
          </a:p>
        </p:txBody>
      </p:sp>
    </p:spTree>
    <p:extLst>
      <p:ext uri="{BB962C8B-B14F-4D97-AF65-F5344CB8AC3E}">
        <p14:creationId xmlns:p14="http://schemas.microsoft.com/office/powerpoint/2010/main" val="3015962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image 2">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80000" y="1797538"/>
            <a:ext cx="11222400" cy="4379367"/>
          </a:xfrm>
          <a:noFill/>
        </p:spPr>
        <p:txBody>
          <a:bodyPr anchor="ctr" anchorCtr="1"/>
          <a:lstStyle>
            <a:lvl1pPr>
              <a:defRPr b="0"/>
            </a:lvl1pPr>
          </a:lstStyle>
          <a:p>
            <a:r>
              <a:rPr lang="en-US"/>
              <a:t>Click icon to add picture</a:t>
            </a:r>
            <a:endParaRPr lang="en-GB"/>
          </a:p>
        </p:txBody>
      </p:sp>
      <p:sp>
        <p:nvSpPr>
          <p:cNvPr id="2" name="Title 1"/>
          <p:cNvSpPr>
            <a:spLocks noGrp="1"/>
          </p:cNvSpPr>
          <p:nvPr>
            <p:ph type="title"/>
          </p:nvPr>
        </p:nvSpPr>
        <p:spPr>
          <a:xfrm>
            <a:off x="480000" y="1119812"/>
            <a:ext cx="9552000" cy="509697"/>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480000" y="4899547"/>
            <a:ext cx="3632525" cy="1277359"/>
          </a:xfrm>
        </p:spPr>
        <p:txBody>
          <a:bodyPr/>
          <a:lstStyle>
            <a:lvl2pPr>
              <a:defRPr>
                <a:solidFill>
                  <a:schemeClr val="tx1"/>
                </a:solidFill>
              </a:defRPr>
            </a:lvl2pPr>
          </a:lstStyle>
          <a:p>
            <a:pPr lvl="1"/>
            <a:r>
              <a:rPr lang="en-US" dirty="0"/>
              <a:t>Second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1" y="360000"/>
            <a:ext cx="2898511" cy="457222"/>
          </a:xfrm>
          <a:prstGeom prst="rect">
            <a:avLst/>
          </a:prstGeom>
        </p:spPr>
      </p:pic>
    </p:spTree>
    <p:extLst>
      <p:ext uri="{BB962C8B-B14F-4D97-AF65-F5344CB8AC3E}">
        <p14:creationId xmlns:p14="http://schemas.microsoft.com/office/powerpoint/2010/main" val="271388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60F775-80F1-4460-AF87-F6CA36AE0BF1}" type="datetimeFigureOut">
              <a:rPr lang="en-GB" smtClean="0"/>
              <a:t>02/05/2018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2FF4D5-0FAD-452A-9308-7848427F83D4}" type="slidenum">
              <a:rPr lang="en-GB" smtClean="0"/>
              <a:t>‹#›</a:t>
            </a:fld>
            <a:endParaRPr lang="en-GB" dirty="0"/>
          </a:p>
        </p:txBody>
      </p:sp>
    </p:spTree>
    <p:extLst>
      <p:ext uri="{BB962C8B-B14F-4D97-AF65-F5344CB8AC3E}">
        <p14:creationId xmlns:p14="http://schemas.microsoft.com/office/powerpoint/2010/main" val="42528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Chart option 1">
    <p:spTree>
      <p:nvGrpSpPr>
        <p:cNvPr id="1" name=""/>
        <p:cNvGrpSpPr/>
        <p:nvPr/>
      </p:nvGrpSpPr>
      <p:grpSpPr>
        <a:xfrm>
          <a:off x="0" y="0"/>
          <a:ext cx="0" cy="0"/>
          <a:chOff x="0" y="0"/>
          <a:chExt cx="0" cy="0"/>
        </a:xfrm>
      </p:grpSpPr>
      <p:sp>
        <p:nvSpPr>
          <p:cNvPr id="2" name="Title 1"/>
          <p:cNvSpPr>
            <a:spLocks noGrp="1"/>
          </p:cNvSpPr>
          <p:nvPr>
            <p:ph type="title"/>
          </p:nvPr>
        </p:nvSpPr>
        <p:spPr>
          <a:xfrm>
            <a:off x="480000" y="1153016"/>
            <a:ext cx="9552000" cy="48178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80001" y="2250832"/>
            <a:ext cx="4646892" cy="4110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1" y="360000"/>
            <a:ext cx="2898511" cy="457222"/>
          </a:xfrm>
          <a:prstGeom prst="rect">
            <a:avLst/>
          </a:prstGeom>
        </p:spPr>
      </p:pic>
      <p:sp>
        <p:nvSpPr>
          <p:cNvPr id="5" name="Chart Placeholder 4"/>
          <p:cNvSpPr>
            <a:spLocks noGrp="1"/>
          </p:cNvSpPr>
          <p:nvPr>
            <p:ph type="chart" sz="quarter" idx="10"/>
          </p:nvPr>
        </p:nvSpPr>
        <p:spPr>
          <a:xfrm>
            <a:off x="5573485" y="2250831"/>
            <a:ext cx="6133800" cy="4110892"/>
          </a:xfrm>
        </p:spPr>
        <p:txBody>
          <a:bodyPr anchor="ctr"/>
          <a:lstStyle>
            <a:lvl1pPr algn="ctr">
              <a:defRPr b="0"/>
            </a:lvl1pPr>
          </a:lstStyle>
          <a:p>
            <a:r>
              <a:rPr lang="en-US"/>
              <a:t>Click icon to add chart</a:t>
            </a:r>
            <a:endParaRPr lang="en-GB"/>
          </a:p>
        </p:txBody>
      </p:sp>
    </p:spTree>
    <p:extLst>
      <p:ext uri="{BB962C8B-B14F-4D97-AF65-F5344CB8AC3E}">
        <p14:creationId xmlns:p14="http://schemas.microsoft.com/office/powerpoint/2010/main" val="2139663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Chart option 2">
    <p:spTree>
      <p:nvGrpSpPr>
        <p:cNvPr id="1" name=""/>
        <p:cNvGrpSpPr/>
        <p:nvPr/>
      </p:nvGrpSpPr>
      <p:grpSpPr>
        <a:xfrm>
          <a:off x="0" y="0"/>
          <a:ext cx="0" cy="0"/>
          <a:chOff x="0" y="0"/>
          <a:chExt cx="0" cy="0"/>
        </a:xfrm>
      </p:grpSpPr>
      <p:sp>
        <p:nvSpPr>
          <p:cNvPr id="2" name="Title 1"/>
          <p:cNvSpPr>
            <a:spLocks noGrp="1"/>
          </p:cNvSpPr>
          <p:nvPr>
            <p:ph type="title"/>
          </p:nvPr>
        </p:nvSpPr>
        <p:spPr>
          <a:xfrm>
            <a:off x="480000" y="1098039"/>
            <a:ext cx="9552000" cy="510750"/>
          </a:xfrm>
        </p:spPr>
        <p:txBody>
          <a:bodyPr/>
          <a:lstStyle/>
          <a:p>
            <a:r>
              <a:rPr lang="en-US" dirty="0"/>
              <a:t>Click to edit Master title style</a:t>
            </a:r>
          </a:p>
        </p:txBody>
      </p:sp>
      <p:sp>
        <p:nvSpPr>
          <p:cNvPr id="3" name="Content Placeholder 2"/>
          <p:cNvSpPr>
            <a:spLocks noGrp="1"/>
          </p:cNvSpPr>
          <p:nvPr>
            <p:ph idx="1"/>
          </p:nvPr>
        </p:nvSpPr>
        <p:spPr>
          <a:xfrm>
            <a:off x="480000" y="1777442"/>
            <a:ext cx="9552000" cy="791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1" y="360000"/>
            <a:ext cx="2898511" cy="457222"/>
          </a:xfrm>
          <a:prstGeom prst="rect">
            <a:avLst/>
          </a:prstGeom>
        </p:spPr>
      </p:pic>
      <p:sp>
        <p:nvSpPr>
          <p:cNvPr id="6" name="Chart Placeholder 4"/>
          <p:cNvSpPr>
            <a:spLocks noGrp="1"/>
          </p:cNvSpPr>
          <p:nvPr>
            <p:ph type="chart" sz="quarter" idx="10"/>
          </p:nvPr>
        </p:nvSpPr>
        <p:spPr>
          <a:xfrm>
            <a:off x="480000" y="2727592"/>
            <a:ext cx="11222568" cy="3416400"/>
          </a:xfrm>
        </p:spPr>
        <p:txBody>
          <a:bodyPr anchor="ctr"/>
          <a:lstStyle>
            <a:lvl1pPr algn="ctr">
              <a:defRPr b="0"/>
            </a:lvl1pPr>
          </a:lstStyle>
          <a:p>
            <a:r>
              <a:rPr lang="en-US"/>
              <a:t>Click icon to add chart</a:t>
            </a:r>
            <a:endParaRPr lang="en-GB"/>
          </a:p>
        </p:txBody>
      </p:sp>
    </p:spTree>
    <p:extLst>
      <p:ext uri="{BB962C8B-B14F-4D97-AF65-F5344CB8AC3E}">
        <p14:creationId xmlns:p14="http://schemas.microsoft.com/office/powerpoint/2010/main" val="393657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0000" y="1120949"/>
            <a:ext cx="9552000" cy="914400"/>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1" y="360000"/>
            <a:ext cx="2898511" cy="457222"/>
          </a:xfrm>
          <a:prstGeom prst="rect">
            <a:avLst/>
          </a:prstGeom>
        </p:spPr>
      </p:pic>
    </p:spTree>
    <p:extLst>
      <p:ext uri="{BB962C8B-B14F-4D97-AF65-F5344CB8AC3E}">
        <p14:creationId xmlns:p14="http://schemas.microsoft.com/office/powerpoint/2010/main" val="389983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4719" y="2470244"/>
            <a:ext cx="11222565" cy="1476000"/>
          </a:xfrm>
        </p:spPr>
        <p:txBody>
          <a:bodyPr vert="horz" anchor="t" anchorCtr="0">
            <a:normAutofit/>
          </a:bodyPr>
          <a:lstStyle>
            <a:lvl1pPr algn="l">
              <a:lnSpc>
                <a:spcPts val="5800"/>
              </a:lnSpc>
              <a:defRPr sz="5500">
                <a:solidFill>
                  <a:schemeClr val="tx1"/>
                </a:solidFill>
              </a:defRPr>
            </a:lvl1pPr>
          </a:lstStyle>
          <a:p>
            <a:r>
              <a:rPr lang="en-US" dirty="0"/>
              <a:t>Thank you</a:t>
            </a:r>
          </a:p>
        </p:txBody>
      </p:sp>
      <p:sp>
        <p:nvSpPr>
          <p:cNvPr id="3" name="Subtitle 2"/>
          <p:cNvSpPr>
            <a:spLocks noGrp="1"/>
          </p:cNvSpPr>
          <p:nvPr>
            <p:ph type="subTitle" idx="1" hasCustomPrompt="1"/>
          </p:nvPr>
        </p:nvSpPr>
        <p:spPr>
          <a:xfrm>
            <a:off x="484719" y="3997824"/>
            <a:ext cx="11232000" cy="365701"/>
          </a:xfrm>
        </p:spPr>
        <p:txBody>
          <a:bodyPr vert="horz" anchor="t" anchorCtr="0">
            <a:normAutofit/>
          </a:bodyPr>
          <a:lstStyle>
            <a:lvl1pPr marL="0" indent="0" algn="l">
              <a:lnSpc>
                <a:spcPts val="2600"/>
              </a:lnSpc>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Please contact:</a:t>
            </a:r>
          </a:p>
        </p:txBody>
      </p:sp>
      <p:sp>
        <p:nvSpPr>
          <p:cNvPr id="8" name="Text Placeholder 2"/>
          <p:cNvSpPr>
            <a:spLocks noGrp="1"/>
          </p:cNvSpPr>
          <p:nvPr>
            <p:ph type="body" idx="10"/>
          </p:nvPr>
        </p:nvSpPr>
        <p:spPr>
          <a:xfrm>
            <a:off x="484717" y="4415103"/>
            <a:ext cx="11222567" cy="934820"/>
          </a:xfrm>
        </p:spPr>
        <p:txBody>
          <a:bodyPr>
            <a:normAutofit/>
          </a:bodyPr>
          <a:lstStyle>
            <a:lvl1pPr marL="0" indent="0">
              <a:lnSpc>
                <a:spcPts val="2600"/>
              </a:lnSpc>
              <a:spcAft>
                <a:spcPts val="0"/>
              </a:spcAft>
              <a:buNone/>
              <a:defRPr sz="2400" b="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0" y="360001"/>
            <a:ext cx="5270523" cy="831313"/>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58843" r="-1" b="-22065"/>
          <a:stretch/>
        </p:blipFill>
        <p:spPr>
          <a:xfrm>
            <a:off x="3962400" y="6336000"/>
            <a:ext cx="2436547" cy="26890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8144" y="5521758"/>
            <a:ext cx="1658317" cy="1243738"/>
          </a:xfrm>
          <a:prstGeom prst="rect">
            <a:avLst/>
          </a:prstGeom>
        </p:spPr>
      </p:pic>
      <p:sp>
        <p:nvSpPr>
          <p:cNvPr id="12" name="TextBox 11"/>
          <p:cNvSpPr txBox="1"/>
          <p:nvPr userDrawn="1"/>
        </p:nvSpPr>
        <p:spPr>
          <a:xfrm>
            <a:off x="740229" y="6285786"/>
            <a:ext cx="3298371" cy="369332"/>
          </a:xfrm>
          <a:prstGeom prst="rect">
            <a:avLst/>
          </a:prstGeom>
          <a:noFill/>
        </p:spPr>
        <p:txBody>
          <a:bodyPr wrap="square" rtlCol="0">
            <a:spAutoFit/>
          </a:bodyPr>
          <a:lstStyle/>
          <a:p>
            <a:r>
              <a:rPr lang="en-GB" sz="1800" dirty="0"/>
              <a:t>powertochange.org.uk</a:t>
            </a:r>
          </a:p>
        </p:txBody>
      </p:sp>
    </p:spTree>
    <p:extLst>
      <p:ext uri="{BB962C8B-B14F-4D97-AF65-F5344CB8AC3E}">
        <p14:creationId xmlns:p14="http://schemas.microsoft.com/office/powerpoint/2010/main" val="308011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20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60F775-80F1-4460-AF87-F6CA36AE0BF1}" type="datetimeFigureOut">
              <a:rPr lang="en-GB" smtClean="0"/>
              <a:t>02/05/2018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2FF4D5-0FAD-452A-9308-7848427F83D4}" type="slidenum">
              <a:rPr lang="en-GB" smtClean="0"/>
              <a:t>‹#›</a:t>
            </a:fld>
            <a:endParaRPr lang="en-GB" dirty="0"/>
          </a:p>
        </p:txBody>
      </p:sp>
    </p:spTree>
    <p:extLst>
      <p:ext uri="{BB962C8B-B14F-4D97-AF65-F5344CB8AC3E}">
        <p14:creationId xmlns:p14="http://schemas.microsoft.com/office/powerpoint/2010/main" val="401416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60F775-80F1-4460-AF87-F6CA36AE0BF1}" type="datetimeFigureOut">
              <a:rPr lang="en-GB" smtClean="0"/>
              <a:t>02/05/2018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2FF4D5-0FAD-452A-9308-7848427F83D4}" type="slidenum">
              <a:rPr lang="en-GB" smtClean="0"/>
              <a:t>‹#›</a:t>
            </a:fld>
            <a:endParaRPr lang="en-GB" dirty="0"/>
          </a:p>
        </p:txBody>
      </p:sp>
    </p:spTree>
    <p:extLst>
      <p:ext uri="{BB962C8B-B14F-4D97-AF65-F5344CB8AC3E}">
        <p14:creationId xmlns:p14="http://schemas.microsoft.com/office/powerpoint/2010/main" val="50205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60F775-80F1-4460-AF87-F6CA36AE0BF1}" type="datetimeFigureOut">
              <a:rPr lang="en-GB" smtClean="0"/>
              <a:t>02/05/2018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2FF4D5-0FAD-452A-9308-7848427F83D4}" type="slidenum">
              <a:rPr lang="en-GB" smtClean="0"/>
              <a:t>‹#›</a:t>
            </a:fld>
            <a:endParaRPr lang="en-GB" dirty="0"/>
          </a:p>
        </p:txBody>
      </p:sp>
    </p:spTree>
    <p:extLst>
      <p:ext uri="{BB962C8B-B14F-4D97-AF65-F5344CB8AC3E}">
        <p14:creationId xmlns:p14="http://schemas.microsoft.com/office/powerpoint/2010/main" val="94093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60F775-80F1-4460-AF87-F6CA36AE0BF1}" type="datetimeFigureOut">
              <a:rPr lang="en-GB" smtClean="0"/>
              <a:t>02/05/2018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2FF4D5-0FAD-452A-9308-7848427F83D4}" type="slidenum">
              <a:rPr lang="en-GB" smtClean="0"/>
              <a:t>‹#›</a:t>
            </a:fld>
            <a:endParaRPr lang="en-GB" dirty="0"/>
          </a:p>
        </p:txBody>
      </p:sp>
    </p:spTree>
    <p:extLst>
      <p:ext uri="{BB962C8B-B14F-4D97-AF65-F5344CB8AC3E}">
        <p14:creationId xmlns:p14="http://schemas.microsoft.com/office/powerpoint/2010/main" val="299392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0F775-80F1-4460-AF87-F6CA36AE0BF1}" type="datetimeFigureOut">
              <a:rPr lang="en-GB" smtClean="0"/>
              <a:t>02/05/2018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2FF4D5-0FAD-452A-9308-7848427F83D4}" type="slidenum">
              <a:rPr lang="en-GB" smtClean="0"/>
              <a:t>‹#›</a:t>
            </a:fld>
            <a:endParaRPr lang="en-GB" dirty="0"/>
          </a:p>
        </p:txBody>
      </p:sp>
    </p:spTree>
    <p:extLst>
      <p:ext uri="{BB962C8B-B14F-4D97-AF65-F5344CB8AC3E}">
        <p14:creationId xmlns:p14="http://schemas.microsoft.com/office/powerpoint/2010/main" val="355426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60F775-80F1-4460-AF87-F6CA36AE0BF1}" type="datetimeFigureOut">
              <a:rPr lang="en-GB" smtClean="0"/>
              <a:t>02/05/2018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2FF4D5-0FAD-452A-9308-7848427F83D4}" type="slidenum">
              <a:rPr lang="en-GB" smtClean="0"/>
              <a:t>‹#›</a:t>
            </a:fld>
            <a:endParaRPr lang="en-GB" dirty="0"/>
          </a:p>
        </p:txBody>
      </p:sp>
    </p:spTree>
    <p:extLst>
      <p:ext uri="{BB962C8B-B14F-4D97-AF65-F5344CB8AC3E}">
        <p14:creationId xmlns:p14="http://schemas.microsoft.com/office/powerpoint/2010/main" val="256254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60F775-80F1-4460-AF87-F6CA36AE0BF1}" type="datetimeFigureOut">
              <a:rPr lang="en-GB" smtClean="0"/>
              <a:t>02/05/2018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2FF4D5-0FAD-452A-9308-7848427F83D4}" type="slidenum">
              <a:rPr lang="en-GB" smtClean="0"/>
              <a:t>‹#›</a:t>
            </a:fld>
            <a:endParaRPr lang="en-GB" dirty="0"/>
          </a:p>
        </p:txBody>
      </p:sp>
    </p:spTree>
    <p:extLst>
      <p:ext uri="{BB962C8B-B14F-4D97-AF65-F5344CB8AC3E}">
        <p14:creationId xmlns:p14="http://schemas.microsoft.com/office/powerpoint/2010/main" val="124743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0F775-80F1-4460-AF87-F6CA36AE0BF1}" type="datetimeFigureOut">
              <a:rPr lang="en-GB" smtClean="0"/>
              <a:t>02/05/2018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FF4D5-0FAD-452A-9308-7848427F83D4}" type="slidenum">
              <a:rPr lang="en-GB" smtClean="0"/>
              <a:t>‹#›</a:t>
            </a:fld>
            <a:endParaRPr lang="en-GB" dirty="0"/>
          </a:p>
        </p:txBody>
      </p:sp>
    </p:spTree>
    <p:extLst>
      <p:ext uri="{BB962C8B-B14F-4D97-AF65-F5344CB8AC3E}">
        <p14:creationId xmlns:p14="http://schemas.microsoft.com/office/powerpoint/2010/main" val="412907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1378857"/>
            <a:ext cx="9552000" cy="9144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80000" y="2293257"/>
            <a:ext cx="9552000" cy="3883706"/>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13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ts val="33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400"/>
        </a:lnSpc>
        <a:spcBef>
          <a:spcPts val="0"/>
        </a:spcBef>
        <a:spcAft>
          <a:spcPts val="1200"/>
        </a:spcAft>
        <a:buClr>
          <a:schemeClr val="bg1"/>
        </a:buClr>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400"/>
        </a:lnSpc>
        <a:spcBef>
          <a:spcPts val="0"/>
        </a:spcBef>
        <a:spcAft>
          <a:spcPts val="1200"/>
        </a:spcAft>
        <a:buClr>
          <a:schemeClr val="bg1"/>
        </a:buClr>
        <a:buFont typeface="Arial" panose="020B0604020202020204" pitchFamily="34" charset="0"/>
        <a:buNone/>
        <a:defRPr sz="2000" kern="1200">
          <a:solidFill>
            <a:srgbClr val="000000"/>
          </a:solidFill>
          <a:latin typeface="Arial" panose="020B0604020202020204" pitchFamily="34" charset="0"/>
          <a:ea typeface="+mn-ea"/>
          <a:cs typeface="Arial" panose="020B0604020202020204" pitchFamily="34" charset="0"/>
        </a:defRPr>
      </a:lvl2pPr>
      <a:lvl3pPr marL="0" indent="276225" algn="l" defTabSz="914400" rtl="0" eaLnBrk="1" latinLnBrk="0" hangingPunct="1">
        <a:lnSpc>
          <a:spcPts val="2400"/>
        </a:lnSpc>
        <a:spcBef>
          <a:spcPts val="0"/>
        </a:spcBef>
        <a:spcAft>
          <a:spcPts val="1200"/>
        </a:spcAft>
        <a:buClr>
          <a:schemeClr val="bg1"/>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566738" indent="-304800" algn="l" defTabSz="914400" rtl="0" eaLnBrk="1" latinLnBrk="0" hangingPunct="1">
        <a:lnSpc>
          <a:spcPts val="2400"/>
        </a:lnSpc>
        <a:spcBef>
          <a:spcPts val="0"/>
        </a:spcBef>
        <a:spcAft>
          <a:spcPts val="1200"/>
        </a:spcAft>
        <a:buClr>
          <a:srgbClr val="000000"/>
        </a:buClr>
        <a:buFont typeface="Symbol" panose="05050102010706020507" pitchFamily="18" charset="2"/>
        <a:buChar char="-"/>
        <a:defRPr sz="2000" kern="1200">
          <a:solidFill>
            <a:srgbClr val="000000"/>
          </a:solidFill>
          <a:latin typeface="Arial" panose="020B0604020202020204" pitchFamily="34" charset="0"/>
          <a:ea typeface="+mn-ea"/>
          <a:cs typeface="Arial" panose="020B0604020202020204" pitchFamily="34" charset="0"/>
        </a:defRPr>
      </a:lvl4pPr>
      <a:lvl5pPr marL="784225" indent="-203200" algn="l" defTabSz="914400" rtl="0" eaLnBrk="1" latinLnBrk="0" hangingPunct="1">
        <a:lnSpc>
          <a:spcPts val="2400"/>
        </a:lnSpc>
        <a:spcBef>
          <a:spcPts val="0"/>
        </a:spcBef>
        <a:spcAft>
          <a:spcPts val="1200"/>
        </a:spcAft>
        <a:buClr>
          <a:srgbClr val="000000"/>
        </a:buClr>
        <a:buFont typeface="Symbol" panose="05050102010706020507" pitchFamily="18" charset="2"/>
        <a:buChar char="-"/>
        <a:defRPr sz="2000" kern="1200" baseline="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96">
          <p15:clr>
            <a:srgbClr val="F26B43"/>
          </p15:clr>
        </p15:guide>
        <p15:guide id="2" pos="229">
          <p15:clr>
            <a:srgbClr val="F26B43"/>
          </p15:clr>
        </p15:guide>
        <p15:guide id="3" pos="5531">
          <p15:clr>
            <a:srgbClr val="F26B43"/>
          </p15:clr>
        </p15:guide>
        <p15:guide id="4" orient="horz" pos="232">
          <p15:clr>
            <a:srgbClr val="F26B43"/>
          </p15:clr>
        </p15:guide>
        <p15:guide id="5" orient="horz" pos="905">
          <p15:clr>
            <a:srgbClr val="F26B43"/>
          </p15:clr>
        </p15:guide>
        <p15:guide id="6" orient="horz" pos="14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112038"/>
            <a:ext cx="10515600" cy="1325563"/>
          </a:xfrm>
        </p:spPr>
        <p:txBody>
          <a:bodyPr>
            <a:noAutofit/>
          </a:bodyPr>
          <a:lstStyle/>
          <a:p>
            <a:pPr algn="ctr"/>
            <a:r>
              <a:rPr lang="en-GB" sz="4800" b="1" dirty="0">
                <a:solidFill>
                  <a:schemeClr val="accent5">
                    <a:lumMod val="75000"/>
                  </a:schemeClr>
                </a:solidFill>
                <a:latin typeface="+mn-lt"/>
              </a:rPr>
              <a:t>Growing community business in health and social care</a:t>
            </a:r>
          </a:p>
        </p:txBody>
      </p:sp>
      <p:sp>
        <p:nvSpPr>
          <p:cNvPr id="3" name="Content Placeholder 2"/>
          <p:cNvSpPr>
            <a:spLocks noGrp="1"/>
          </p:cNvSpPr>
          <p:nvPr>
            <p:ph idx="1"/>
          </p:nvPr>
        </p:nvSpPr>
        <p:spPr>
          <a:xfrm>
            <a:off x="838200" y="3657599"/>
            <a:ext cx="10515600" cy="2519363"/>
          </a:xfrm>
        </p:spPr>
        <p:txBody>
          <a:bodyPr>
            <a:normAutofit fontScale="47500" lnSpcReduction="20000"/>
          </a:bodyPr>
          <a:lstStyle/>
          <a:p>
            <a:pPr marL="0" indent="0">
              <a:buNone/>
            </a:pPr>
            <a:endParaRPr lang="en-GB" b="1" dirty="0">
              <a:solidFill>
                <a:schemeClr val="accent5">
                  <a:lumMod val="75000"/>
                </a:schemeClr>
              </a:solidFill>
            </a:endParaRPr>
          </a:p>
          <a:p>
            <a:pPr marL="0" indent="0">
              <a:buNone/>
            </a:pPr>
            <a:endParaRPr lang="en-GB" dirty="0"/>
          </a:p>
          <a:p>
            <a:pPr marL="0" indent="0">
              <a:buNone/>
            </a:pPr>
            <a:r>
              <a:rPr lang="en-GB" sz="6200" b="1" dirty="0"/>
              <a:t>Susie Finlayson</a:t>
            </a:r>
          </a:p>
          <a:p>
            <a:pPr marL="0" indent="0">
              <a:buNone/>
            </a:pPr>
            <a:r>
              <a:rPr lang="en-GB" sz="6200" b="1" dirty="0"/>
              <a:t>Carey </a:t>
            </a:r>
            <a:r>
              <a:rPr lang="en-GB" sz="6200" b="1" dirty="0" err="1"/>
              <a:t>Bamber</a:t>
            </a:r>
            <a:endParaRPr lang="en-GB" sz="6200" b="1" dirty="0"/>
          </a:p>
          <a:p>
            <a:pPr marL="0" indent="0">
              <a:buNone/>
            </a:pPr>
            <a:r>
              <a:rPr lang="en-GB" sz="6200" b="1" dirty="0"/>
              <a:t>Sian Lockwood</a:t>
            </a:r>
          </a:p>
          <a:p>
            <a:pPr marL="0" indent="0">
              <a:buNone/>
            </a:pPr>
            <a:r>
              <a:rPr lang="en-GB" sz="6200" b="1" dirty="0"/>
              <a:t>Martin Routledge</a:t>
            </a:r>
          </a:p>
        </p:txBody>
      </p:sp>
    </p:spTree>
    <p:extLst>
      <p:ext uri="{BB962C8B-B14F-4D97-AF65-F5344CB8AC3E}">
        <p14:creationId xmlns:p14="http://schemas.microsoft.com/office/powerpoint/2010/main" val="183690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Health and social care</a:t>
            </a:r>
          </a:p>
        </p:txBody>
      </p:sp>
      <p:pic>
        <p:nvPicPr>
          <p:cNvPr id="7" name="Picture Placeholder 6">
            <a:extLst>
              <a:ext uri="{FF2B5EF4-FFF2-40B4-BE49-F238E27FC236}">
                <a16:creationId xmlns:a16="http://schemas.microsoft.com/office/drawing/2014/main" xmlns="" id="{91E00EAC-3AF3-4D6F-94BF-73DCE6E375A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7372" b="17372"/>
          <a:stretch>
            <a:fillRect/>
          </a:stretch>
        </p:blipFill>
        <p:spPr>
          <a:xfrm>
            <a:off x="1515938" y="1207983"/>
            <a:ext cx="9144000" cy="3600000"/>
          </a:xfrm>
        </p:spPr>
      </p:pic>
    </p:spTree>
    <p:extLst>
      <p:ext uri="{BB962C8B-B14F-4D97-AF65-F5344CB8AC3E}">
        <p14:creationId xmlns:p14="http://schemas.microsoft.com/office/powerpoint/2010/main" val="1534776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BD82DEC-F504-4BC5-A179-14B0E5A53573}"/>
              </a:ext>
            </a:extLst>
          </p:cNvPr>
          <p:cNvSpPr>
            <a:spLocks noGrp="1"/>
          </p:cNvSpPr>
          <p:nvPr>
            <p:ph type="title"/>
          </p:nvPr>
        </p:nvSpPr>
        <p:spPr/>
        <p:txBody>
          <a:bodyPr/>
          <a:lstStyle/>
          <a:p>
            <a:r>
              <a:rPr lang="en-GB" dirty="0"/>
              <a:t>Health and social care</a:t>
            </a:r>
          </a:p>
        </p:txBody>
      </p:sp>
      <p:sp>
        <p:nvSpPr>
          <p:cNvPr id="5" name="Content Placeholder 4">
            <a:extLst>
              <a:ext uri="{FF2B5EF4-FFF2-40B4-BE49-F238E27FC236}">
                <a16:creationId xmlns:a16="http://schemas.microsoft.com/office/drawing/2014/main" xmlns="" id="{06273A06-58C1-4BEA-9602-DEE57F0B741E}"/>
              </a:ext>
            </a:extLst>
          </p:cNvPr>
          <p:cNvSpPr>
            <a:spLocks noGrp="1"/>
          </p:cNvSpPr>
          <p:nvPr>
            <p:ph idx="1"/>
          </p:nvPr>
        </p:nvSpPr>
        <p:spPr/>
        <p:txBody>
          <a:bodyPr/>
          <a:lstStyle/>
          <a:p>
            <a:pPr marL="342900" indent="-342900">
              <a:buFont typeface="Arial" panose="020B0604020202020204" pitchFamily="34" charset="0"/>
              <a:buChar char="•"/>
            </a:pPr>
            <a:r>
              <a:rPr lang="en-GB" dirty="0"/>
              <a:t>Health and wellbeing is most cited impact area</a:t>
            </a:r>
          </a:p>
          <a:p>
            <a:pPr marL="342900" indent="-342900">
              <a:buFont typeface="Arial" panose="020B0604020202020204" pitchFamily="34" charset="0"/>
              <a:buChar char="•"/>
            </a:pPr>
            <a:r>
              <a:rPr lang="en-GB" dirty="0"/>
              <a:t>Reducing loneliness second most cited</a:t>
            </a:r>
          </a:p>
          <a:p>
            <a:pPr marL="342900" indent="-342900">
              <a:buFont typeface="Arial" panose="020B0604020202020204" pitchFamily="34" charset="0"/>
              <a:buChar char="•"/>
            </a:pPr>
            <a:r>
              <a:rPr lang="en-GB" dirty="0" err="1"/>
              <a:t>PtC</a:t>
            </a:r>
            <a:r>
              <a:rPr lang="en-GB" dirty="0"/>
              <a:t> is focussing on health and social care for 2018 onwards</a:t>
            </a:r>
          </a:p>
          <a:p>
            <a:pPr marL="342900" indent="-342900">
              <a:buFont typeface="Arial" panose="020B0604020202020204" pitchFamily="34" charset="0"/>
              <a:buChar char="•"/>
            </a:pPr>
            <a:r>
              <a:rPr lang="en-GB" dirty="0"/>
              <a:t>Role of CBs in delivering health and social care</a:t>
            </a:r>
          </a:p>
          <a:p>
            <a:pPr marL="457200" indent="-457200">
              <a:buFont typeface="+mj-lt"/>
              <a:buAutoNum type="arabicPeriod"/>
            </a:pPr>
            <a:r>
              <a:rPr lang="en-GB" dirty="0"/>
              <a:t>Research</a:t>
            </a:r>
          </a:p>
          <a:p>
            <a:pPr marL="457200" indent="-457200">
              <a:buFont typeface="+mj-lt"/>
              <a:buAutoNum type="arabicPeriod"/>
            </a:pPr>
            <a:r>
              <a:rPr lang="en-GB" dirty="0"/>
              <a:t>Community of practice</a:t>
            </a:r>
          </a:p>
          <a:p>
            <a:pPr marL="457200" indent="-457200">
              <a:buFont typeface="+mj-lt"/>
              <a:buAutoNum type="arabicPeriod"/>
            </a:pPr>
            <a:r>
              <a:rPr lang="en-GB" dirty="0"/>
              <a:t>‘Exemplar’ grants and/or capacity building</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55528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DD8CB-6E60-49B6-898C-6E221F986236}"/>
              </a:ext>
            </a:extLst>
          </p:cNvPr>
          <p:cNvSpPr>
            <a:spLocks noGrp="1"/>
          </p:cNvSpPr>
          <p:nvPr>
            <p:ph type="title"/>
          </p:nvPr>
        </p:nvSpPr>
        <p:spPr/>
        <p:txBody>
          <a:bodyPr/>
          <a:lstStyle/>
          <a:p>
            <a:r>
              <a:rPr lang="en-GB" dirty="0"/>
              <a:t>BS3 Community Development 	</a:t>
            </a:r>
          </a:p>
        </p:txBody>
      </p:sp>
      <p:sp>
        <p:nvSpPr>
          <p:cNvPr id="3" name="Content Placeholder 2">
            <a:extLst>
              <a:ext uri="{FF2B5EF4-FFF2-40B4-BE49-F238E27FC236}">
                <a16:creationId xmlns:a16="http://schemas.microsoft.com/office/drawing/2014/main" xmlns="" id="{310DFCCB-E6D9-4D76-8375-7F6E6AC95485}"/>
              </a:ext>
            </a:extLst>
          </p:cNvPr>
          <p:cNvSpPr>
            <a:spLocks noGrp="1"/>
          </p:cNvSpPr>
          <p:nvPr>
            <p:ph sz="half" idx="1"/>
          </p:nvPr>
        </p:nvSpPr>
        <p:spPr/>
        <p:txBody>
          <a:bodyPr/>
          <a:lstStyle/>
          <a:p>
            <a:pPr marL="342900" indent="-342900">
              <a:buFontTx/>
              <a:buChar char="-"/>
            </a:pPr>
            <a:r>
              <a:rPr lang="en-GB" dirty="0"/>
              <a:t>Bristol based community business</a:t>
            </a:r>
          </a:p>
          <a:p>
            <a:pPr marL="342900" indent="-342900">
              <a:buFontTx/>
              <a:buChar char="-"/>
            </a:pPr>
            <a:r>
              <a:rPr lang="en-GB" dirty="0"/>
              <a:t>Early years nursery education	</a:t>
            </a:r>
          </a:p>
          <a:p>
            <a:pPr marL="342900" indent="-342900">
              <a:buFontTx/>
              <a:buChar char="-"/>
            </a:pPr>
            <a:r>
              <a:rPr lang="en-GB" dirty="0"/>
              <a:t>Drop-in dementia services</a:t>
            </a:r>
          </a:p>
          <a:p>
            <a:pPr marL="342900" indent="-342900">
              <a:buFontTx/>
              <a:buChar char="-"/>
            </a:pPr>
            <a:r>
              <a:rPr lang="en-GB" dirty="0"/>
              <a:t>Foot health</a:t>
            </a:r>
          </a:p>
          <a:p>
            <a:pPr marL="342900" indent="-342900">
              <a:buFontTx/>
              <a:buChar char="-"/>
            </a:pPr>
            <a:r>
              <a:rPr lang="en-GB" dirty="0"/>
              <a:t>Weddings, café, reducing isolation</a:t>
            </a:r>
          </a:p>
          <a:p>
            <a:pPr marL="342900" indent="-342900">
              <a:buFontTx/>
              <a:buChar char="-"/>
            </a:pPr>
            <a:endParaRPr lang="en-GB" dirty="0"/>
          </a:p>
          <a:p>
            <a:pPr marL="342900" indent="-342900">
              <a:buFontTx/>
              <a:buChar char="-"/>
            </a:pPr>
            <a:endParaRPr lang="en-GB" dirty="0"/>
          </a:p>
        </p:txBody>
      </p:sp>
      <p:pic>
        <p:nvPicPr>
          <p:cNvPr id="8" name="Picture Placeholder 7">
            <a:extLst>
              <a:ext uri="{FF2B5EF4-FFF2-40B4-BE49-F238E27FC236}">
                <a16:creationId xmlns:a16="http://schemas.microsoft.com/office/drawing/2014/main" xmlns="" id="{2066E56D-14DF-4E2B-8453-69E2741B7A8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82" r="2482"/>
          <a:stretch>
            <a:fillRect/>
          </a:stretch>
        </p:blipFill>
        <p:spPr>
          <a:xfrm>
            <a:off x="5617049" y="2229353"/>
            <a:ext cx="4885073" cy="3135571"/>
          </a:xfrm>
        </p:spPr>
      </p:pic>
    </p:spTree>
    <p:extLst>
      <p:ext uri="{BB962C8B-B14F-4D97-AF65-F5344CB8AC3E}">
        <p14:creationId xmlns:p14="http://schemas.microsoft.com/office/powerpoint/2010/main" val="44693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C04DA3-CD40-4DD4-A576-71394C5B4183}"/>
              </a:ext>
            </a:extLst>
          </p:cNvPr>
          <p:cNvSpPr>
            <a:spLocks noGrp="1"/>
          </p:cNvSpPr>
          <p:nvPr>
            <p:ph type="title"/>
          </p:nvPr>
        </p:nvSpPr>
        <p:spPr>
          <a:xfrm>
            <a:off x="1953208" y="1153227"/>
            <a:ext cx="8511716" cy="914400"/>
          </a:xfrm>
        </p:spPr>
        <p:txBody>
          <a:bodyPr/>
          <a:lstStyle/>
          <a:p>
            <a:r>
              <a:rPr lang="en-GB" dirty="0"/>
              <a:t>New Wortley community centre</a:t>
            </a:r>
          </a:p>
        </p:txBody>
      </p:sp>
      <p:sp>
        <p:nvSpPr>
          <p:cNvPr id="3" name="Content Placeholder 2">
            <a:extLst>
              <a:ext uri="{FF2B5EF4-FFF2-40B4-BE49-F238E27FC236}">
                <a16:creationId xmlns:a16="http://schemas.microsoft.com/office/drawing/2014/main" xmlns="" id="{628EC7C8-69EB-4DBF-9DA2-009601531DCF}"/>
              </a:ext>
            </a:extLst>
          </p:cNvPr>
          <p:cNvSpPr>
            <a:spLocks noGrp="1"/>
          </p:cNvSpPr>
          <p:nvPr>
            <p:ph sz="half" idx="1"/>
          </p:nvPr>
        </p:nvSpPr>
        <p:spPr>
          <a:xfrm>
            <a:off x="6972924" y="2198569"/>
            <a:ext cx="3492000" cy="4012659"/>
          </a:xfrm>
        </p:spPr>
        <p:txBody>
          <a:bodyPr/>
          <a:lstStyle/>
          <a:p>
            <a:pPr marL="342900" indent="-342900">
              <a:buFont typeface="Arial" panose="020B0604020202020204" pitchFamily="34" charset="0"/>
              <a:buChar char="•"/>
            </a:pPr>
            <a:r>
              <a:rPr lang="en-GB" dirty="0"/>
              <a:t>Community business</a:t>
            </a:r>
          </a:p>
          <a:p>
            <a:pPr marL="342900" indent="-342900">
              <a:buFont typeface="Arial" panose="020B0604020202020204" pitchFamily="34" charset="0"/>
              <a:buChar char="•"/>
            </a:pPr>
            <a:r>
              <a:rPr lang="en-GB" dirty="0"/>
              <a:t>CBF funded</a:t>
            </a:r>
          </a:p>
          <a:p>
            <a:pPr marL="342900" lvl="1" indent="-342900">
              <a:buFont typeface="Arial" panose="020B0604020202020204" pitchFamily="34" charset="0"/>
              <a:buChar char="•"/>
            </a:pPr>
            <a:r>
              <a:rPr lang="en-GB" dirty="0"/>
              <a:t>Refurbish old community centre into health and wellbeing centre</a:t>
            </a:r>
          </a:p>
          <a:p>
            <a:pPr marL="342900" lvl="1" indent="-342900">
              <a:buFont typeface="Arial" panose="020B0604020202020204" pitchFamily="34" charset="0"/>
              <a:buChar char="•"/>
            </a:pPr>
            <a:r>
              <a:rPr lang="en-GB" dirty="0"/>
              <a:t>Fund staff time to deliver Mental Health services</a:t>
            </a:r>
          </a:p>
          <a:p>
            <a:pPr marL="342900" lvl="1" indent="-342900">
              <a:buFont typeface="Arial" panose="020B0604020202020204" pitchFamily="34" charset="0"/>
              <a:buChar char="•"/>
            </a:pPr>
            <a:r>
              <a:rPr lang="en-GB" dirty="0"/>
              <a:t>Prepare for NHS contracts</a:t>
            </a:r>
          </a:p>
          <a:p>
            <a:pPr marL="342900" indent="-342900">
              <a:buFont typeface="Arial" panose="020B0604020202020204" pitchFamily="34" charset="0"/>
              <a:buChar char="•"/>
            </a:pPr>
            <a:endParaRPr lang="en-GB" dirty="0"/>
          </a:p>
        </p:txBody>
      </p:sp>
      <p:pic>
        <p:nvPicPr>
          <p:cNvPr id="6" name="Picture Placeholder 5">
            <a:extLst>
              <a:ext uri="{FF2B5EF4-FFF2-40B4-BE49-F238E27FC236}">
                <a16:creationId xmlns:a16="http://schemas.microsoft.com/office/drawing/2014/main" xmlns="" id="{77F195FC-4C1E-46F3-AA1C-7A49438B0771}"/>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5989" r="2142" b="19249"/>
          <a:stretch/>
        </p:blipFill>
        <p:spPr>
          <a:xfrm>
            <a:off x="1787106" y="2383322"/>
            <a:ext cx="4980698" cy="2536825"/>
          </a:xfrm>
        </p:spPr>
      </p:pic>
    </p:spTree>
    <p:extLst>
      <p:ext uri="{BB962C8B-B14F-4D97-AF65-F5344CB8AC3E}">
        <p14:creationId xmlns:p14="http://schemas.microsoft.com/office/powerpoint/2010/main" val="124635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170881"/>
            <a:ext cx="10515600" cy="1325563"/>
          </a:xfrm>
        </p:spPr>
        <p:txBody>
          <a:bodyPr/>
          <a:lstStyle/>
          <a:p>
            <a:pPr algn="ctr"/>
            <a:r>
              <a:rPr lang="en-GB" b="1" dirty="0">
                <a:solidFill>
                  <a:schemeClr val="accent5">
                    <a:lumMod val="75000"/>
                  </a:schemeClr>
                </a:solidFill>
                <a:latin typeface="+mn-lt"/>
              </a:rPr>
              <a:t>Context for Growing Community Business in Social Care and Health</a:t>
            </a:r>
          </a:p>
        </p:txBody>
      </p:sp>
      <p:sp>
        <p:nvSpPr>
          <p:cNvPr id="3" name="Content Placeholder 2"/>
          <p:cNvSpPr>
            <a:spLocks noGrp="1"/>
          </p:cNvSpPr>
          <p:nvPr>
            <p:ph idx="1"/>
          </p:nvPr>
        </p:nvSpPr>
        <p:spPr>
          <a:xfrm>
            <a:off x="136477" y="1496444"/>
            <a:ext cx="11914496" cy="5245550"/>
          </a:xfrm>
        </p:spPr>
        <p:txBody>
          <a:bodyPr>
            <a:normAutofit fontScale="85000" lnSpcReduction="10000"/>
          </a:bodyPr>
          <a:lstStyle/>
          <a:p>
            <a:r>
              <a:rPr lang="en-GB" sz="3300" dirty="0"/>
              <a:t>Role of market, particularly in social care but also in some areas of health</a:t>
            </a:r>
          </a:p>
          <a:p>
            <a:r>
              <a:rPr lang="en-GB" sz="3300" dirty="0"/>
              <a:t>Concerns about some aspects of market role and operation</a:t>
            </a:r>
          </a:p>
          <a:p>
            <a:r>
              <a:rPr lang="en-GB" sz="3300" dirty="0"/>
              <a:t>Sustainability challenges </a:t>
            </a:r>
          </a:p>
          <a:p>
            <a:r>
              <a:rPr lang="en-GB" sz="3300" dirty="0"/>
              <a:t>Increasing interest in prevention and asset based approaches</a:t>
            </a:r>
          </a:p>
          <a:p>
            <a:r>
              <a:rPr lang="en-GB" sz="3300" dirty="0"/>
              <a:t>Advocacy for co-production with people and communities</a:t>
            </a:r>
          </a:p>
          <a:p>
            <a:r>
              <a:rPr lang="en-GB" sz="3300" dirty="0"/>
              <a:t>Developing linkage of health and social care and national and local economic and industrial strategy</a:t>
            </a:r>
          </a:p>
          <a:p>
            <a:r>
              <a:rPr lang="en-GB" sz="3300" dirty="0"/>
              <a:t>Policy and legislation – Care Act, Social Value Act etc. </a:t>
            </a:r>
          </a:p>
          <a:p>
            <a:r>
              <a:rPr lang="en-GB" sz="3300" dirty="0"/>
              <a:t>Quality – CQC consistently showing advantages of small, community connected </a:t>
            </a:r>
          </a:p>
          <a:p>
            <a:r>
              <a:rPr lang="en-GB" sz="3300" dirty="0"/>
              <a:t>Range of alternative support and organisational models but </a:t>
            </a:r>
            <a:r>
              <a:rPr lang="en-GB" sz="3300" dirty="0">
                <a:solidFill>
                  <a:srgbClr val="FF0000"/>
                </a:solidFill>
              </a:rPr>
              <a:t>varying </a:t>
            </a:r>
            <a:r>
              <a:rPr lang="en-GB" sz="3300" dirty="0"/>
              <a:t>levels of adoption – social enterprises, co-operatives, </a:t>
            </a:r>
            <a:r>
              <a:rPr lang="en-GB" sz="3300" dirty="0" err="1"/>
              <a:t>mutuals</a:t>
            </a:r>
            <a:r>
              <a:rPr lang="en-GB" sz="3300" dirty="0"/>
              <a:t>, micros, self-managed teams, </a:t>
            </a:r>
            <a:r>
              <a:rPr lang="en-GB" sz="3300" b="1" dirty="0"/>
              <a:t>community businesses</a:t>
            </a:r>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160303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lumMod val="75000"/>
                  </a:schemeClr>
                </a:solidFill>
                <a:latin typeface="+mn-lt"/>
              </a:rPr>
              <a:t>Growing community business in health and social care – current programme</a:t>
            </a:r>
          </a:p>
        </p:txBody>
      </p:sp>
      <p:sp>
        <p:nvSpPr>
          <p:cNvPr id="3" name="Content Placeholder 2"/>
          <p:cNvSpPr>
            <a:spLocks noGrp="1"/>
          </p:cNvSpPr>
          <p:nvPr>
            <p:ph idx="1"/>
          </p:nvPr>
        </p:nvSpPr>
        <p:spPr/>
        <p:txBody>
          <a:bodyPr>
            <a:normAutofit lnSpcReduction="10000"/>
          </a:bodyPr>
          <a:lstStyle/>
          <a:p>
            <a:r>
              <a:rPr lang="en-GB" dirty="0"/>
              <a:t>Researching the barriers and opportunities</a:t>
            </a:r>
          </a:p>
          <a:p>
            <a:r>
              <a:rPr lang="en-GB" dirty="0"/>
              <a:t>Identifying the elements of a framework to support the local growth of community business in health and social care</a:t>
            </a:r>
          </a:p>
          <a:p>
            <a:r>
              <a:rPr lang="en-GB" dirty="0"/>
              <a:t>Supporting a community of practice of CBs to address some elements of the framework</a:t>
            </a:r>
          </a:p>
          <a:p>
            <a:r>
              <a:rPr lang="en-GB" dirty="0"/>
              <a:t>Building a network of interested commissioners to address some elements </a:t>
            </a:r>
          </a:p>
          <a:p>
            <a:r>
              <a:rPr lang="en-GB" dirty="0"/>
              <a:t>Supporting a number of demonstrator localities to put framework solutions into practice (commissioners, CBs and others)</a:t>
            </a:r>
          </a:p>
          <a:p>
            <a:r>
              <a:rPr lang="en-GB" dirty="0"/>
              <a:t>Engaging with key groups and organisations to address system issues</a:t>
            </a:r>
          </a:p>
          <a:p>
            <a:endParaRPr lang="en-GB" dirty="0"/>
          </a:p>
        </p:txBody>
      </p:sp>
    </p:spTree>
    <p:extLst>
      <p:ext uri="{BB962C8B-B14F-4D97-AF65-F5344CB8AC3E}">
        <p14:creationId xmlns:p14="http://schemas.microsoft.com/office/powerpoint/2010/main" val="234420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365125"/>
            <a:ext cx="11567885" cy="1325563"/>
          </a:xfrm>
        </p:spPr>
        <p:txBody>
          <a:bodyPr/>
          <a:lstStyle/>
          <a:p>
            <a:pPr algn="ctr"/>
            <a:r>
              <a:rPr lang="en-GB" b="1" dirty="0">
                <a:solidFill>
                  <a:schemeClr val="accent5">
                    <a:lumMod val="75000"/>
                  </a:schemeClr>
                </a:solidFill>
                <a:latin typeface="+mn-lt"/>
              </a:rPr>
              <a:t>Developing a framework to support community business in health and social care</a:t>
            </a:r>
          </a:p>
        </p:txBody>
      </p:sp>
      <p:sp>
        <p:nvSpPr>
          <p:cNvPr id="3" name="Content Placeholder 2"/>
          <p:cNvSpPr>
            <a:spLocks noGrp="1"/>
          </p:cNvSpPr>
          <p:nvPr>
            <p:ph idx="1"/>
          </p:nvPr>
        </p:nvSpPr>
        <p:spPr>
          <a:xfrm>
            <a:off x="838200" y="1999797"/>
            <a:ext cx="10515600" cy="4351338"/>
          </a:xfrm>
        </p:spPr>
        <p:txBody>
          <a:bodyPr>
            <a:normAutofit/>
          </a:bodyPr>
          <a:lstStyle/>
          <a:p>
            <a:r>
              <a:rPr lang="en-GB" sz="3200" dirty="0"/>
              <a:t>Identify key barriers and opportunities for the growth of community business in health and social care</a:t>
            </a:r>
          </a:p>
          <a:p>
            <a:r>
              <a:rPr lang="en-GB" sz="3200" dirty="0"/>
              <a:t>Propose solutions and roles to address the barriers and support the opportunities</a:t>
            </a:r>
          </a:p>
          <a:p>
            <a:r>
              <a:rPr lang="en-GB" sz="3200" dirty="0"/>
              <a:t>For testing and use with CB community of practice, commissioner network, demonstrator sites and system organisations and agencies</a:t>
            </a:r>
          </a:p>
        </p:txBody>
      </p:sp>
    </p:spTree>
    <p:extLst>
      <p:ext uri="{BB962C8B-B14F-4D97-AF65-F5344CB8AC3E}">
        <p14:creationId xmlns:p14="http://schemas.microsoft.com/office/powerpoint/2010/main" val="377376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lumMod val="75000"/>
                  </a:schemeClr>
                </a:solidFill>
                <a:latin typeface="+mn-lt"/>
              </a:rPr>
              <a:t>A draft framework to support community business in social care and health</a:t>
            </a:r>
          </a:p>
        </p:txBody>
      </p:sp>
      <p:sp>
        <p:nvSpPr>
          <p:cNvPr id="3" name="Content Placeholder 2"/>
          <p:cNvSpPr>
            <a:spLocks noGrp="1"/>
          </p:cNvSpPr>
          <p:nvPr>
            <p:ph idx="1"/>
          </p:nvPr>
        </p:nvSpPr>
        <p:spPr>
          <a:xfrm>
            <a:off x="755175" y="1880216"/>
            <a:ext cx="10954603" cy="4351338"/>
          </a:xfrm>
        </p:spPr>
        <p:txBody>
          <a:bodyPr>
            <a:normAutofit lnSpcReduction="10000"/>
          </a:bodyPr>
          <a:lstStyle/>
          <a:p>
            <a:pPr marL="0" indent="0">
              <a:buNone/>
            </a:pPr>
            <a:r>
              <a:rPr lang="en-GB" sz="3600" dirty="0"/>
              <a:t>Elements:</a:t>
            </a:r>
          </a:p>
          <a:p>
            <a:endParaRPr lang="en-GB" dirty="0"/>
          </a:p>
          <a:p>
            <a:r>
              <a:rPr lang="en-GB" sz="3200" dirty="0"/>
              <a:t>The case and place for community business in health and social care</a:t>
            </a:r>
          </a:p>
          <a:p>
            <a:r>
              <a:rPr lang="en-GB" sz="3200" dirty="0"/>
              <a:t>Structure and operating approaches of CBs</a:t>
            </a:r>
          </a:p>
          <a:p>
            <a:r>
              <a:rPr lang="en-GB" sz="3200" dirty="0"/>
              <a:t>Commissioning environment</a:t>
            </a:r>
          </a:p>
          <a:p>
            <a:r>
              <a:rPr lang="en-GB" sz="3200" dirty="0"/>
              <a:t>Investment and development</a:t>
            </a:r>
          </a:p>
          <a:p>
            <a:r>
              <a:rPr lang="en-GB" sz="3200" dirty="0"/>
              <a:t>Registration and regulation</a:t>
            </a:r>
          </a:p>
          <a:p>
            <a:endParaRPr lang="en-GB" sz="32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933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59" y="365125"/>
            <a:ext cx="11532359" cy="1325563"/>
          </a:xfrm>
        </p:spPr>
        <p:txBody>
          <a:bodyPr/>
          <a:lstStyle/>
          <a:p>
            <a:pPr algn="ctr"/>
            <a:r>
              <a:rPr lang="en-GB" b="1" dirty="0">
                <a:solidFill>
                  <a:schemeClr val="accent5">
                    <a:lumMod val="75000"/>
                  </a:schemeClr>
                </a:solidFill>
                <a:latin typeface="+mn-lt"/>
              </a:rPr>
              <a:t>The case and place for community business in health and social care</a:t>
            </a:r>
          </a:p>
        </p:txBody>
      </p:sp>
      <p:sp>
        <p:nvSpPr>
          <p:cNvPr id="3" name="Content Placeholder 2"/>
          <p:cNvSpPr>
            <a:spLocks noGrp="1"/>
          </p:cNvSpPr>
          <p:nvPr>
            <p:ph idx="1"/>
          </p:nvPr>
        </p:nvSpPr>
        <p:spPr>
          <a:xfrm>
            <a:off x="245659" y="1811977"/>
            <a:ext cx="11696131" cy="4351338"/>
          </a:xfrm>
        </p:spPr>
        <p:txBody>
          <a:bodyPr/>
          <a:lstStyle/>
          <a:p>
            <a:r>
              <a:rPr lang="en-GB" dirty="0"/>
              <a:t>Increasing acceptance of need for prevention, good quality home care, community , co-production - CBs can help shift from rhetoric to reality</a:t>
            </a:r>
          </a:p>
          <a:p>
            <a:r>
              <a:rPr lang="en-GB" dirty="0"/>
              <a:t>Concerns about dominance of limited number of larger providers and impact of some forms of ownership - CBs can support diversity</a:t>
            </a:r>
          </a:p>
          <a:p>
            <a:r>
              <a:rPr lang="en-GB" dirty="0"/>
              <a:t>Increasing understanding of the links between care and support and economic and industrial strategies – CBs can contribute and develop workforce, generate local income, grow new business </a:t>
            </a:r>
            <a:r>
              <a:rPr lang="en-GB" i="1" dirty="0"/>
              <a:t>£ local for longer</a:t>
            </a:r>
          </a:p>
          <a:p>
            <a:r>
              <a:rPr lang="en-GB" dirty="0"/>
              <a:t>Interest in some of the things that CBs can offer: dynamism, responsive to local needs, accessing local assets – could rapidly and flexibly support developments such as integrated support</a:t>
            </a:r>
          </a:p>
          <a:p>
            <a:endParaRPr lang="en-GB" dirty="0"/>
          </a:p>
        </p:txBody>
      </p:sp>
    </p:spTree>
    <p:extLst>
      <p:ext uri="{BB962C8B-B14F-4D97-AF65-F5344CB8AC3E}">
        <p14:creationId xmlns:p14="http://schemas.microsoft.com/office/powerpoint/2010/main" val="3950880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65125"/>
            <a:ext cx="11742056" cy="1325563"/>
          </a:xfrm>
        </p:spPr>
        <p:txBody>
          <a:bodyPr/>
          <a:lstStyle/>
          <a:p>
            <a:pPr algn="ctr"/>
            <a:r>
              <a:rPr lang="en-GB" b="1" dirty="0">
                <a:solidFill>
                  <a:schemeClr val="accent5">
                    <a:lumMod val="75000"/>
                  </a:schemeClr>
                </a:solidFill>
                <a:latin typeface="+mn-lt"/>
              </a:rPr>
              <a:t>Structure and operating approaches of CBs</a:t>
            </a:r>
          </a:p>
        </p:txBody>
      </p:sp>
      <p:sp>
        <p:nvSpPr>
          <p:cNvPr id="3" name="Content Placeholder 2"/>
          <p:cNvSpPr>
            <a:spLocks noGrp="1"/>
          </p:cNvSpPr>
          <p:nvPr>
            <p:ph idx="1"/>
          </p:nvPr>
        </p:nvSpPr>
        <p:spPr/>
        <p:txBody>
          <a:bodyPr>
            <a:normAutofit fontScale="85000" lnSpcReduction="20000"/>
          </a:bodyPr>
          <a:lstStyle/>
          <a:p>
            <a:pPr marL="0" indent="0">
              <a:buNone/>
            </a:pPr>
            <a:r>
              <a:rPr lang="en-GB" sz="3600" b="1" dirty="0"/>
              <a:t>Some challenges:</a:t>
            </a:r>
          </a:p>
          <a:p>
            <a:pPr marL="0" indent="0">
              <a:buNone/>
            </a:pPr>
            <a:endParaRPr lang="en-GB" dirty="0"/>
          </a:p>
          <a:p>
            <a:r>
              <a:rPr lang="en-GB" sz="3200" dirty="0"/>
              <a:t>Governance - Right skills?  Supporting entrepreneurship and rapid business responses?</a:t>
            </a:r>
          </a:p>
          <a:p>
            <a:r>
              <a:rPr lang="en-GB" sz="3200" dirty="0"/>
              <a:t>Definition of community business – </a:t>
            </a:r>
            <a:r>
              <a:rPr lang="en-GB" sz="3200" i="1" dirty="0"/>
              <a:t>Flexibility to allow access to business opportunity, to attract social enterprises to become CBs</a:t>
            </a:r>
          </a:p>
          <a:p>
            <a:r>
              <a:rPr lang="en-GB" sz="3200" dirty="0"/>
              <a:t>Knowledge of the possibilities of the model/form</a:t>
            </a:r>
          </a:p>
          <a:p>
            <a:r>
              <a:rPr lang="en-GB" sz="3200" dirty="0"/>
              <a:t>Diversification requires infrastructure funding. Many community businesses struggle (time/fund raising skills)  to secure that necessary funding. </a:t>
            </a:r>
          </a:p>
          <a:p>
            <a:r>
              <a:rPr lang="en-GB" sz="3200" dirty="0"/>
              <a:t>A compelling narrative for possibilities and opportunities</a:t>
            </a:r>
          </a:p>
        </p:txBody>
      </p:sp>
    </p:spTree>
    <p:extLst>
      <p:ext uri="{BB962C8B-B14F-4D97-AF65-F5344CB8AC3E}">
        <p14:creationId xmlns:p14="http://schemas.microsoft.com/office/powerpoint/2010/main" val="336075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lumMod val="75000"/>
                  </a:schemeClr>
                </a:solidFill>
                <a:latin typeface="+mn-lt"/>
              </a:rPr>
              <a:t>Today’s session</a:t>
            </a:r>
          </a:p>
        </p:txBody>
      </p:sp>
      <p:sp>
        <p:nvSpPr>
          <p:cNvPr id="3" name="Content Placeholder 2"/>
          <p:cNvSpPr>
            <a:spLocks noGrp="1"/>
          </p:cNvSpPr>
          <p:nvPr>
            <p:ph idx="1"/>
          </p:nvPr>
        </p:nvSpPr>
        <p:spPr/>
        <p:txBody>
          <a:bodyPr/>
          <a:lstStyle/>
          <a:p>
            <a:r>
              <a:rPr lang="en-GB" dirty="0"/>
              <a:t>Introduction to Power to Change</a:t>
            </a:r>
          </a:p>
          <a:p>
            <a:r>
              <a:rPr lang="en-GB" dirty="0"/>
              <a:t>What is a Community Business?</a:t>
            </a:r>
          </a:p>
          <a:p>
            <a:r>
              <a:rPr lang="en-GB" dirty="0"/>
              <a:t>Context for Community Business in health and social care</a:t>
            </a:r>
          </a:p>
          <a:p>
            <a:r>
              <a:rPr lang="en-GB" dirty="0"/>
              <a:t>The current programme</a:t>
            </a:r>
          </a:p>
          <a:p>
            <a:r>
              <a:rPr lang="en-GB" dirty="0"/>
              <a:t>Developing a support framework: outline</a:t>
            </a:r>
          </a:p>
          <a:p>
            <a:r>
              <a:rPr lang="en-GB" dirty="0"/>
              <a:t>Group work – helping develop the framework</a:t>
            </a:r>
          </a:p>
          <a:p>
            <a:endParaRPr lang="en-GB" dirty="0"/>
          </a:p>
          <a:p>
            <a:endParaRPr lang="en-GB" dirty="0"/>
          </a:p>
        </p:txBody>
      </p:sp>
    </p:spTree>
    <p:extLst>
      <p:ext uri="{BB962C8B-B14F-4D97-AF65-F5344CB8AC3E}">
        <p14:creationId xmlns:p14="http://schemas.microsoft.com/office/powerpoint/2010/main" val="202583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lumMod val="75000"/>
                  </a:schemeClr>
                </a:solidFill>
                <a:latin typeface="+mn-lt"/>
              </a:rPr>
              <a:t>Structure and operating approaches of CBs</a:t>
            </a:r>
          </a:p>
        </p:txBody>
      </p:sp>
      <p:sp>
        <p:nvSpPr>
          <p:cNvPr id="3" name="Content Placeholder 2"/>
          <p:cNvSpPr>
            <a:spLocks noGrp="1"/>
          </p:cNvSpPr>
          <p:nvPr>
            <p:ph sz="half" idx="1"/>
          </p:nvPr>
        </p:nvSpPr>
        <p:spPr>
          <a:xfrm>
            <a:off x="319585" y="2090912"/>
            <a:ext cx="5671781" cy="4351338"/>
          </a:xfrm>
        </p:spPr>
        <p:txBody>
          <a:bodyPr>
            <a:normAutofit lnSpcReduction="10000"/>
          </a:bodyPr>
          <a:lstStyle/>
          <a:p>
            <a:r>
              <a:rPr lang="en-GB" dirty="0"/>
              <a:t>Compelling case, structural flexibility to encourage social enterprises to become CBs and commissioners to include in local strategies</a:t>
            </a:r>
          </a:p>
          <a:p>
            <a:r>
              <a:rPr lang="en-GB" dirty="0"/>
              <a:t>Access to initial/start up funding for paid manager with appropriate skills to build trading income and seek funding for diversification</a:t>
            </a:r>
          </a:p>
          <a:p>
            <a:r>
              <a:rPr lang="en-GB" dirty="0"/>
              <a:t>Access to business and legal advice and “back office” support – HR </a:t>
            </a:r>
            <a:r>
              <a:rPr lang="en-GB" dirty="0" err="1"/>
              <a:t>etc</a:t>
            </a:r>
            <a:endParaRPr lang="en-GB" dirty="0"/>
          </a:p>
        </p:txBody>
      </p:sp>
      <p:sp>
        <p:nvSpPr>
          <p:cNvPr id="4" name="Content Placeholder 3"/>
          <p:cNvSpPr>
            <a:spLocks noGrp="1"/>
          </p:cNvSpPr>
          <p:nvPr>
            <p:ph sz="half" idx="2"/>
          </p:nvPr>
        </p:nvSpPr>
        <p:spPr>
          <a:xfrm>
            <a:off x="6223000" y="2202996"/>
            <a:ext cx="5746087" cy="4351338"/>
          </a:xfrm>
        </p:spPr>
        <p:txBody>
          <a:bodyPr>
            <a:normAutofit lnSpcReduction="10000"/>
          </a:bodyPr>
          <a:lstStyle/>
          <a:p>
            <a:r>
              <a:rPr lang="en-GB" dirty="0"/>
              <a:t>Develop narrative and strong examples of benefits and solutions CBs can offer </a:t>
            </a:r>
          </a:p>
          <a:p>
            <a:r>
              <a:rPr lang="en-GB" dirty="0"/>
              <a:t>Evolve CB forms that retain key principles while enabling market role and trading success</a:t>
            </a:r>
          </a:p>
          <a:p>
            <a:r>
              <a:rPr lang="en-GB" dirty="0"/>
              <a:t>Existing local providers to support start up and offer back-office functions, access to local markets, advice on sources of funding for diversification  </a:t>
            </a:r>
          </a:p>
          <a:p>
            <a:endParaRPr lang="en-GB" dirty="0"/>
          </a:p>
        </p:txBody>
      </p:sp>
      <p:sp>
        <p:nvSpPr>
          <p:cNvPr id="5" name="TextBox 4"/>
          <p:cNvSpPr txBox="1"/>
          <p:nvPr/>
        </p:nvSpPr>
        <p:spPr>
          <a:xfrm>
            <a:off x="1436914" y="1506137"/>
            <a:ext cx="4455885" cy="584775"/>
          </a:xfrm>
          <a:prstGeom prst="rect">
            <a:avLst/>
          </a:prstGeom>
          <a:noFill/>
        </p:spPr>
        <p:txBody>
          <a:bodyPr wrap="square" rtlCol="0">
            <a:spAutoFit/>
          </a:bodyPr>
          <a:lstStyle/>
          <a:p>
            <a:r>
              <a:rPr lang="en-GB" sz="3200" b="1" dirty="0"/>
              <a:t>Possible solutions</a:t>
            </a:r>
          </a:p>
        </p:txBody>
      </p:sp>
      <p:sp>
        <p:nvSpPr>
          <p:cNvPr id="6" name="TextBox 5"/>
          <p:cNvSpPr txBox="1"/>
          <p:nvPr/>
        </p:nvSpPr>
        <p:spPr>
          <a:xfrm>
            <a:off x="6491513" y="1506137"/>
            <a:ext cx="4938486" cy="584775"/>
          </a:xfrm>
          <a:prstGeom prst="rect">
            <a:avLst/>
          </a:prstGeom>
          <a:noFill/>
        </p:spPr>
        <p:txBody>
          <a:bodyPr wrap="square" rtlCol="0">
            <a:spAutoFit/>
          </a:bodyPr>
          <a:lstStyle/>
          <a:p>
            <a:r>
              <a:rPr lang="en-GB" sz="3200" b="1" dirty="0"/>
              <a:t>Possible approach/support</a:t>
            </a:r>
          </a:p>
        </p:txBody>
      </p:sp>
    </p:spTree>
    <p:extLst>
      <p:ext uri="{BB962C8B-B14F-4D97-AF65-F5344CB8AC3E}">
        <p14:creationId xmlns:p14="http://schemas.microsoft.com/office/powerpoint/2010/main" val="215248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lumMod val="75000"/>
                  </a:schemeClr>
                </a:solidFill>
                <a:latin typeface="+mn-lt"/>
              </a:rPr>
              <a:t>Commissioning environment</a:t>
            </a:r>
          </a:p>
        </p:txBody>
      </p:sp>
      <p:sp>
        <p:nvSpPr>
          <p:cNvPr id="3" name="TextBox 2"/>
          <p:cNvSpPr txBox="1"/>
          <p:nvPr/>
        </p:nvSpPr>
        <p:spPr>
          <a:xfrm>
            <a:off x="725714" y="1438024"/>
            <a:ext cx="10628086" cy="5786199"/>
          </a:xfrm>
          <a:prstGeom prst="rect">
            <a:avLst/>
          </a:prstGeom>
          <a:noFill/>
        </p:spPr>
        <p:txBody>
          <a:bodyPr wrap="square" rtlCol="0">
            <a:spAutoFit/>
          </a:bodyPr>
          <a:lstStyle/>
          <a:p>
            <a:r>
              <a:rPr lang="en-GB" sz="3200" b="1" dirty="0"/>
              <a:t>Some barriers:</a:t>
            </a:r>
          </a:p>
          <a:p>
            <a:endParaRPr lang="en-GB" b="1" dirty="0"/>
          </a:p>
          <a:p>
            <a:pPr marL="457200" indent="-457200">
              <a:buFont typeface="Arial" panose="020B0604020202020204" pitchFamily="34" charset="0"/>
              <a:buChar char="•"/>
            </a:pPr>
            <a:r>
              <a:rPr lang="en-GB" sz="3200" dirty="0"/>
              <a:t>Limited knowledge of community business and what distinguishes them from other provider types, and not recognising their added value</a:t>
            </a:r>
          </a:p>
          <a:p>
            <a:pPr marL="457200" indent="-457200">
              <a:buFont typeface="Arial" panose="020B0604020202020204" pitchFamily="34" charset="0"/>
              <a:buChar char="•"/>
            </a:pPr>
            <a:r>
              <a:rPr lang="en-GB" sz="3200" dirty="0"/>
              <a:t>Barriers to market entry for CBs (linked to tendering processes and impact of commissioning capacity challenges)</a:t>
            </a:r>
          </a:p>
          <a:p>
            <a:pPr marL="457200" indent="-457200">
              <a:buFont typeface="Arial" panose="020B0604020202020204" pitchFamily="34" charset="0"/>
              <a:buChar char="•"/>
            </a:pPr>
            <a:r>
              <a:rPr lang="en-GB" sz="3200" dirty="0"/>
              <a:t>Lack of good information about options for personal budget holders or self-funders</a:t>
            </a:r>
          </a:p>
          <a:p>
            <a:pPr marL="457200" indent="-457200">
              <a:buFont typeface="Arial" panose="020B0604020202020204" pitchFamily="34" charset="0"/>
              <a:buChar char="•"/>
            </a:pPr>
            <a:r>
              <a:rPr lang="en-GB" sz="3200" dirty="0"/>
              <a:t>Restrictions on “flows” of £ including via DP/ISF etc. </a:t>
            </a:r>
          </a:p>
          <a:p>
            <a:pPr marL="457200" indent="-457200">
              <a:buFont typeface="Arial" panose="020B0604020202020204" pitchFamily="34" charset="0"/>
              <a:buChar char="•"/>
            </a:pPr>
            <a:r>
              <a:rPr lang="en-GB" sz="3200" dirty="0"/>
              <a:t>Limited funding for prevention, reducing budgets all round</a:t>
            </a:r>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1604081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365125"/>
            <a:ext cx="10515600" cy="1325563"/>
          </a:xfrm>
        </p:spPr>
        <p:txBody>
          <a:bodyPr/>
          <a:lstStyle/>
          <a:p>
            <a:pPr algn="ctr"/>
            <a:r>
              <a:rPr lang="en-GB" b="1" dirty="0">
                <a:solidFill>
                  <a:schemeClr val="accent5">
                    <a:lumMod val="75000"/>
                  </a:schemeClr>
                </a:solidFill>
                <a:latin typeface="+mn-lt"/>
              </a:rPr>
              <a:t>Commissioning environment</a:t>
            </a:r>
          </a:p>
        </p:txBody>
      </p:sp>
      <p:sp>
        <p:nvSpPr>
          <p:cNvPr id="4" name="TextBox 3"/>
          <p:cNvSpPr txBox="1"/>
          <p:nvPr/>
        </p:nvSpPr>
        <p:spPr>
          <a:xfrm>
            <a:off x="313898" y="1477424"/>
            <a:ext cx="5445457" cy="6801862"/>
          </a:xfrm>
          <a:prstGeom prst="rect">
            <a:avLst/>
          </a:prstGeom>
          <a:noFill/>
        </p:spPr>
        <p:txBody>
          <a:bodyPr wrap="square" rtlCol="0">
            <a:spAutoFit/>
          </a:bodyPr>
          <a:lstStyle/>
          <a:p>
            <a:r>
              <a:rPr lang="en-GB" sz="3200" b="1" dirty="0"/>
              <a:t>Possible solutions</a:t>
            </a:r>
          </a:p>
          <a:p>
            <a:endParaRPr lang="en-GB" sz="1600" b="1" dirty="0"/>
          </a:p>
          <a:p>
            <a:pPr marL="457200" indent="-457200">
              <a:buFont typeface="Arial" panose="020B0604020202020204" pitchFamily="34" charset="0"/>
              <a:buChar char="•"/>
            </a:pPr>
            <a:r>
              <a:rPr lang="en-GB" sz="2800" dirty="0"/>
              <a:t>Greater and more flexible use of direct payments and ISFs</a:t>
            </a:r>
          </a:p>
          <a:p>
            <a:pPr marL="457200" indent="-457200">
              <a:buFont typeface="Arial" panose="020B0604020202020204" pitchFamily="34" charset="0"/>
              <a:buChar char="•"/>
            </a:pPr>
            <a:r>
              <a:rPr lang="en-GB" sz="2800" dirty="0"/>
              <a:t>Commissioning and procurement policy and practice that allows/supports diversity </a:t>
            </a:r>
          </a:p>
          <a:p>
            <a:pPr marL="457200" indent="-457200">
              <a:buFont typeface="Arial" panose="020B0604020202020204" pitchFamily="34" charset="0"/>
              <a:buChar char="•"/>
            </a:pPr>
            <a:r>
              <a:rPr lang="en-GB" sz="2800" dirty="0"/>
              <a:t>Targeted funding to support prevention/niche/local provision</a:t>
            </a:r>
          </a:p>
          <a:p>
            <a:pPr marL="457200" indent="-457200">
              <a:buFont typeface="Arial" panose="020B0604020202020204" pitchFamily="34" charset="0"/>
              <a:buChar char="•"/>
            </a:pPr>
            <a:r>
              <a:rPr lang="en-GB" sz="2800" dirty="0"/>
              <a:t>Effective information approaches for CB customers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3200" b="1" dirty="0"/>
          </a:p>
          <a:p>
            <a:endParaRPr lang="en-GB" sz="3200" b="1" dirty="0"/>
          </a:p>
        </p:txBody>
      </p:sp>
      <p:sp>
        <p:nvSpPr>
          <p:cNvPr id="5" name="TextBox 4"/>
          <p:cNvSpPr txBox="1"/>
          <p:nvPr/>
        </p:nvSpPr>
        <p:spPr>
          <a:xfrm>
            <a:off x="5877636" y="1477424"/>
            <a:ext cx="6005015" cy="5693866"/>
          </a:xfrm>
          <a:prstGeom prst="rect">
            <a:avLst/>
          </a:prstGeom>
          <a:noFill/>
        </p:spPr>
        <p:txBody>
          <a:bodyPr wrap="square" rtlCol="0">
            <a:spAutoFit/>
          </a:bodyPr>
          <a:lstStyle/>
          <a:p>
            <a:r>
              <a:rPr lang="en-GB" sz="3200" b="1" dirty="0"/>
              <a:t>Possible approach/support</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2800" dirty="0"/>
              <a:t>Help commissioners diagnose system barriers and model and support system adaptions</a:t>
            </a:r>
          </a:p>
          <a:p>
            <a:pPr marL="457200" indent="-457200">
              <a:buFont typeface="Arial" panose="020B0604020202020204" pitchFamily="34" charset="0"/>
              <a:buChar char="•"/>
            </a:pPr>
            <a:r>
              <a:rPr lang="en-GB" sz="2800" dirty="0"/>
              <a:t>Provide examples of policies and strategies that facilitate desired market development</a:t>
            </a:r>
          </a:p>
          <a:p>
            <a:pPr marL="457200" indent="-457200">
              <a:buFont typeface="Arial" panose="020B0604020202020204" pitchFamily="34" charset="0"/>
              <a:buChar char="•"/>
            </a:pPr>
            <a:r>
              <a:rPr lang="en-GB" sz="2800" dirty="0"/>
              <a:t>Provide practical tools and approaches (information, DP/ISF etc.)  </a:t>
            </a:r>
          </a:p>
          <a:p>
            <a:pPr marL="457200" indent="-457200">
              <a:buFont typeface="Arial" panose="020B0604020202020204" pitchFamily="34" charset="0"/>
              <a:buChar char="•"/>
            </a:pPr>
            <a:endParaRPr lang="en-GB" sz="3200" b="1" dirty="0"/>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403035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b="1" dirty="0">
                <a:solidFill>
                  <a:schemeClr val="accent5">
                    <a:lumMod val="75000"/>
                  </a:schemeClr>
                </a:solidFill>
                <a:latin typeface="+mn-lt"/>
              </a:rPr>
              <a:t>Investment and development</a:t>
            </a:r>
          </a:p>
        </p:txBody>
      </p:sp>
      <p:sp>
        <p:nvSpPr>
          <p:cNvPr id="4" name="TextBox 3"/>
          <p:cNvSpPr txBox="1"/>
          <p:nvPr/>
        </p:nvSpPr>
        <p:spPr>
          <a:xfrm>
            <a:off x="655093" y="1924335"/>
            <a:ext cx="10495128" cy="4524315"/>
          </a:xfrm>
          <a:prstGeom prst="rect">
            <a:avLst/>
          </a:prstGeom>
          <a:noFill/>
        </p:spPr>
        <p:txBody>
          <a:bodyPr wrap="square" rtlCol="0">
            <a:spAutoFit/>
          </a:bodyPr>
          <a:lstStyle/>
          <a:p>
            <a:r>
              <a:rPr lang="en-GB" sz="3200" b="1" dirty="0"/>
              <a:t>Some barriers:</a:t>
            </a:r>
          </a:p>
          <a:p>
            <a:endParaRPr lang="en-GB" sz="3200" b="1" dirty="0"/>
          </a:p>
          <a:p>
            <a:pPr marL="457200" indent="-457200">
              <a:buFont typeface="Arial" panose="020B0604020202020204" pitchFamily="34" charset="0"/>
              <a:buChar char="•"/>
            </a:pPr>
            <a:r>
              <a:rPr lang="en-GB" sz="2800" dirty="0"/>
              <a:t>Need funding for infrastructure </a:t>
            </a:r>
          </a:p>
          <a:p>
            <a:pPr marL="457200" indent="-457200">
              <a:buFont typeface="Arial" panose="020B0604020202020204" pitchFamily="34" charset="0"/>
              <a:buChar char="•"/>
            </a:pPr>
            <a:r>
              <a:rPr lang="en-GB" sz="2800" dirty="0"/>
              <a:t>Need upfront funding/investment to diversify and run the social care/health </a:t>
            </a:r>
          </a:p>
          <a:p>
            <a:pPr marL="457200" indent="-457200">
              <a:buFont typeface="Arial" panose="020B0604020202020204" pitchFamily="34" charset="0"/>
              <a:buChar char="•"/>
            </a:pPr>
            <a:r>
              <a:rPr lang="en-GB" sz="2800" dirty="0"/>
              <a:t>Regulation costs</a:t>
            </a:r>
          </a:p>
          <a:p>
            <a:pPr marL="457200" indent="-457200">
              <a:buFont typeface="Arial" panose="020B0604020202020204" pitchFamily="34" charset="0"/>
              <a:buChar char="•"/>
            </a:pPr>
            <a:r>
              <a:rPr lang="en-GB" sz="2800" dirty="0"/>
              <a:t>Limitations on access to some forms of investment and development support</a:t>
            </a:r>
          </a:p>
          <a:p>
            <a:pPr marL="457200" indent="-457200">
              <a:buFont typeface="Arial" panose="020B0604020202020204" pitchFamily="34" charset="0"/>
              <a:buChar char="•"/>
            </a:pPr>
            <a:r>
              <a:rPr lang="en-GB" sz="2800" dirty="0"/>
              <a:t>Need for business support and skills</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1632437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lumMod val="75000"/>
                  </a:schemeClr>
                </a:solidFill>
                <a:latin typeface="+mn-lt"/>
              </a:rPr>
              <a:t>Investment and development</a:t>
            </a:r>
            <a:br>
              <a:rPr lang="en-GB" b="1" dirty="0">
                <a:solidFill>
                  <a:schemeClr val="accent5">
                    <a:lumMod val="75000"/>
                  </a:schemeClr>
                </a:solidFill>
                <a:latin typeface="+mn-lt"/>
              </a:rPr>
            </a:br>
            <a:r>
              <a:rPr lang="en-GB" dirty="0">
                <a:solidFill>
                  <a:schemeClr val="accent5">
                    <a:lumMod val="75000"/>
                  </a:schemeClr>
                </a:solidFill>
                <a:latin typeface="+mn-lt"/>
              </a:rPr>
              <a:t> </a:t>
            </a:r>
          </a:p>
        </p:txBody>
      </p:sp>
      <p:sp>
        <p:nvSpPr>
          <p:cNvPr id="3" name="Content Placeholder 2"/>
          <p:cNvSpPr>
            <a:spLocks noGrp="1"/>
          </p:cNvSpPr>
          <p:nvPr>
            <p:ph sz="half" idx="1"/>
          </p:nvPr>
        </p:nvSpPr>
        <p:spPr/>
        <p:txBody>
          <a:bodyPr>
            <a:normAutofit fontScale="92500"/>
          </a:bodyPr>
          <a:lstStyle/>
          <a:p>
            <a:pPr marL="0" indent="0">
              <a:buNone/>
            </a:pPr>
            <a:r>
              <a:rPr lang="en-GB" sz="3200" b="1" dirty="0"/>
              <a:t>Possible solutions</a:t>
            </a:r>
          </a:p>
          <a:p>
            <a:r>
              <a:rPr lang="en-GB" dirty="0"/>
              <a:t>Up-front funding provided to support business development and diversification</a:t>
            </a:r>
          </a:p>
          <a:p>
            <a:r>
              <a:rPr lang="en-GB" dirty="0"/>
              <a:t>Access to skills and knowledge re sources of development funding </a:t>
            </a:r>
          </a:p>
          <a:p>
            <a:r>
              <a:rPr lang="en-GB" dirty="0"/>
              <a:t>Availability of local training and skills development support</a:t>
            </a:r>
          </a:p>
          <a:p>
            <a:r>
              <a:rPr lang="en-GB" dirty="0"/>
              <a:t>Access to national sources of support</a:t>
            </a:r>
          </a:p>
          <a:p>
            <a:pPr marL="0" indent="0">
              <a:buNone/>
            </a:pPr>
            <a:endParaRPr lang="en-GB" dirty="0"/>
          </a:p>
        </p:txBody>
      </p:sp>
      <p:sp>
        <p:nvSpPr>
          <p:cNvPr id="4" name="Content Placeholder 3"/>
          <p:cNvSpPr>
            <a:spLocks noGrp="1"/>
          </p:cNvSpPr>
          <p:nvPr>
            <p:ph sz="half" idx="2"/>
          </p:nvPr>
        </p:nvSpPr>
        <p:spPr/>
        <p:txBody>
          <a:bodyPr>
            <a:normAutofit fontScale="92500"/>
          </a:bodyPr>
          <a:lstStyle/>
          <a:p>
            <a:pPr marL="0" indent="0">
              <a:buNone/>
            </a:pPr>
            <a:r>
              <a:rPr lang="en-GB" sz="3200" b="1" dirty="0"/>
              <a:t>Possible approach/support</a:t>
            </a:r>
          </a:p>
          <a:p>
            <a:r>
              <a:rPr lang="en-GB" dirty="0"/>
              <a:t>Social Finance/council/CCG partnerships</a:t>
            </a:r>
          </a:p>
          <a:p>
            <a:r>
              <a:rPr lang="en-GB" dirty="0"/>
              <a:t>Specialist help re sources of funding </a:t>
            </a:r>
          </a:p>
          <a:p>
            <a:r>
              <a:rPr lang="en-GB" dirty="0"/>
              <a:t>Local business investment or innovation funds</a:t>
            </a:r>
          </a:p>
          <a:p>
            <a:r>
              <a:rPr lang="en-GB" dirty="0"/>
              <a:t>Access to employer training/funding e.g. Skills for Care</a:t>
            </a:r>
          </a:p>
        </p:txBody>
      </p:sp>
    </p:spTree>
    <p:extLst>
      <p:ext uri="{BB962C8B-B14F-4D97-AF65-F5344CB8AC3E}">
        <p14:creationId xmlns:p14="http://schemas.microsoft.com/office/powerpoint/2010/main" val="283600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lumMod val="75000"/>
                  </a:schemeClr>
                </a:solidFill>
                <a:latin typeface="+mn-lt"/>
              </a:rPr>
              <a:t>Registration and regulation</a:t>
            </a:r>
          </a:p>
        </p:txBody>
      </p:sp>
      <p:sp>
        <p:nvSpPr>
          <p:cNvPr id="3" name="Content Placeholder 2"/>
          <p:cNvSpPr>
            <a:spLocks noGrp="1"/>
          </p:cNvSpPr>
          <p:nvPr>
            <p:ph idx="1"/>
          </p:nvPr>
        </p:nvSpPr>
        <p:spPr>
          <a:xfrm>
            <a:off x="418531" y="1690688"/>
            <a:ext cx="11354938" cy="4351338"/>
          </a:xfrm>
        </p:spPr>
        <p:txBody>
          <a:bodyPr/>
          <a:lstStyle/>
          <a:p>
            <a:pPr marL="0" indent="0">
              <a:buNone/>
            </a:pPr>
            <a:r>
              <a:rPr lang="en-GB" sz="3200" b="1" dirty="0"/>
              <a:t>Some challenges </a:t>
            </a:r>
            <a:r>
              <a:rPr lang="en-GB" sz="3200" dirty="0"/>
              <a:t>(for usually very small organisations):</a:t>
            </a:r>
          </a:p>
          <a:p>
            <a:pPr marL="0" indent="0">
              <a:buNone/>
            </a:pPr>
            <a:endParaRPr lang="en-GB" dirty="0"/>
          </a:p>
          <a:p>
            <a:r>
              <a:rPr lang="en-GB" dirty="0"/>
              <a:t>Costs and requirements of registration and regulation</a:t>
            </a:r>
          </a:p>
          <a:p>
            <a:r>
              <a:rPr lang="en-GB" dirty="0"/>
              <a:t>CQC registration where personal care</a:t>
            </a:r>
          </a:p>
          <a:p>
            <a:r>
              <a:rPr lang="en-GB" dirty="0"/>
              <a:t>Manager qualifications</a:t>
            </a:r>
          </a:p>
          <a:p>
            <a:r>
              <a:rPr lang="en-GB" dirty="0"/>
              <a:t>Compliance frameworks</a:t>
            </a:r>
          </a:p>
          <a:p>
            <a:r>
              <a:rPr lang="en-GB" dirty="0"/>
              <a:t>Necessary knowledge</a:t>
            </a:r>
          </a:p>
          <a:p>
            <a:r>
              <a:rPr lang="en-GB" dirty="0"/>
              <a:t>Restrictive requirements</a:t>
            </a:r>
          </a:p>
        </p:txBody>
      </p:sp>
    </p:spTree>
    <p:extLst>
      <p:ext uri="{BB962C8B-B14F-4D97-AF65-F5344CB8AC3E}">
        <p14:creationId xmlns:p14="http://schemas.microsoft.com/office/powerpoint/2010/main" val="1626685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lumMod val="75000"/>
                  </a:schemeClr>
                </a:solidFill>
                <a:latin typeface="+mn-lt"/>
              </a:rPr>
              <a:t>Registration and regulation</a:t>
            </a:r>
          </a:p>
        </p:txBody>
      </p:sp>
      <p:sp>
        <p:nvSpPr>
          <p:cNvPr id="3" name="Content Placeholder 2"/>
          <p:cNvSpPr>
            <a:spLocks noGrp="1"/>
          </p:cNvSpPr>
          <p:nvPr>
            <p:ph sz="half" idx="1"/>
          </p:nvPr>
        </p:nvSpPr>
        <p:spPr>
          <a:xfrm>
            <a:off x="491319" y="1825625"/>
            <a:ext cx="5528481" cy="4351338"/>
          </a:xfrm>
        </p:spPr>
        <p:txBody>
          <a:bodyPr>
            <a:normAutofit fontScale="92500" lnSpcReduction="10000"/>
          </a:bodyPr>
          <a:lstStyle/>
          <a:p>
            <a:pPr marL="0" indent="0">
              <a:buNone/>
            </a:pPr>
            <a:r>
              <a:rPr lang="en-GB" sz="3200" b="1" dirty="0"/>
              <a:t>Possible solutions</a:t>
            </a:r>
          </a:p>
          <a:p>
            <a:r>
              <a:rPr lang="en-GB" dirty="0"/>
              <a:t>Support with up front costs</a:t>
            </a:r>
          </a:p>
          <a:p>
            <a:r>
              <a:rPr lang="en-GB" dirty="0"/>
              <a:t>Advice and assistance with elements of process</a:t>
            </a:r>
          </a:p>
          <a:p>
            <a:r>
              <a:rPr lang="en-GB" dirty="0"/>
              <a:t>Business advice to support entrepreneurial approach with regulatory environment</a:t>
            </a:r>
          </a:p>
          <a:p>
            <a:r>
              <a:rPr lang="en-GB" dirty="0"/>
              <a:t>And …….national representation to liaise with regulators on approaches to regulation that are proportionate and appropriate </a:t>
            </a:r>
          </a:p>
        </p:txBody>
      </p:sp>
      <p:sp>
        <p:nvSpPr>
          <p:cNvPr id="4" name="Content Placeholder 3"/>
          <p:cNvSpPr>
            <a:spLocks noGrp="1"/>
          </p:cNvSpPr>
          <p:nvPr>
            <p:ph sz="half" idx="2"/>
          </p:nvPr>
        </p:nvSpPr>
        <p:spPr>
          <a:xfrm>
            <a:off x="6172199" y="1825625"/>
            <a:ext cx="5551227" cy="4351338"/>
          </a:xfrm>
        </p:spPr>
        <p:txBody>
          <a:bodyPr>
            <a:normAutofit fontScale="92500" lnSpcReduction="10000"/>
          </a:bodyPr>
          <a:lstStyle/>
          <a:p>
            <a:pPr marL="0" indent="0">
              <a:buNone/>
            </a:pPr>
            <a:r>
              <a:rPr lang="en-GB" sz="3200" b="1" dirty="0"/>
              <a:t>Possible approach/support</a:t>
            </a:r>
          </a:p>
          <a:p>
            <a:r>
              <a:rPr lang="en-GB" dirty="0"/>
              <a:t>Local up front investment or other source of investment</a:t>
            </a:r>
          </a:p>
          <a:p>
            <a:r>
              <a:rPr lang="en-GB" dirty="0"/>
              <a:t>Specialist business advice on trading as a small organisation in a regulatory context provided via organisation like Community Catalysts</a:t>
            </a:r>
          </a:p>
          <a:p>
            <a:r>
              <a:rPr lang="en-GB" dirty="0"/>
              <a:t>Support via existing local providers or co-operative/collective of community businesses</a:t>
            </a:r>
          </a:p>
          <a:p>
            <a:endParaRPr lang="en-GB" dirty="0"/>
          </a:p>
        </p:txBody>
      </p:sp>
    </p:spTree>
    <p:extLst>
      <p:ext uri="{BB962C8B-B14F-4D97-AF65-F5344CB8AC3E}">
        <p14:creationId xmlns:p14="http://schemas.microsoft.com/office/powerpoint/2010/main" val="4243221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861" y="160409"/>
            <a:ext cx="10515600" cy="1325563"/>
          </a:xfrm>
        </p:spPr>
        <p:txBody>
          <a:bodyPr/>
          <a:lstStyle/>
          <a:p>
            <a:pPr algn="ctr"/>
            <a:r>
              <a:rPr lang="en-GB" b="1" dirty="0">
                <a:solidFill>
                  <a:schemeClr val="accent5">
                    <a:lumMod val="75000"/>
                  </a:schemeClr>
                </a:solidFill>
                <a:latin typeface="+mn-lt"/>
              </a:rPr>
              <a:t>Questions, Group work</a:t>
            </a:r>
          </a:p>
        </p:txBody>
      </p:sp>
      <p:sp>
        <p:nvSpPr>
          <p:cNvPr id="3" name="Content Placeholder 2"/>
          <p:cNvSpPr>
            <a:spLocks noGrp="1"/>
          </p:cNvSpPr>
          <p:nvPr>
            <p:ph idx="1"/>
          </p:nvPr>
        </p:nvSpPr>
        <p:spPr>
          <a:xfrm>
            <a:off x="382136" y="1240311"/>
            <a:ext cx="11668837" cy="5228727"/>
          </a:xfrm>
        </p:spPr>
        <p:txBody>
          <a:bodyPr>
            <a:normAutofit fontScale="92500" lnSpcReduction="10000"/>
          </a:bodyPr>
          <a:lstStyle/>
          <a:p>
            <a:pPr marL="0" indent="0">
              <a:buNone/>
            </a:pPr>
            <a:r>
              <a:rPr lang="en-GB" dirty="0"/>
              <a:t>Table discussions and initial questions</a:t>
            </a:r>
          </a:p>
          <a:p>
            <a:pPr marL="0" indent="0">
              <a:buNone/>
            </a:pPr>
            <a:endParaRPr lang="en-GB" sz="900" dirty="0"/>
          </a:p>
          <a:p>
            <a:pPr marL="0" indent="0">
              <a:buNone/>
            </a:pPr>
            <a:r>
              <a:rPr lang="en-GB" dirty="0"/>
              <a:t>Then:</a:t>
            </a:r>
          </a:p>
          <a:p>
            <a:pPr marL="0" indent="0">
              <a:buNone/>
            </a:pPr>
            <a:endParaRPr lang="en-GB" sz="900" dirty="0"/>
          </a:p>
          <a:p>
            <a:pPr marL="0" indent="0">
              <a:buNone/>
            </a:pPr>
            <a:r>
              <a:rPr lang="en-GB" dirty="0"/>
              <a:t>Divide up into 4 self-selecting groups covering: </a:t>
            </a:r>
          </a:p>
          <a:p>
            <a:pPr marL="0" indent="0">
              <a:buNone/>
            </a:pPr>
            <a:endParaRPr lang="en-GB" sz="1000" dirty="0"/>
          </a:p>
          <a:p>
            <a:r>
              <a:rPr lang="en-GB" b="1" dirty="0"/>
              <a:t>The case for CBs in social care and health</a:t>
            </a:r>
          </a:p>
          <a:p>
            <a:r>
              <a:rPr lang="en-GB" b="1" dirty="0"/>
              <a:t>Structure and operating approaches of CBs</a:t>
            </a:r>
          </a:p>
          <a:p>
            <a:r>
              <a:rPr lang="en-GB" b="1" dirty="0"/>
              <a:t>Commissioning environment</a:t>
            </a:r>
          </a:p>
          <a:p>
            <a:r>
              <a:rPr lang="en-GB" b="1" dirty="0"/>
              <a:t>Investment, development, system</a:t>
            </a:r>
          </a:p>
          <a:p>
            <a:pPr marL="0" indent="0">
              <a:buNone/>
            </a:pPr>
            <a:endParaRPr lang="en-GB" sz="1000" dirty="0"/>
          </a:p>
          <a:p>
            <a:pPr marL="0" indent="0">
              <a:buNone/>
            </a:pPr>
            <a:r>
              <a:rPr lang="en-GB" dirty="0"/>
              <a:t>Each group will have a facilitator and recorder – The task is to offer advice and ideas on strengthening the framework </a:t>
            </a:r>
          </a:p>
          <a:p>
            <a:pPr marL="0" indent="0">
              <a:buNone/>
            </a:pPr>
            <a:r>
              <a:rPr lang="en-GB" dirty="0"/>
              <a:t>Each group will then feedback its top 3 ideas.</a:t>
            </a:r>
          </a:p>
          <a:p>
            <a:pPr marL="0" indent="0">
              <a:buNone/>
            </a:pPr>
            <a:endParaRPr lang="en-GB" dirty="0"/>
          </a:p>
          <a:p>
            <a:pPr marL="0" indent="0">
              <a:buNone/>
            </a:pPr>
            <a:endParaRPr lang="en-GB" dirty="0"/>
          </a:p>
          <a:p>
            <a:pPr marL="0" indent="0">
              <a:buNone/>
            </a:pPr>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16562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About Power to Change</a:t>
            </a:r>
          </a:p>
        </p:txBody>
      </p:sp>
    </p:spTree>
    <p:extLst>
      <p:ext uri="{BB962C8B-B14F-4D97-AF65-F5344CB8AC3E}">
        <p14:creationId xmlns:p14="http://schemas.microsoft.com/office/powerpoint/2010/main" val="108711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5701675-25C8-47F5-9224-D6F2A8FA635A}"/>
              </a:ext>
            </a:extLst>
          </p:cNvPr>
          <p:cNvSpPr>
            <a:spLocks noGrp="1"/>
          </p:cNvSpPr>
          <p:nvPr>
            <p:ph type="title"/>
          </p:nvPr>
        </p:nvSpPr>
        <p:spPr/>
        <p:txBody>
          <a:bodyPr/>
          <a:lstStyle/>
          <a:p>
            <a:r>
              <a:rPr lang="en-GB" dirty="0"/>
              <a:t>Power to Change</a:t>
            </a:r>
          </a:p>
        </p:txBody>
      </p:sp>
      <p:sp>
        <p:nvSpPr>
          <p:cNvPr id="5" name="Content Placeholder 4">
            <a:extLst>
              <a:ext uri="{FF2B5EF4-FFF2-40B4-BE49-F238E27FC236}">
                <a16:creationId xmlns:a16="http://schemas.microsoft.com/office/drawing/2014/main" xmlns="" id="{C5BBFA60-6ACD-492E-9B1D-487A7B5C7AE7}"/>
              </a:ext>
            </a:extLst>
          </p:cNvPr>
          <p:cNvSpPr>
            <a:spLocks noGrp="1"/>
          </p:cNvSpPr>
          <p:nvPr>
            <p:ph idx="1"/>
          </p:nvPr>
        </p:nvSpPr>
        <p:spPr/>
        <p:txBody>
          <a:bodyPr/>
          <a:lstStyle/>
          <a:p>
            <a:pPr marL="342900" indent="-342900">
              <a:buFont typeface="Arial" panose="020B0604020202020204" pitchFamily="34" charset="0"/>
              <a:buChar char="•"/>
            </a:pPr>
            <a:r>
              <a:rPr lang="en-GB" dirty="0"/>
              <a:t>No one understands a community better than the people who live there. </a:t>
            </a:r>
          </a:p>
          <a:p>
            <a:pPr marL="342900" indent="-342900">
              <a:buFont typeface="Arial" panose="020B0604020202020204" pitchFamily="34" charset="0"/>
              <a:buChar char="•"/>
            </a:pPr>
            <a:r>
              <a:rPr lang="en-GB" dirty="0"/>
              <a:t>Work with community businesses to:</a:t>
            </a:r>
          </a:p>
          <a:p>
            <a:pPr marL="342900" lvl="1" indent="-342900">
              <a:buFont typeface="Arial" panose="020B0604020202020204" pitchFamily="34" charset="0"/>
              <a:buChar char="•"/>
            </a:pPr>
            <a:r>
              <a:rPr lang="en-GB" dirty="0"/>
              <a:t> Revive local assets</a:t>
            </a:r>
          </a:p>
          <a:p>
            <a:pPr marL="342900" lvl="1" indent="-342900">
              <a:buFont typeface="Arial" panose="020B0604020202020204" pitchFamily="34" charset="0"/>
              <a:buChar char="•"/>
            </a:pPr>
            <a:r>
              <a:rPr lang="en-GB" dirty="0"/>
              <a:t>Protect the services people rely on </a:t>
            </a:r>
          </a:p>
          <a:p>
            <a:pPr marL="342900" lvl="1" indent="-342900">
              <a:buFont typeface="Arial" panose="020B0604020202020204" pitchFamily="34" charset="0"/>
              <a:buChar char="•"/>
            </a:pPr>
            <a:r>
              <a:rPr lang="en-GB" dirty="0"/>
              <a:t>Address local needs</a:t>
            </a:r>
          </a:p>
        </p:txBody>
      </p:sp>
    </p:spTree>
    <p:extLst>
      <p:ext uri="{BB962C8B-B14F-4D97-AF65-F5344CB8AC3E}">
        <p14:creationId xmlns:p14="http://schemas.microsoft.com/office/powerpoint/2010/main" val="105280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7539" y="2470244"/>
            <a:ext cx="6541114" cy="1476000"/>
          </a:xfrm>
        </p:spPr>
        <p:txBody>
          <a:bodyPr>
            <a:normAutofit/>
          </a:bodyPr>
          <a:lstStyle/>
          <a:p>
            <a:r>
              <a:rPr lang="en-GB" dirty="0"/>
              <a:t>What is community business?</a:t>
            </a:r>
          </a:p>
        </p:txBody>
      </p:sp>
    </p:spTree>
    <p:extLst>
      <p:ext uri="{BB962C8B-B14F-4D97-AF65-F5344CB8AC3E}">
        <p14:creationId xmlns:p14="http://schemas.microsoft.com/office/powerpoint/2010/main" val="308315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7485" r="-47485"/>
          <a:stretch/>
        </p:blipFill>
        <p:spPr/>
      </p:pic>
      <p:sp>
        <p:nvSpPr>
          <p:cNvPr id="5" name="Title 4"/>
          <p:cNvSpPr>
            <a:spLocks noGrp="1"/>
          </p:cNvSpPr>
          <p:nvPr>
            <p:ph type="title"/>
          </p:nvPr>
        </p:nvSpPr>
        <p:spPr/>
        <p:txBody>
          <a:bodyPr/>
          <a:lstStyle/>
          <a:p>
            <a:r>
              <a:rPr lang="en-GB"/>
              <a:t>What is community business?</a:t>
            </a:r>
            <a:endParaRPr lang="en-GB" dirty="0"/>
          </a:p>
        </p:txBody>
      </p:sp>
      <p:sp>
        <p:nvSpPr>
          <p:cNvPr id="6" name="Content Placeholder 5"/>
          <p:cNvSpPr>
            <a:spLocks noGrp="1"/>
          </p:cNvSpPr>
          <p:nvPr>
            <p:ph sz="half" idx="1"/>
          </p:nvPr>
        </p:nvSpPr>
        <p:spPr/>
        <p:txBody>
          <a:bodyPr/>
          <a:lstStyle/>
          <a:p>
            <a:pPr lvl="1"/>
            <a:r>
              <a:rPr lang="en-GB" dirty="0"/>
              <a:t>Community </a:t>
            </a:r>
            <a:br>
              <a:rPr lang="en-GB" dirty="0"/>
            </a:br>
            <a:r>
              <a:rPr lang="en-GB" dirty="0"/>
              <a:t>business must be </a:t>
            </a:r>
            <a:r>
              <a:rPr lang="en-GB" b="1" dirty="0"/>
              <a:t>community led </a:t>
            </a:r>
          </a:p>
        </p:txBody>
      </p:sp>
    </p:spTree>
    <p:extLst>
      <p:ext uri="{BB962C8B-B14F-4D97-AF65-F5344CB8AC3E}">
        <p14:creationId xmlns:p14="http://schemas.microsoft.com/office/powerpoint/2010/main" val="427874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871" y="1025978"/>
            <a:ext cx="8028626" cy="893381"/>
          </a:xfrm>
        </p:spPr>
        <p:txBody>
          <a:bodyPr/>
          <a:lstStyle/>
          <a:p>
            <a:r>
              <a:rPr lang="en-GB" dirty="0"/>
              <a:t>Community business: </a:t>
            </a:r>
            <a:r>
              <a:rPr lang="en-GB" dirty="0">
                <a:solidFill>
                  <a:schemeClr val="bg1"/>
                </a:solidFill>
              </a:rPr>
              <a:t>A business run by local people for local people.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871" y="4389456"/>
            <a:ext cx="3709442" cy="246854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6285"/>
          <a:stretch/>
        </p:blipFill>
        <p:spPr>
          <a:xfrm>
            <a:off x="6261511" y="4585252"/>
            <a:ext cx="3651115" cy="227274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16803"/>
          <a:stretch/>
        </p:blipFill>
        <p:spPr>
          <a:xfrm>
            <a:off x="6261512" y="2065519"/>
            <a:ext cx="3651115" cy="2468545"/>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7876" r="-17876"/>
          <a:stretch/>
        </p:blipFill>
        <p:spPr>
          <a:xfrm>
            <a:off x="2188871" y="1978683"/>
            <a:ext cx="4476750" cy="2333625"/>
          </a:xfrm>
          <a:prstGeom prst="rect">
            <a:avLst/>
          </a:prstGeom>
        </p:spPr>
      </p:pic>
    </p:spTree>
    <p:extLst>
      <p:ext uri="{BB962C8B-B14F-4D97-AF65-F5344CB8AC3E}">
        <p14:creationId xmlns:p14="http://schemas.microsoft.com/office/powerpoint/2010/main" val="127522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2164A-6B21-47C9-8FD5-956DFA017EE1}"/>
              </a:ext>
            </a:extLst>
          </p:cNvPr>
          <p:cNvSpPr>
            <a:spLocks noGrp="1"/>
          </p:cNvSpPr>
          <p:nvPr>
            <p:ph type="title"/>
          </p:nvPr>
        </p:nvSpPr>
        <p:spPr/>
        <p:txBody>
          <a:bodyPr/>
          <a:lstStyle/>
          <a:p>
            <a:r>
              <a:rPr lang="en-GB" dirty="0"/>
              <a:t>Community business</a:t>
            </a:r>
          </a:p>
        </p:txBody>
      </p:sp>
      <p:sp>
        <p:nvSpPr>
          <p:cNvPr id="3" name="Content Placeholder 2">
            <a:extLst>
              <a:ext uri="{FF2B5EF4-FFF2-40B4-BE49-F238E27FC236}">
                <a16:creationId xmlns:a16="http://schemas.microsoft.com/office/drawing/2014/main" xmlns="" id="{562DE21B-79F6-4F74-9B96-89E269541584}"/>
              </a:ext>
            </a:extLst>
          </p:cNvPr>
          <p:cNvSpPr>
            <a:spLocks noGrp="1"/>
          </p:cNvSpPr>
          <p:nvPr>
            <p:ph idx="1"/>
          </p:nvPr>
        </p:nvSpPr>
        <p:spPr/>
        <p:txBody>
          <a:bodyPr/>
          <a:lstStyle/>
          <a:p>
            <a:r>
              <a:rPr lang="en-GB" dirty="0"/>
              <a:t>Locally rooted</a:t>
            </a:r>
          </a:p>
          <a:p>
            <a:pPr marL="342900" lvl="1" indent="-342900">
              <a:buFont typeface="Arial" panose="020B0604020202020204" pitchFamily="34" charset="0"/>
              <a:buChar char="•"/>
            </a:pPr>
            <a:r>
              <a:rPr lang="en-GB" dirty="0"/>
              <a:t>Community businesses are rooted in place</a:t>
            </a:r>
          </a:p>
          <a:p>
            <a:pPr lvl="1"/>
            <a:r>
              <a:rPr lang="en-GB" b="1" dirty="0">
                <a:solidFill>
                  <a:schemeClr val="bg1"/>
                </a:solidFill>
              </a:rPr>
              <a:t>Accountable to the local community</a:t>
            </a:r>
          </a:p>
          <a:p>
            <a:pPr marL="342900" lvl="1" indent="-342900">
              <a:buFont typeface="Arial" panose="020B0604020202020204" pitchFamily="34" charset="0"/>
              <a:buChar char="•"/>
            </a:pPr>
            <a:r>
              <a:rPr lang="en-GB" dirty="0"/>
              <a:t>Local people have a say in what they need and want </a:t>
            </a:r>
          </a:p>
          <a:p>
            <a:pPr lvl="1"/>
            <a:r>
              <a:rPr lang="en-GB" b="1" dirty="0">
                <a:solidFill>
                  <a:schemeClr val="bg1"/>
                </a:solidFill>
              </a:rPr>
              <a:t>Trading</a:t>
            </a:r>
          </a:p>
          <a:p>
            <a:pPr marL="342900" lvl="1" indent="-342900">
              <a:buFont typeface="Arial" panose="020B0604020202020204" pitchFamily="34" charset="0"/>
              <a:buChar char="•"/>
            </a:pPr>
            <a:r>
              <a:rPr lang="en-GB" dirty="0"/>
              <a:t>Trading for local benefit</a:t>
            </a:r>
          </a:p>
          <a:p>
            <a:pPr marL="342900" lvl="1" indent="-342900">
              <a:buFont typeface="Arial" panose="020B0604020202020204" pitchFamily="34" charset="0"/>
              <a:buChar char="•"/>
            </a:pPr>
            <a:r>
              <a:rPr lang="en-GB" dirty="0"/>
              <a:t>Reinvesting profits in local social impact</a:t>
            </a:r>
          </a:p>
          <a:p>
            <a:pPr lvl="1"/>
            <a:r>
              <a:rPr lang="en-GB" b="1" dirty="0">
                <a:solidFill>
                  <a:schemeClr val="bg1"/>
                </a:solidFill>
              </a:rPr>
              <a:t>Broad community impact</a:t>
            </a:r>
          </a:p>
          <a:p>
            <a:pPr marL="342900" lvl="1" indent="-342900">
              <a:buFont typeface="Arial" panose="020B0604020202020204" pitchFamily="34" charset="0"/>
              <a:buChar char="•"/>
            </a:pPr>
            <a:r>
              <a:rPr lang="en-GB" dirty="0"/>
              <a:t>Inclusive and open to all members of the local community</a:t>
            </a:r>
          </a:p>
        </p:txBody>
      </p:sp>
    </p:spTree>
    <p:extLst>
      <p:ext uri="{BB962C8B-B14F-4D97-AF65-F5344CB8AC3E}">
        <p14:creationId xmlns:p14="http://schemas.microsoft.com/office/powerpoint/2010/main" val="88561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834" y="0"/>
            <a:ext cx="8810333" cy="6858000"/>
          </a:xfrm>
          <a:prstGeom prst="rect">
            <a:avLst/>
          </a:prstGeom>
        </p:spPr>
      </p:pic>
    </p:spTree>
    <p:extLst>
      <p:ext uri="{BB962C8B-B14F-4D97-AF65-F5344CB8AC3E}">
        <p14:creationId xmlns:p14="http://schemas.microsoft.com/office/powerpoint/2010/main" val="1793590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TC Theme Colours">
      <a:dk1>
        <a:srgbClr val="212B59"/>
      </a:dk1>
      <a:lt1>
        <a:srgbClr val="007BB7"/>
      </a:lt1>
      <a:dk2>
        <a:srgbClr val="00B4CD"/>
      </a:dk2>
      <a:lt2>
        <a:srgbClr val="E8E100"/>
      </a:lt2>
      <a:accent1>
        <a:srgbClr val="EEA100"/>
      </a:accent1>
      <a:accent2>
        <a:srgbClr val="E1580A"/>
      </a:accent2>
      <a:accent3>
        <a:srgbClr val="D0CDB9"/>
      </a:accent3>
      <a:accent4>
        <a:srgbClr val="005A36"/>
      </a:accent4>
      <a:accent5>
        <a:srgbClr val="009452"/>
      </a:accent5>
      <a:accent6>
        <a:srgbClr val="74B959"/>
      </a:accent6>
      <a:hlink>
        <a:srgbClr val="000000"/>
      </a:hlink>
      <a:folHlink>
        <a:srgbClr val="FFFFFF"/>
      </a:folHlink>
    </a:clrScheme>
    <a:fontScheme name="PTC Font Them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TC_Presentation" id="{C27A33FE-3B9E-4556-AC1B-2FDF144B769D}" vid="{0D564DD6-A124-45D7-B477-34B8D98B71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593</TotalTime>
  <Words>1511</Words>
  <Application>Microsoft Office PowerPoint</Application>
  <PresentationFormat>Widescreen</PresentationFormat>
  <Paragraphs>202</Paragraphs>
  <Slides>27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Symbol</vt:lpstr>
      <vt:lpstr>Office Theme</vt:lpstr>
      <vt:lpstr>1_Office Theme</vt:lpstr>
      <vt:lpstr>Growing community business in health and social care</vt:lpstr>
      <vt:lpstr>Today’s session</vt:lpstr>
      <vt:lpstr>About Power to Change</vt:lpstr>
      <vt:lpstr>Power to Change</vt:lpstr>
      <vt:lpstr>What is community business?</vt:lpstr>
      <vt:lpstr>What is community business?</vt:lpstr>
      <vt:lpstr>Community business: A business run by local people for local people.</vt:lpstr>
      <vt:lpstr>Community business</vt:lpstr>
      <vt:lpstr>PowerPoint Presentation</vt:lpstr>
      <vt:lpstr>Health and social care</vt:lpstr>
      <vt:lpstr>Health and social care</vt:lpstr>
      <vt:lpstr>BS3 Community Development  </vt:lpstr>
      <vt:lpstr>New Wortley community centre</vt:lpstr>
      <vt:lpstr>Context for Growing Community Business in Social Care and Health</vt:lpstr>
      <vt:lpstr>Growing community business in health and social care – current programme</vt:lpstr>
      <vt:lpstr>Developing a framework to support community business in health and social care</vt:lpstr>
      <vt:lpstr>A draft framework to support community business in social care and health</vt:lpstr>
      <vt:lpstr>The case and place for community business in health and social care</vt:lpstr>
      <vt:lpstr>Structure and operating approaches of CBs</vt:lpstr>
      <vt:lpstr>Structure and operating approaches of CBs</vt:lpstr>
      <vt:lpstr>Commissioning environment</vt:lpstr>
      <vt:lpstr>Commissioning environment</vt:lpstr>
      <vt:lpstr>Investment and development</vt:lpstr>
      <vt:lpstr>Investment and development  </vt:lpstr>
      <vt:lpstr>Registration and regulation</vt:lpstr>
      <vt:lpstr>Registration and regulation</vt:lpstr>
      <vt:lpstr>Questions, Group 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Linda Doherty</cp:lastModifiedBy>
  <cp:revision>45</cp:revision>
  <dcterms:created xsi:type="dcterms:W3CDTF">2018-04-27T18:18:47Z</dcterms:created>
  <dcterms:modified xsi:type="dcterms:W3CDTF">2018-05-02T08:06:53Z</dcterms:modified>
</cp:coreProperties>
</file>