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394" r:id="rId3"/>
    <p:sldId id="390" r:id="rId4"/>
    <p:sldId id="380" r:id="rId5"/>
    <p:sldId id="343" r:id="rId6"/>
    <p:sldId id="383" r:id="rId7"/>
    <p:sldId id="347" r:id="rId8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son, Thom - FSC SC" initials="WT-FS" lastIdx="2" clrIdx="0"/>
  <p:cmAuthor id="1" name="shepps01" initials="s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119F"/>
    <a:srgbClr val="A98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6" autoAdjust="0"/>
    <p:restoredTop sz="71367" autoAdjust="0"/>
  </p:normalViewPr>
  <p:slideViewPr>
    <p:cSldViewPr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82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9C2A6-E054-44CB-88F4-9E76017B5B53}" type="datetimeFigureOut">
              <a:rPr lang="en-GB" smtClean="0"/>
              <a:t>22/03/2017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00ABE-9900-40CA-808E-DE850D5605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122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7A163-5996-46A2-99A2-F16A193A7E90}" type="datetimeFigureOut">
              <a:rPr lang="en-GB" smtClean="0"/>
              <a:t>22/03/2017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F59C0-5E8F-46B7-981B-404D879958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05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F59C0-5E8F-46B7-981B-404D879958E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02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AB07-B153-4837-B3A0-F760ADEE66B9}" type="datetime1">
              <a:rPr lang="en-GB" smtClean="0"/>
              <a:t>22/03/2017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1AF-1F54-439D-96D3-C6D903F12D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46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9764-B3A0-469F-86D4-4B015F186D3F}" type="datetime1">
              <a:rPr lang="en-GB" smtClean="0"/>
              <a:t>22/03/2017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1AF-1F54-439D-96D3-C6D903F12D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94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57BF-3FDE-4772-82EF-66CF1AB86499}" type="datetime1">
              <a:rPr lang="en-GB" smtClean="0"/>
              <a:t>22/03/2017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1AF-1F54-439D-96D3-C6D903F12D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82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5327-B586-4656-BE32-1FC2E04DA425}" type="datetime1">
              <a:rPr lang="en-GB" smtClean="0"/>
              <a:t>22/03/2017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1AF-1F54-439D-96D3-C6D903F12D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80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7A86-5A06-4E20-B0AA-66111EE01D76}" type="datetime1">
              <a:rPr lang="en-GB" smtClean="0"/>
              <a:t>22/03/2017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1AF-1F54-439D-96D3-C6D903F12D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72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37F4-E171-45C3-B8C3-3251ACAD0C86}" type="datetime1">
              <a:rPr lang="en-GB" smtClean="0"/>
              <a:t>22/03/2017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1AF-1F54-439D-96D3-C6D903F12D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04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DA4E-8814-491B-A2B4-C37EDEB03AB2}" type="datetime1">
              <a:rPr lang="en-GB" smtClean="0"/>
              <a:t>22/03/2017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1AF-1F54-439D-96D3-C6D903F12D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88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DED0-2D2D-4AC1-A32C-7B9CC6AA1340}" type="datetime1">
              <a:rPr lang="en-GB" smtClean="0"/>
              <a:t>22/03/2017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1AF-1F54-439D-96D3-C6D903F12D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88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5F0CC-1C59-4F3D-A8BF-95B7833A5ADB}" type="datetime1">
              <a:rPr lang="en-GB" smtClean="0"/>
              <a:t>22/03/2017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1AF-1F54-439D-96D3-C6D903F12D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69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9957-EC97-4ABE-AA28-C3D2C0BE2938}" type="datetime1">
              <a:rPr lang="en-GB" smtClean="0"/>
              <a:t>22/03/2017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1AF-1F54-439D-96D3-C6D903F12D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50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2AD8-F887-437E-9C9C-1F0DF50F25E0}" type="datetime1">
              <a:rPr lang="en-GB" smtClean="0"/>
              <a:t>22/03/2017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1AF-1F54-439D-96D3-C6D903F12D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64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7FC26-22BB-42BF-BF72-4EB949375115}" type="datetime1">
              <a:rPr lang="en-GB" smtClean="0"/>
              <a:t>22/03/2017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BC1AF-1F54-439D-96D3-C6D903F12D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5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/>
              <a:t>National Market Development and Quality </a:t>
            </a:r>
            <a:r>
              <a:rPr lang="en-GB" dirty="0" smtClean="0"/>
              <a:t>Forum - </a:t>
            </a:r>
            <a:r>
              <a:rPr lang="en-GB" dirty="0"/>
              <a:t>March 22</a:t>
            </a:r>
            <a:r>
              <a:rPr lang="en-GB" baseline="30000" dirty="0"/>
              <a:t>nd</a:t>
            </a:r>
            <a:r>
              <a:rPr lang="en-GB" dirty="0"/>
              <a:t> 2017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b="1" i="1" dirty="0" smtClean="0">
                <a:solidFill>
                  <a:schemeClr val="accent1">
                    <a:lumMod val="75000"/>
                  </a:schemeClr>
                </a:solidFill>
              </a:rPr>
              <a:t>Better Conversation for Better Outcomes </a:t>
            </a:r>
            <a:r>
              <a:rPr lang="en-GB" dirty="0" smtClean="0">
                <a:solidFill>
                  <a:schemeClr val="tx2"/>
                </a:solidFill>
              </a:rPr>
              <a:t/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  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sz="3100" dirty="0" smtClean="0"/>
              <a:t/>
            </a:r>
            <a:br>
              <a:rPr lang="en-GB" sz="3100" dirty="0" smtClean="0"/>
            </a:br>
            <a:endParaRPr lang="en-GB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869159"/>
            <a:ext cx="6872808" cy="132294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GB" sz="2000" dirty="0" smtClean="0">
                <a:solidFill>
                  <a:schemeClr val="tx1"/>
                </a:solidFill>
              </a:rPr>
              <a:t>Mark </a:t>
            </a:r>
            <a:r>
              <a:rPr lang="en-GB" sz="2000" dirty="0" err="1" smtClean="0">
                <a:solidFill>
                  <a:schemeClr val="tx1"/>
                </a:solidFill>
              </a:rPr>
              <a:t>Burkin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smtClean="0">
                <a:solidFill>
                  <a:schemeClr val="tx1"/>
                </a:solidFill>
              </a:rPr>
              <a:t>Peer </a:t>
            </a:r>
            <a:r>
              <a:rPr lang="en-GB" sz="2000" dirty="0">
                <a:solidFill>
                  <a:schemeClr val="tx1"/>
                </a:solidFill>
              </a:rPr>
              <a:t>Support </a:t>
            </a:r>
            <a:r>
              <a:rPr lang="en-GB" sz="2000" dirty="0" smtClean="0">
                <a:solidFill>
                  <a:schemeClr val="tx1"/>
                </a:solidFill>
              </a:rPr>
              <a:t>Worker -</a:t>
            </a:r>
            <a:r>
              <a:rPr lang="en-GB" sz="2000" dirty="0">
                <a:solidFill>
                  <a:schemeClr val="tx1"/>
                </a:solidFill>
              </a:rPr>
              <a:t> Take Off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en-GB" sz="2000" dirty="0" smtClean="0">
                <a:solidFill>
                  <a:schemeClr val="tx1"/>
                </a:solidFill>
              </a:rPr>
              <a:t>Chris Coffey, Head of Communities – </a:t>
            </a:r>
            <a:r>
              <a:rPr lang="en-GB" sz="2000" dirty="0" smtClean="0">
                <a:solidFill>
                  <a:schemeClr val="tx1"/>
                </a:solidFill>
              </a:rPr>
              <a:t>Porchlight</a:t>
            </a:r>
          </a:p>
          <a:p>
            <a:pPr algn="r"/>
            <a:r>
              <a:rPr lang="en-GB" sz="2000" dirty="0" err="1" smtClean="0">
                <a:solidFill>
                  <a:schemeClr val="tx1"/>
                </a:solidFill>
              </a:rPr>
              <a:t>Catronia</a:t>
            </a:r>
            <a:r>
              <a:rPr lang="en-GB" sz="2000" dirty="0" smtClean="0">
                <a:solidFill>
                  <a:schemeClr val="tx1"/>
                </a:solidFill>
              </a:rPr>
              <a:t> Toms, Head of Health &amp; Wellbeing</a:t>
            </a:r>
            <a:endParaRPr lang="en-GB" sz="2000" dirty="0" smtClean="0">
              <a:solidFill>
                <a:schemeClr val="tx1"/>
              </a:solidFill>
            </a:endParaRPr>
          </a:p>
          <a:p>
            <a:pPr algn="r"/>
            <a:r>
              <a:rPr lang="en-GB" sz="2000" dirty="0" smtClean="0">
                <a:solidFill>
                  <a:schemeClr val="tx1"/>
                </a:solidFill>
              </a:rPr>
              <a:t>Emma Hanson, Head of Commissioning – KCC</a:t>
            </a:r>
          </a:p>
          <a:p>
            <a:pPr algn="r"/>
            <a:endParaRPr lang="en-GB" sz="1900" dirty="0" smtClean="0">
              <a:solidFill>
                <a:schemeClr val="tx1"/>
              </a:solidFill>
            </a:endParaRPr>
          </a:p>
          <a:p>
            <a:pPr algn="r"/>
            <a:endParaRPr lang="en-GB" sz="21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17232"/>
            <a:ext cx="12239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7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5867400"/>
          </a:xfrm>
        </p:spPr>
      </p:pic>
    </p:spTree>
    <p:extLst>
      <p:ext uri="{BB962C8B-B14F-4D97-AF65-F5344CB8AC3E}">
        <p14:creationId xmlns:p14="http://schemas.microsoft.com/office/powerpoint/2010/main" val="21687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900"/>
            <a:ext cx="9144000" cy="707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88640"/>
            <a:ext cx="8928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+mj-lt"/>
              </a:rPr>
              <a:t>We have a duty to promote well-being</a:t>
            </a:r>
            <a:endParaRPr lang="en-GB" sz="4400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1119" y="2924944"/>
            <a:ext cx="5976664" cy="3933056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/>
              <a:t>The Care Act: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Places </a:t>
            </a:r>
            <a:r>
              <a:rPr lang="en-GB" sz="2000" b="1" i="1" dirty="0"/>
              <a:t>well-being at its </a:t>
            </a:r>
            <a:r>
              <a:rPr lang="en-GB" sz="2000" b="1" i="1" dirty="0" smtClean="0"/>
              <a:t>heart</a:t>
            </a:r>
            <a:r>
              <a:rPr lang="en-GB" sz="2000" dirty="0" smtClean="0"/>
              <a:t>:  and makes it the primary responsibility of local authorities to promote the wellbeing of both those with care needs and carers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It shifts responsibility from </a:t>
            </a:r>
            <a:r>
              <a:rPr lang="en-GB" sz="2000" b="1" i="1" dirty="0" smtClean="0"/>
              <a:t>providing services to meeting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Focuses </a:t>
            </a:r>
            <a:r>
              <a:rPr lang="en-GB" sz="2000" dirty="0"/>
              <a:t>on the need for services to be </a:t>
            </a:r>
            <a:r>
              <a:rPr lang="en-GB" sz="2000" dirty="0" smtClean="0"/>
              <a:t>preventative</a:t>
            </a:r>
            <a:r>
              <a:rPr lang="en-GB" sz="2000" dirty="0"/>
              <a:t>, and stresses the </a:t>
            </a:r>
            <a:r>
              <a:rPr lang="en-GB" sz="2000" dirty="0" smtClean="0"/>
              <a:t>importance of </a:t>
            </a:r>
            <a:r>
              <a:rPr lang="en-GB" sz="2000" dirty="0"/>
              <a:t>using the existing strengths and assets </a:t>
            </a:r>
            <a:r>
              <a:rPr lang="en-GB" sz="2000" dirty="0" smtClean="0"/>
              <a:t>of individuals </a:t>
            </a:r>
            <a:r>
              <a:rPr lang="en-GB" sz="2000" dirty="0"/>
              <a:t>and communities </a:t>
            </a:r>
            <a:r>
              <a:rPr lang="en-GB" sz="2000" b="1" i="1" dirty="0" smtClean="0"/>
              <a:t>an assets based approach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288890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721298"/>
              </p:ext>
            </p:extLst>
          </p:nvPr>
        </p:nvGraphicFramePr>
        <p:xfrm>
          <a:off x="-108520" y="0"/>
          <a:ext cx="925252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6260"/>
                <a:gridCol w="4626260"/>
              </a:tblGrid>
              <a:tr h="1202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Deficit Approach</a:t>
                      </a:r>
                      <a:endParaRPr lang="en-GB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Asset Approach</a:t>
                      </a:r>
                      <a:endParaRPr lang="en-GB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1362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Identifies problems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Identifies </a:t>
                      </a:r>
                      <a:r>
                        <a:rPr lang="en-GB" sz="2800" dirty="0" smtClean="0">
                          <a:effectLst/>
                        </a:rPr>
                        <a:t>strengths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1510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Sees people as service users or patients </a:t>
                      </a:r>
                      <a:endParaRPr lang="en-GB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Sees that people have lots to offer and contribute </a:t>
                      </a:r>
                      <a:endParaRPr lang="en-GB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142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Does to or Fixes</a:t>
                      </a:r>
                      <a:r>
                        <a:rPr lang="en-GB" sz="2800" baseline="0" dirty="0" smtClean="0">
                          <a:effectLst/>
                        </a:rPr>
                        <a:t> </a:t>
                      </a:r>
                      <a:r>
                        <a:rPr lang="en-GB" sz="2800" dirty="0" smtClean="0">
                          <a:effectLst/>
                        </a:rPr>
                        <a:t>people </a:t>
                      </a:r>
                      <a:endParaRPr lang="en-GB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Supports people </a:t>
                      </a:r>
                      <a:r>
                        <a:rPr lang="en-GB" sz="2800" dirty="0">
                          <a:effectLst/>
                        </a:rPr>
                        <a:t>to take control of their </a:t>
                      </a:r>
                      <a:r>
                        <a:rPr lang="en-GB" sz="2800" dirty="0" smtClean="0">
                          <a:effectLst/>
                        </a:rPr>
                        <a:t>lives and develop their potential </a:t>
                      </a:r>
                      <a:endParaRPr lang="en-GB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1358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Focuses on individuals</a:t>
                      </a:r>
                      <a:endParaRPr lang="en-GB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Focus on </a:t>
                      </a:r>
                      <a:r>
                        <a:rPr lang="en-GB" sz="2800" dirty="0" smtClean="0">
                          <a:effectLst/>
                        </a:rPr>
                        <a:t>relationships,</a:t>
                      </a:r>
                      <a:r>
                        <a:rPr lang="en-GB" sz="2800" baseline="0" dirty="0" smtClean="0">
                          <a:effectLst/>
                        </a:rPr>
                        <a:t> </a:t>
                      </a:r>
                      <a:r>
                        <a:rPr lang="en-GB" sz="2800" dirty="0" smtClean="0">
                          <a:effectLst/>
                        </a:rPr>
                        <a:t>communities </a:t>
                      </a:r>
                      <a:r>
                        <a:rPr lang="en-GB" sz="2800" dirty="0">
                          <a:effectLst/>
                        </a:rPr>
                        <a:t>and neighbourhoods</a:t>
                      </a:r>
                      <a:endParaRPr lang="en-GB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2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706" y="980728"/>
            <a:ext cx="4984760" cy="56145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515" y="1663886"/>
            <a:ext cx="4525490" cy="49026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8028" y="879056"/>
            <a:ext cx="20037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What does a good life look like to you and your family?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2240" y="903913"/>
            <a:ext cx="2134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can we work together to achieve it?</a:t>
            </a:r>
            <a:endParaRPr lang="en-US" sz="24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5B3D7"/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GB" sz="3600" b="1" i="1" dirty="0" smtClean="0">
                <a:solidFill>
                  <a:schemeClr val="bg1"/>
                </a:solidFill>
              </a:rPr>
              <a:t>A Life not a Service !</a:t>
            </a:r>
            <a:endParaRPr lang="en-GB" sz="3600" b="1" i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780387"/>
            <a:ext cx="12239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13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WKLOGO_FULLCOLOU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7992888" cy="1729185"/>
          </a:xfrm>
          <a:prstGeom prst="rect">
            <a:avLst/>
          </a:prstGeom>
        </p:spPr>
      </p:pic>
      <p:pic>
        <p:nvPicPr>
          <p:cNvPr id="4" name="Picture 3" descr="LOCKU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94" y="2210924"/>
            <a:ext cx="3271408" cy="50595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89" y="2151652"/>
            <a:ext cx="3585549" cy="425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4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4104455"/>
          </a:xfrm>
        </p:spPr>
        <p:txBody>
          <a:bodyPr>
            <a:normAutofit/>
          </a:bodyPr>
          <a:lstStyle/>
          <a:p>
            <a:pPr marL="0" indent="0" algn="l"/>
            <a:r>
              <a:rPr lang="en-GB" sz="7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Thank you….  </a:t>
            </a:r>
            <a:endParaRPr lang="en-GB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5821363"/>
            <a:ext cx="12239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5532437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5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4730</TotalTime>
  <Words>193</Words>
  <Application>Microsoft Office PowerPoint</Application>
  <PresentationFormat>On-screen Show (4:3)</PresentationFormat>
  <Paragraphs>28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National Market Development and Quality Forum - March 22nd 2017   Better Conversation for Better Outcomes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you….  </vt:lpstr>
    </vt:vector>
  </TitlesOfParts>
  <Company>Kent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Hanson, Emma - SC COM</dc:creator>
  <cp:lastModifiedBy>Profile</cp:lastModifiedBy>
  <cp:revision>203</cp:revision>
  <cp:lastPrinted>2016-05-17T12:29:02Z</cp:lastPrinted>
  <dcterms:created xsi:type="dcterms:W3CDTF">2016-05-04T07:39:22Z</dcterms:created>
  <dcterms:modified xsi:type="dcterms:W3CDTF">2017-03-22T10:54:24Z</dcterms:modified>
</cp:coreProperties>
</file>