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66" r:id="rId2"/>
    <p:sldId id="267" r:id="rId3"/>
    <p:sldId id="269" r:id="rId4"/>
    <p:sldId id="270" r:id="rId5"/>
    <p:sldId id="284" r:id="rId6"/>
    <p:sldId id="285" r:id="rId7"/>
    <p:sldId id="286" r:id="rId8"/>
    <p:sldId id="287" r:id="rId9"/>
    <p:sldId id="288" r:id="rId10"/>
    <p:sldId id="290" r:id="rId11"/>
    <p:sldId id="289" r:id="rId12"/>
    <p:sldId id="292" r:id="rId13"/>
    <p:sldId id="293" r:id="rId14"/>
    <p:sldId id="295" r:id="rId15"/>
    <p:sldId id="298" r:id="rId16"/>
    <p:sldId id="297" r:id="rId17"/>
    <p:sldId id="296" r:id="rId18"/>
    <p:sldId id="294" r:id="rId19"/>
    <p:sldId id="271" r:id="rId20"/>
    <p:sldId id="272" r:id="rId21"/>
    <p:sldId id="299" r:id="rId22"/>
    <p:sldId id="304" r:id="rId23"/>
    <p:sldId id="306" r:id="rId24"/>
    <p:sldId id="300" r:id="rId25"/>
    <p:sldId id="301" r:id="rId26"/>
    <p:sldId id="302" r:id="rId27"/>
    <p:sldId id="303" r:id="rId28"/>
    <p:sldId id="305" r:id="rId29"/>
    <p:sldId id="28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8" autoAdjust="0"/>
    <p:restoredTop sz="94660"/>
  </p:normalViewPr>
  <p:slideViewPr>
    <p:cSldViewPr snapToGrid="0">
      <p:cViewPr varScale="1">
        <p:scale>
          <a:sx n="119" d="100"/>
          <a:sy n="119" d="100"/>
        </p:scale>
        <p:origin x="108"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FD7727-F863-4FA9-A4D0-6F6D61E90FE5}" type="doc">
      <dgm:prSet loTypeId="urn:microsoft.com/office/officeart/2005/8/layout/pyramid2" loCatId="pyramid" qsTypeId="urn:microsoft.com/office/officeart/2005/8/quickstyle/simple1" qsCatId="simple" csTypeId="urn:microsoft.com/office/officeart/2005/8/colors/accent1_2" csCatId="accent1" phldr="1"/>
      <dgm:spPr/>
    </dgm:pt>
    <dgm:pt modelId="{6DBA5401-CCAB-429E-A06D-0C5DA4E48F20}">
      <dgm:prSet phldrT="[Text]"/>
      <dgm:spPr/>
      <dgm:t>
        <a:bodyPr/>
        <a:lstStyle/>
        <a:p>
          <a:r>
            <a:rPr lang="en-GB" dirty="0" smtClean="0"/>
            <a:t>Recommendations</a:t>
          </a:r>
          <a:endParaRPr lang="en-GB" dirty="0"/>
        </a:p>
      </dgm:t>
    </dgm:pt>
    <dgm:pt modelId="{A321402A-5183-4D16-B1F4-830DBAE0851A}" type="parTrans" cxnId="{2AA64DB7-1C07-4AC2-A120-0672CA1FA8F3}">
      <dgm:prSet/>
      <dgm:spPr/>
      <dgm:t>
        <a:bodyPr/>
        <a:lstStyle/>
        <a:p>
          <a:endParaRPr lang="en-GB"/>
        </a:p>
      </dgm:t>
    </dgm:pt>
    <dgm:pt modelId="{CD762A4D-C2E5-46DC-AD14-429A42194194}" type="sibTrans" cxnId="{2AA64DB7-1C07-4AC2-A120-0672CA1FA8F3}">
      <dgm:prSet/>
      <dgm:spPr/>
      <dgm:t>
        <a:bodyPr/>
        <a:lstStyle/>
        <a:p>
          <a:endParaRPr lang="en-GB"/>
        </a:p>
      </dgm:t>
    </dgm:pt>
    <dgm:pt modelId="{DEBC0D19-9C5F-49AD-B01B-580BECF4F056}">
      <dgm:prSet phldrT="[Text]"/>
      <dgm:spPr/>
      <dgm:t>
        <a:bodyPr/>
        <a:lstStyle/>
        <a:p>
          <a:r>
            <a:rPr lang="en-GB" dirty="0" smtClean="0"/>
            <a:t>Evidence review</a:t>
          </a:r>
          <a:endParaRPr lang="en-GB" dirty="0"/>
        </a:p>
      </dgm:t>
    </dgm:pt>
    <dgm:pt modelId="{49C91889-E6DE-4CEE-B654-881B55690CED}" type="parTrans" cxnId="{9A72FC63-D4A9-4771-8A86-EC2A21C4AF4B}">
      <dgm:prSet/>
      <dgm:spPr/>
      <dgm:t>
        <a:bodyPr/>
        <a:lstStyle/>
        <a:p>
          <a:endParaRPr lang="en-GB"/>
        </a:p>
      </dgm:t>
    </dgm:pt>
    <dgm:pt modelId="{AF8B5A4D-40C6-4417-A7D0-B9EC2780BBDC}" type="sibTrans" cxnId="{9A72FC63-D4A9-4771-8A86-EC2A21C4AF4B}">
      <dgm:prSet/>
      <dgm:spPr/>
      <dgm:t>
        <a:bodyPr/>
        <a:lstStyle/>
        <a:p>
          <a:endParaRPr lang="en-GB"/>
        </a:p>
      </dgm:t>
    </dgm:pt>
    <dgm:pt modelId="{E422B50F-9D5C-465D-8A08-0C5B7ED896C7}">
      <dgm:prSet phldrT="[Text]"/>
      <dgm:spPr/>
      <dgm:t>
        <a:bodyPr/>
        <a:lstStyle/>
        <a:p>
          <a:r>
            <a:rPr lang="en-GB" dirty="0" smtClean="0"/>
            <a:t>Review</a:t>
          </a:r>
          <a:r>
            <a:rPr lang="en-GB" baseline="0" dirty="0" smtClean="0"/>
            <a:t> questions</a:t>
          </a:r>
          <a:endParaRPr lang="en-GB" dirty="0"/>
        </a:p>
      </dgm:t>
    </dgm:pt>
    <dgm:pt modelId="{1CA95987-A2EA-452D-8EF4-4E37EFA6DA7E}" type="parTrans" cxnId="{9DF046EF-0A76-417E-99EA-1D2B0C5CC0BD}">
      <dgm:prSet/>
      <dgm:spPr/>
      <dgm:t>
        <a:bodyPr/>
        <a:lstStyle/>
        <a:p>
          <a:endParaRPr lang="en-GB"/>
        </a:p>
      </dgm:t>
    </dgm:pt>
    <dgm:pt modelId="{ABCBED30-8BB9-4DD1-94D1-D2A8EF67108F}" type="sibTrans" cxnId="{9DF046EF-0A76-417E-99EA-1D2B0C5CC0BD}">
      <dgm:prSet/>
      <dgm:spPr/>
      <dgm:t>
        <a:bodyPr/>
        <a:lstStyle/>
        <a:p>
          <a:endParaRPr lang="en-GB"/>
        </a:p>
      </dgm:t>
    </dgm:pt>
    <dgm:pt modelId="{C3AC6838-016B-46EB-A3AB-675692E47ADD}">
      <dgm:prSet/>
      <dgm:spPr/>
      <dgm:t>
        <a:bodyPr/>
        <a:lstStyle/>
        <a:p>
          <a:r>
            <a:rPr lang="en-GB" dirty="0" smtClean="0"/>
            <a:t>Evidence search</a:t>
          </a:r>
          <a:endParaRPr lang="en-GB" dirty="0"/>
        </a:p>
      </dgm:t>
    </dgm:pt>
    <dgm:pt modelId="{FF7DE065-1C9C-4157-ADEE-BB83045DEC25}" type="parTrans" cxnId="{4C8C5993-EB1F-4A6D-ABD9-AB5452F13772}">
      <dgm:prSet/>
      <dgm:spPr/>
      <dgm:t>
        <a:bodyPr/>
        <a:lstStyle/>
        <a:p>
          <a:endParaRPr lang="en-GB"/>
        </a:p>
      </dgm:t>
    </dgm:pt>
    <dgm:pt modelId="{FC02790F-5826-4EC3-8EF4-8242F8095EC1}" type="sibTrans" cxnId="{4C8C5993-EB1F-4A6D-ABD9-AB5452F13772}">
      <dgm:prSet/>
      <dgm:spPr/>
      <dgm:t>
        <a:bodyPr/>
        <a:lstStyle/>
        <a:p>
          <a:endParaRPr lang="en-GB"/>
        </a:p>
      </dgm:t>
    </dgm:pt>
    <dgm:pt modelId="{59D2E43A-301A-494B-A457-25AF166B0472}" type="pres">
      <dgm:prSet presAssocID="{35FD7727-F863-4FA9-A4D0-6F6D61E90FE5}" presName="compositeShape" presStyleCnt="0">
        <dgm:presLayoutVars>
          <dgm:dir/>
          <dgm:resizeHandles/>
        </dgm:presLayoutVars>
      </dgm:prSet>
      <dgm:spPr/>
    </dgm:pt>
    <dgm:pt modelId="{89C334EA-F412-4F16-891A-0159E7D96636}" type="pres">
      <dgm:prSet presAssocID="{35FD7727-F863-4FA9-A4D0-6F6D61E90FE5}" presName="pyramid" presStyleLbl="node1" presStyleIdx="0" presStyleCnt="1"/>
      <dgm:spPr/>
    </dgm:pt>
    <dgm:pt modelId="{E1103B86-1773-433F-86A9-8424B6D25488}" type="pres">
      <dgm:prSet presAssocID="{35FD7727-F863-4FA9-A4D0-6F6D61E90FE5}" presName="theList" presStyleCnt="0"/>
      <dgm:spPr/>
    </dgm:pt>
    <dgm:pt modelId="{7CD1C362-6349-46E7-B87B-64C77EF49D4D}" type="pres">
      <dgm:prSet presAssocID="{6DBA5401-CCAB-429E-A06D-0C5DA4E48F20}" presName="aNode" presStyleLbl="fgAcc1" presStyleIdx="0" presStyleCnt="4">
        <dgm:presLayoutVars>
          <dgm:bulletEnabled val="1"/>
        </dgm:presLayoutVars>
      </dgm:prSet>
      <dgm:spPr/>
      <dgm:t>
        <a:bodyPr/>
        <a:lstStyle/>
        <a:p>
          <a:endParaRPr lang="en-GB"/>
        </a:p>
      </dgm:t>
    </dgm:pt>
    <dgm:pt modelId="{B57D4B50-071B-4ED1-BA49-F36D84A17906}" type="pres">
      <dgm:prSet presAssocID="{6DBA5401-CCAB-429E-A06D-0C5DA4E48F20}" presName="aSpace" presStyleCnt="0"/>
      <dgm:spPr/>
    </dgm:pt>
    <dgm:pt modelId="{43500760-08CD-4071-B3D3-58CDAD0FFB94}" type="pres">
      <dgm:prSet presAssocID="{DEBC0D19-9C5F-49AD-B01B-580BECF4F056}" presName="aNode" presStyleLbl="fgAcc1" presStyleIdx="1" presStyleCnt="4">
        <dgm:presLayoutVars>
          <dgm:bulletEnabled val="1"/>
        </dgm:presLayoutVars>
      </dgm:prSet>
      <dgm:spPr/>
      <dgm:t>
        <a:bodyPr/>
        <a:lstStyle/>
        <a:p>
          <a:endParaRPr lang="en-GB"/>
        </a:p>
      </dgm:t>
    </dgm:pt>
    <dgm:pt modelId="{6DB9395D-7830-48EA-B56D-7AFA4165F710}" type="pres">
      <dgm:prSet presAssocID="{DEBC0D19-9C5F-49AD-B01B-580BECF4F056}" presName="aSpace" presStyleCnt="0"/>
      <dgm:spPr/>
    </dgm:pt>
    <dgm:pt modelId="{6BFBBB1B-839F-47ED-A64C-368390EBB788}" type="pres">
      <dgm:prSet presAssocID="{C3AC6838-016B-46EB-A3AB-675692E47ADD}" presName="aNode" presStyleLbl="fgAcc1" presStyleIdx="2" presStyleCnt="4">
        <dgm:presLayoutVars>
          <dgm:bulletEnabled val="1"/>
        </dgm:presLayoutVars>
      </dgm:prSet>
      <dgm:spPr/>
      <dgm:t>
        <a:bodyPr/>
        <a:lstStyle/>
        <a:p>
          <a:endParaRPr lang="en-GB"/>
        </a:p>
      </dgm:t>
    </dgm:pt>
    <dgm:pt modelId="{05BAB19C-0F3E-473E-9DB5-052ABF74405B}" type="pres">
      <dgm:prSet presAssocID="{C3AC6838-016B-46EB-A3AB-675692E47ADD}" presName="aSpace" presStyleCnt="0"/>
      <dgm:spPr/>
    </dgm:pt>
    <dgm:pt modelId="{440FAF58-F12D-4652-95C2-3B31508C0F93}" type="pres">
      <dgm:prSet presAssocID="{E422B50F-9D5C-465D-8A08-0C5B7ED896C7}" presName="aNode" presStyleLbl="fgAcc1" presStyleIdx="3" presStyleCnt="4">
        <dgm:presLayoutVars>
          <dgm:bulletEnabled val="1"/>
        </dgm:presLayoutVars>
      </dgm:prSet>
      <dgm:spPr/>
      <dgm:t>
        <a:bodyPr/>
        <a:lstStyle/>
        <a:p>
          <a:endParaRPr lang="en-GB"/>
        </a:p>
      </dgm:t>
    </dgm:pt>
    <dgm:pt modelId="{5389E0DB-F5AA-4891-95EA-A1DDA86496AB}" type="pres">
      <dgm:prSet presAssocID="{E422B50F-9D5C-465D-8A08-0C5B7ED896C7}" presName="aSpace" presStyleCnt="0"/>
      <dgm:spPr/>
    </dgm:pt>
  </dgm:ptLst>
  <dgm:cxnLst>
    <dgm:cxn modelId="{4C8C5993-EB1F-4A6D-ABD9-AB5452F13772}" srcId="{35FD7727-F863-4FA9-A4D0-6F6D61E90FE5}" destId="{C3AC6838-016B-46EB-A3AB-675692E47ADD}" srcOrd="2" destOrd="0" parTransId="{FF7DE065-1C9C-4157-ADEE-BB83045DEC25}" sibTransId="{FC02790F-5826-4EC3-8EF4-8242F8095EC1}"/>
    <dgm:cxn modelId="{47A016F0-E21F-4F51-8A85-C79E7076CBF5}" type="presOf" srcId="{C3AC6838-016B-46EB-A3AB-675692E47ADD}" destId="{6BFBBB1B-839F-47ED-A64C-368390EBB788}" srcOrd="0" destOrd="0" presId="urn:microsoft.com/office/officeart/2005/8/layout/pyramid2"/>
    <dgm:cxn modelId="{2AA64DB7-1C07-4AC2-A120-0672CA1FA8F3}" srcId="{35FD7727-F863-4FA9-A4D0-6F6D61E90FE5}" destId="{6DBA5401-CCAB-429E-A06D-0C5DA4E48F20}" srcOrd="0" destOrd="0" parTransId="{A321402A-5183-4D16-B1F4-830DBAE0851A}" sibTransId="{CD762A4D-C2E5-46DC-AD14-429A42194194}"/>
    <dgm:cxn modelId="{3915A546-222C-48FD-AF7E-4E5B4818FF9E}" type="presOf" srcId="{DEBC0D19-9C5F-49AD-B01B-580BECF4F056}" destId="{43500760-08CD-4071-B3D3-58CDAD0FFB94}" srcOrd="0" destOrd="0" presId="urn:microsoft.com/office/officeart/2005/8/layout/pyramid2"/>
    <dgm:cxn modelId="{9DF046EF-0A76-417E-99EA-1D2B0C5CC0BD}" srcId="{35FD7727-F863-4FA9-A4D0-6F6D61E90FE5}" destId="{E422B50F-9D5C-465D-8A08-0C5B7ED896C7}" srcOrd="3" destOrd="0" parTransId="{1CA95987-A2EA-452D-8EF4-4E37EFA6DA7E}" sibTransId="{ABCBED30-8BB9-4DD1-94D1-D2A8EF67108F}"/>
    <dgm:cxn modelId="{9A72FC63-D4A9-4771-8A86-EC2A21C4AF4B}" srcId="{35FD7727-F863-4FA9-A4D0-6F6D61E90FE5}" destId="{DEBC0D19-9C5F-49AD-B01B-580BECF4F056}" srcOrd="1" destOrd="0" parTransId="{49C91889-E6DE-4CEE-B654-881B55690CED}" sibTransId="{AF8B5A4D-40C6-4417-A7D0-B9EC2780BBDC}"/>
    <dgm:cxn modelId="{29B35772-BB78-4E60-8474-6A7392E99836}" type="presOf" srcId="{6DBA5401-CCAB-429E-A06D-0C5DA4E48F20}" destId="{7CD1C362-6349-46E7-B87B-64C77EF49D4D}" srcOrd="0" destOrd="0" presId="urn:microsoft.com/office/officeart/2005/8/layout/pyramid2"/>
    <dgm:cxn modelId="{E7C513B4-4D1C-4EA7-BF54-883F6E6C5044}" type="presOf" srcId="{35FD7727-F863-4FA9-A4D0-6F6D61E90FE5}" destId="{59D2E43A-301A-494B-A457-25AF166B0472}" srcOrd="0" destOrd="0" presId="urn:microsoft.com/office/officeart/2005/8/layout/pyramid2"/>
    <dgm:cxn modelId="{9E731A51-5D11-408B-9E6A-D441A7F75BC7}" type="presOf" srcId="{E422B50F-9D5C-465D-8A08-0C5B7ED896C7}" destId="{440FAF58-F12D-4652-95C2-3B31508C0F93}" srcOrd="0" destOrd="0" presId="urn:microsoft.com/office/officeart/2005/8/layout/pyramid2"/>
    <dgm:cxn modelId="{4246AC5E-11AA-4402-BF09-119A2B21E296}" type="presParOf" srcId="{59D2E43A-301A-494B-A457-25AF166B0472}" destId="{89C334EA-F412-4F16-891A-0159E7D96636}" srcOrd="0" destOrd="0" presId="urn:microsoft.com/office/officeart/2005/8/layout/pyramid2"/>
    <dgm:cxn modelId="{332AAF4E-182E-4A24-9FE8-E7C28A8AA02C}" type="presParOf" srcId="{59D2E43A-301A-494B-A457-25AF166B0472}" destId="{E1103B86-1773-433F-86A9-8424B6D25488}" srcOrd="1" destOrd="0" presId="urn:microsoft.com/office/officeart/2005/8/layout/pyramid2"/>
    <dgm:cxn modelId="{2CD8E575-E387-4ACB-B3F0-62A6FFA043C1}" type="presParOf" srcId="{E1103B86-1773-433F-86A9-8424B6D25488}" destId="{7CD1C362-6349-46E7-B87B-64C77EF49D4D}" srcOrd="0" destOrd="0" presId="urn:microsoft.com/office/officeart/2005/8/layout/pyramid2"/>
    <dgm:cxn modelId="{505767AF-60DA-42BC-AACE-2D6EAF235D06}" type="presParOf" srcId="{E1103B86-1773-433F-86A9-8424B6D25488}" destId="{B57D4B50-071B-4ED1-BA49-F36D84A17906}" srcOrd="1" destOrd="0" presId="urn:microsoft.com/office/officeart/2005/8/layout/pyramid2"/>
    <dgm:cxn modelId="{9BBCA833-88FE-46A3-B862-3CF0995D34F2}" type="presParOf" srcId="{E1103B86-1773-433F-86A9-8424B6D25488}" destId="{43500760-08CD-4071-B3D3-58CDAD0FFB94}" srcOrd="2" destOrd="0" presId="urn:microsoft.com/office/officeart/2005/8/layout/pyramid2"/>
    <dgm:cxn modelId="{E57AA278-D417-4074-8661-2D2F42F6C28C}" type="presParOf" srcId="{E1103B86-1773-433F-86A9-8424B6D25488}" destId="{6DB9395D-7830-48EA-B56D-7AFA4165F710}" srcOrd="3" destOrd="0" presId="urn:microsoft.com/office/officeart/2005/8/layout/pyramid2"/>
    <dgm:cxn modelId="{3905211F-4D09-4785-A85D-59DD95C93505}" type="presParOf" srcId="{E1103B86-1773-433F-86A9-8424B6D25488}" destId="{6BFBBB1B-839F-47ED-A64C-368390EBB788}" srcOrd="4" destOrd="0" presId="urn:microsoft.com/office/officeart/2005/8/layout/pyramid2"/>
    <dgm:cxn modelId="{26E9252B-E924-466B-A3F5-8D6C8398FEF2}" type="presParOf" srcId="{E1103B86-1773-433F-86A9-8424B6D25488}" destId="{05BAB19C-0F3E-473E-9DB5-052ABF74405B}" srcOrd="5" destOrd="0" presId="urn:microsoft.com/office/officeart/2005/8/layout/pyramid2"/>
    <dgm:cxn modelId="{B4AB09B3-6753-4E60-BBBE-EDDEDA5BFC9C}" type="presParOf" srcId="{E1103B86-1773-433F-86A9-8424B6D25488}" destId="{440FAF58-F12D-4652-95C2-3B31508C0F93}" srcOrd="6" destOrd="0" presId="urn:microsoft.com/office/officeart/2005/8/layout/pyramid2"/>
    <dgm:cxn modelId="{9CA5868C-1C61-4C3E-97DF-F371AE69E52B}" type="presParOf" srcId="{E1103B86-1773-433F-86A9-8424B6D25488}" destId="{5389E0DB-F5AA-4891-95EA-A1DDA86496AB}"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7E6F87-E865-4DEC-A224-09F4A0F93C50}" type="doc">
      <dgm:prSet loTypeId="urn:microsoft.com/office/officeart/2005/8/layout/arrow2" loCatId="process" qsTypeId="urn:microsoft.com/office/officeart/2005/8/quickstyle/simple1" qsCatId="simple" csTypeId="urn:microsoft.com/office/officeart/2005/8/colors/accent1_2" csCatId="accent1" phldr="1"/>
      <dgm:spPr/>
    </dgm:pt>
    <dgm:pt modelId="{A4953B79-E401-4670-B947-B4DF95D49364}">
      <dgm:prSet phldrT="[Text]"/>
      <dgm:spPr/>
      <dgm:t>
        <a:bodyPr/>
        <a:lstStyle/>
        <a:p>
          <a:endParaRPr lang="en-GB" dirty="0"/>
        </a:p>
      </dgm:t>
    </dgm:pt>
    <dgm:pt modelId="{75E50A99-D74E-46C7-B7FF-4EAD20B967B4}" type="parTrans" cxnId="{179F4E1D-A6F9-4ED5-9295-6FB50D0F6131}">
      <dgm:prSet/>
      <dgm:spPr/>
      <dgm:t>
        <a:bodyPr/>
        <a:lstStyle/>
        <a:p>
          <a:endParaRPr lang="en-GB"/>
        </a:p>
      </dgm:t>
    </dgm:pt>
    <dgm:pt modelId="{81230928-5BB6-41B1-A4CD-7923B3C332FA}" type="sibTrans" cxnId="{179F4E1D-A6F9-4ED5-9295-6FB50D0F6131}">
      <dgm:prSet/>
      <dgm:spPr/>
      <dgm:t>
        <a:bodyPr/>
        <a:lstStyle/>
        <a:p>
          <a:endParaRPr lang="en-GB"/>
        </a:p>
      </dgm:t>
    </dgm:pt>
    <dgm:pt modelId="{D8421825-D2A8-4527-A880-695CB091F95D}">
      <dgm:prSet phldrT="[Text]"/>
      <dgm:spPr/>
      <dgm:t>
        <a:bodyPr/>
        <a:lstStyle/>
        <a:p>
          <a:endParaRPr lang="en-GB" dirty="0"/>
        </a:p>
      </dgm:t>
    </dgm:pt>
    <dgm:pt modelId="{7E5508AE-4D2B-4FEE-B0DE-6C0C0573AE1A}" type="parTrans" cxnId="{1C2351DD-0D4E-4040-959F-E4E0E6690008}">
      <dgm:prSet/>
      <dgm:spPr/>
      <dgm:t>
        <a:bodyPr/>
        <a:lstStyle/>
        <a:p>
          <a:endParaRPr lang="en-GB"/>
        </a:p>
      </dgm:t>
    </dgm:pt>
    <dgm:pt modelId="{95177EF2-F5EC-4A24-83F9-B28BE7056155}" type="sibTrans" cxnId="{1C2351DD-0D4E-4040-959F-E4E0E6690008}">
      <dgm:prSet/>
      <dgm:spPr/>
      <dgm:t>
        <a:bodyPr/>
        <a:lstStyle/>
        <a:p>
          <a:endParaRPr lang="en-GB"/>
        </a:p>
      </dgm:t>
    </dgm:pt>
    <dgm:pt modelId="{263E76FD-2618-4995-9569-561673AB9968}">
      <dgm:prSet phldrT="[Text]"/>
      <dgm:spPr/>
      <dgm:t>
        <a:bodyPr/>
        <a:lstStyle/>
        <a:p>
          <a:r>
            <a:rPr lang="en-GB" dirty="0" smtClean="0"/>
            <a:t>Scientific:  no effectiveness data</a:t>
          </a:r>
          <a:endParaRPr lang="en-GB" dirty="0"/>
        </a:p>
      </dgm:t>
    </dgm:pt>
    <dgm:pt modelId="{B428B381-98DE-4349-9E33-C65D32FE519C}" type="parTrans" cxnId="{16DE8F9E-3D14-40D3-9F1E-6D5272A4CA59}">
      <dgm:prSet/>
      <dgm:spPr/>
      <dgm:t>
        <a:bodyPr/>
        <a:lstStyle/>
        <a:p>
          <a:endParaRPr lang="en-GB"/>
        </a:p>
      </dgm:t>
    </dgm:pt>
    <dgm:pt modelId="{504D87BF-8BE5-49D8-BF07-22A44B06D2E5}" type="sibTrans" cxnId="{16DE8F9E-3D14-40D3-9F1E-6D5272A4CA59}">
      <dgm:prSet/>
      <dgm:spPr/>
      <dgm:t>
        <a:bodyPr/>
        <a:lstStyle/>
        <a:p>
          <a:endParaRPr lang="en-GB"/>
        </a:p>
      </dgm:t>
    </dgm:pt>
    <dgm:pt modelId="{740857F7-2E8C-4181-90D9-4AA0D4A510D3}" type="pres">
      <dgm:prSet presAssocID="{FE7E6F87-E865-4DEC-A224-09F4A0F93C50}" presName="arrowDiagram" presStyleCnt="0">
        <dgm:presLayoutVars>
          <dgm:chMax val="5"/>
          <dgm:dir/>
          <dgm:resizeHandles val="exact"/>
        </dgm:presLayoutVars>
      </dgm:prSet>
      <dgm:spPr/>
    </dgm:pt>
    <dgm:pt modelId="{74D3475D-C9DF-4A47-BB76-29FA41551D85}" type="pres">
      <dgm:prSet presAssocID="{FE7E6F87-E865-4DEC-A224-09F4A0F93C50}" presName="arrow" presStyleLbl="bgShp" presStyleIdx="0" presStyleCnt="1"/>
      <dgm:spPr/>
    </dgm:pt>
    <dgm:pt modelId="{B5F8C01E-9EF4-4B7D-8DD5-B6C7A561B0E9}" type="pres">
      <dgm:prSet presAssocID="{FE7E6F87-E865-4DEC-A224-09F4A0F93C50}" presName="arrowDiagram3" presStyleCnt="0"/>
      <dgm:spPr/>
    </dgm:pt>
    <dgm:pt modelId="{6A3A18C3-3E5E-4921-B887-A28286752DC4}" type="pres">
      <dgm:prSet presAssocID="{263E76FD-2618-4995-9569-561673AB9968}" presName="bullet3a" presStyleLbl="node1" presStyleIdx="0" presStyleCnt="3"/>
      <dgm:spPr/>
    </dgm:pt>
    <dgm:pt modelId="{DE6675ED-C4CF-458D-B6DD-B17EB401929C}" type="pres">
      <dgm:prSet presAssocID="{263E76FD-2618-4995-9569-561673AB9968}" presName="textBox3a" presStyleLbl="revTx" presStyleIdx="0" presStyleCnt="3">
        <dgm:presLayoutVars>
          <dgm:bulletEnabled val="1"/>
        </dgm:presLayoutVars>
      </dgm:prSet>
      <dgm:spPr/>
      <dgm:t>
        <a:bodyPr/>
        <a:lstStyle/>
        <a:p>
          <a:endParaRPr lang="en-GB"/>
        </a:p>
      </dgm:t>
    </dgm:pt>
    <dgm:pt modelId="{8BEEBE6B-2FC1-4AB8-BE11-6DFDA5046E2F}" type="pres">
      <dgm:prSet presAssocID="{A4953B79-E401-4670-B947-B4DF95D49364}" presName="bullet3b" presStyleLbl="node1" presStyleIdx="1" presStyleCnt="3"/>
      <dgm:spPr/>
    </dgm:pt>
    <dgm:pt modelId="{7F90E080-BBE3-4392-BF51-C80B38F40F4C}" type="pres">
      <dgm:prSet presAssocID="{A4953B79-E401-4670-B947-B4DF95D49364}" presName="textBox3b" presStyleLbl="revTx" presStyleIdx="1" presStyleCnt="3">
        <dgm:presLayoutVars>
          <dgm:bulletEnabled val="1"/>
        </dgm:presLayoutVars>
      </dgm:prSet>
      <dgm:spPr/>
      <dgm:t>
        <a:bodyPr/>
        <a:lstStyle/>
        <a:p>
          <a:endParaRPr lang="en-GB"/>
        </a:p>
      </dgm:t>
    </dgm:pt>
    <dgm:pt modelId="{2AA39279-B779-4738-9C22-1F528AF72DB3}" type="pres">
      <dgm:prSet presAssocID="{D8421825-D2A8-4527-A880-695CB091F95D}" presName="bullet3c" presStyleLbl="node1" presStyleIdx="2" presStyleCnt="3"/>
      <dgm:spPr/>
    </dgm:pt>
    <dgm:pt modelId="{943C6A94-36E3-4F8A-8037-B9FD29AA04A9}" type="pres">
      <dgm:prSet presAssocID="{D8421825-D2A8-4527-A880-695CB091F95D}" presName="textBox3c" presStyleLbl="revTx" presStyleIdx="2" presStyleCnt="3">
        <dgm:presLayoutVars>
          <dgm:bulletEnabled val="1"/>
        </dgm:presLayoutVars>
      </dgm:prSet>
      <dgm:spPr/>
      <dgm:t>
        <a:bodyPr/>
        <a:lstStyle/>
        <a:p>
          <a:endParaRPr lang="en-GB"/>
        </a:p>
      </dgm:t>
    </dgm:pt>
  </dgm:ptLst>
  <dgm:cxnLst>
    <dgm:cxn modelId="{1C2351DD-0D4E-4040-959F-E4E0E6690008}" srcId="{FE7E6F87-E865-4DEC-A224-09F4A0F93C50}" destId="{D8421825-D2A8-4527-A880-695CB091F95D}" srcOrd="2" destOrd="0" parTransId="{7E5508AE-4D2B-4FEE-B0DE-6C0C0573AE1A}" sibTransId="{95177EF2-F5EC-4A24-83F9-B28BE7056155}"/>
    <dgm:cxn modelId="{AA485E1E-1907-455A-83E6-A3AB3FFF3240}" type="presOf" srcId="{263E76FD-2618-4995-9569-561673AB9968}" destId="{DE6675ED-C4CF-458D-B6DD-B17EB401929C}" srcOrd="0" destOrd="0" presId="urn:microsoft.com/office/officeart/2005/8/layout/arrow2"/>
    <dgm:cxn modelId="{16DE8F9E-3D14-40D3-9F1E-6D5272A4CA59}" srcId="{FE7E6F87-E865-4DEC-A224-09F4A0F93C50}" destId="{263E76FD-2618-4995-9569-561673AB9968}" srcOrd="0" destOrd="0" parTransId="{B428B381-98DE-4349-9E33-C65D32FE519C}" sibTransId="{504D87BF-8BE5-49D8-BF07-22A44B06D2E5}"/>
    <dgm:cxn modelId="{179F4E1D-A6F9-4ED5-9295-6FB50D0F6131}" srcId="{FE7E6F87-E865-4DEC-A224-09F4A0F93C50}" destId="{A4953B79-E401-4670-B947-B4DF95D49364}" srcOrd="1" destOrd="0" parTransId="{75E50A99-D74E-46C7-B7FF-4EAD20B967B4}" sibTransId="{81230928-5BB6-41B1-A4CD-7923B3C332FA}"/>
    <dgm:cxn modelId="{32EB5886-53E0-459A-8313-D4283AB8AACA}" type="presOf" srcId="{A4953B79-E401-4670-B947-B4DF95D49364}" destId="{7F90E080-BBE3-4392-BF51-C80B38F40F4C}" srcOrd="0" destOrd="0" presId="urn:microsoft.com/office/officeart/2005/8/layout/arrow2"/>
    <dgm:cxn modelId="{40B713D1-C1C8-42FC-88D1-491C8A3D2335}" type="presOf" srcId="{FE7E6F87-E865-4DEC-A224-09F4A0F93C50}" destId="{740857F7-2E8C-4181-90D9-4AA0D4A510D3}" srcOrd="0" destOrd="0" presId="urn:microsoft.com/office/officeart/2005/8/layout/arrow2"/>
    <dgm:cxn modelId="{D0881EB9-925D-4C8D-ADF1-A538C5D9BC1D}" type="presOf" srcId="{D8421825-D2A8-4527-A880-695CB091F95D}" destId="{943C6A94-36E3-4F8A-8037-B9FD29AA04A9}" srcOrd="0" destOrd="0" presId="urn:microsoft.com/office/officeart/2005/8/layout/arrow2"/>
    <dgm:cxn modelId="{3748DDC0-2268-4158-824E-CD78C052A26C}" type="presParOf" srcId="{740857F7-2E8C-4181-90D9-4AA0D4A510D3}" destId="{74D3475D-C9DF-4A47-BB76-29FA41551D85}" srcOrd="0" destOrd="0" presId="urn:microsoft.com/office/officeart/2005/8/layout/arrow2"/>
    <dgm:cxn modelId="{A8EC9BF7-48A8-4C1B-AB2C-8D84592C8A77}" type="presParOf" srcId="{740857F7-2E8C-4181-90D9-4AA0D4A510D3}" destId="{B5F8C01E-9EF4-4B7D-8DD5-B6C7A561B0E9}" srcOrd="1" destOrd="0" presId="urn:microsoft.com/office/officeart/2005/8/layout/arrow2"/>
    <dgm:cxn modelId="{D7A835E9-9A16-4552-8FAE-BC6164FE209C}" type="presParOf" srcId="{B5F8C01E-9EF4-4B7D-8DD5-B6C7A561B0E9}" destId="{6A3A18C3-3E5E-4921-B887-A28286752DC4}" srcOrd="0" destOrd="0" presId="urn:microsoft.com/office/officeart/2005/8/layout/arrow2"/>
    <dgm:cxn modelId="{7436163B-1B27-4065-ACF5-F3155A0CAEF1}" type="presParOf" srcId="{B5F8C01E-9EF4-4B7D-8DD5-B6C7A561B0E9}" destId="{DE6675ED-C4CF-458D-B6DD-B17EB401929C}" srcOrd="1" destOrd="0" presId="urn:microsoft.com/office/officeart/2005/8/layout/arrow2"/>
    <dgm:cxn modelId="{97776A06-3D3A-45E1-91BC-15D223834046}" type="presParOf" srcId="{B5F8C01E-9EF4-4B7D-8DD5-B6C7A561B0E9}" destId="{8BEEBE6B-2FC1-4AB8-BE11-6DFDA5046E2F}" srcOrd="2" destOrd="0" presId="urn:microsoft.com/office/officeart/2005/8/layout/arrow2"/>
    <dgm:cxn modelId="{60354EC0-C681-4767-89A1-8B542E5EAD92}" type="presParOf" srcId="{B5F8C01E-9EF4-4B7D-8DD5-B6C7A561B0E9}" destId="{7F90E080-BBE3-4392-BF51-C80B38F40F4C}" srcOrd="3" destOrd="0" presId="urn:microsoft.com/office/officeart/2005/8/layout/arrow2"/>
    <dgm:cxn modelId="{09BB7DE9-50D1-42BE-A3A3-804BDB19D1D1}" type="presParOf" srcId="{B5F8C01E-9EF4-4B7D-8DD5-B6C7A561B0E9}" destId="{2AA39279-B779-4738-9C22-1F528AF72DB3}" srcOrd="4" destOrd="0" presId="urn:microsoft.com/office/officeart/2005/8/layout/arrow2"/>
    <dgm:cxn modelId="{FE3C8540-FE95-4A54-BCC2-27E6BF463F35}" type="presParOf" srcId="{B5F8C01E-9EF4-4B7D-8DD5-B6C7A561B0E9}" destId="{943C6A94-36E3-4F8A-8037-B9FD29AA04A9}"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7E6F87-E865-4DEC-A224-09F4A0F93C50}" type="doc">
      <dgm:prSet loTypeId="urn:microsoft.com/office/officeart/2005/8/layout/arrow2" loCatId="process" qsTypeId="urn:microsoft.com/office/officeart/2005/8/quickstyle/simple1" qsCatId="simple" csTypeId="urn:microsoft.com/office/officeart/2005/8/colors/accent1_2" csCatId="accent1" phldr="1"/>
      <dgm:spPr/>
    </dgm:pt>
    <dgm:pt modelId="{A4953B79-E401-4670-B947-B4DF95D49364}">
      <dgm:prSet phldrT="[Text]"/>
      <dgm:spPr/>
      <dgm:t>
        <a:bodyPr/>
        <a:lstStyle/>
        <a:p>
          <a:endParaRPr lang="en-GB" dirty="0"/>
        </a:p>
      </dgm:t>
    </dgm:pt>
    <dgm:pt modelId="{75E50A99-D74E-46C7-B7FF-4EAD20B967B4}" type="parTrans" cxnId="{179F4E1D-A6F9-4ED5-9295-6FB50D0F6131}">
      <dgm:prSet/>
      <dgm:spPr/>
      <dgm:t>
        <a:bodyPr/>
        <a:lstStyle/>
        <a:p>
          <a:endParaRPr lang="en-GB"/>
        </a:p>
      </dgm:t>
    </dgm:pt>
    <dgm:pt modelId="{81230928-5BB6-41B1-A4CD-7923B3C332FA}" type="sibTrans" cxnId="{179F4E1D-A6F9-4ED5-9295-6FB50D0F6131}">
      <dgm:prSet/>
      <dgm:spPr/>
      <dgm:t>
        <a:bodyPr/>
        <a:lstStyle/>
        <a:p>
          <a:endParaRPr lang="en-GB"/>
        </a:p>
      </dgm:t>
    </dgm:pt>
    <dgm:pt modelId="{D8421825-D2A8-4527-A880-695CB091F95D}">
      <dgm:prSet phldrT="[Text]"/>
      <dgm:spPr/>
      <dgm:t>
        <a:bodyPr/>
        <a:lstStyle/>
        <a:p>
          <a:endParaRPr lang="en-GB" dirty="0"/>
        </a:p>
      </dgm:t>
    </dgm:pt>
    <dgm:pt modelId="{7E5508AE-4D2B-4FEE-B0DE-6C0C0573AE1A}" type="parTrans" cxnId="{1C2351DD-0D4E-4040-959F-E4E0E6690008}">
      <dgm:prSet/>
      <dgm:spPr/>
      <dgm:t>
        <a:bodyPr/>
        <a:lstStyle/>
        <a:p>
          <a:endParaRPr lang="en-GB"/>
        </a:p>
      </dgm:t>
    </dgm:pt>
    <dgm:pt modelId="{95177EF2-F5EC-4A24-83F9-B28BE7056155}" type="sibTrans" cxnId="{1C2351DD-0D4E-4040-959F-E4E0E6690008}">
      <dgm:prSet/>
      <dgm:spPr/>
      <dgm:t>
        <a:bodyPr/>
        <a:lstStyle/>
        <a:p>
          <a:endParaRPr lang="en-GB"/>
        </a:p>
      </dgm:t>
    </dgm:pt>
    <dgm:pt modelId="{263E76FD-2618-4995-9569-561673AB9968}">
      <dgm:prSet phldrT="[Text]"/>
      <dgm:spPr/>
      <dgm:t>
        <a:bodyPr/>
        <a:lstStyle/>
        <a:p>
          <a:r>
            <a:rPr lang="en-GB" dirty="0" smtClean="0"/>
            <a:t>Scientific:  no effectiveness data</a:t>
          </a:r>
          <a:endParaRPr lang="en-GB" dirty="0"/>
        </a:p>
      </dgm:t>
    </dgm:pt>
    <dgm:pt modelId="{B428B381-98DE-4349-9E33-C65D32FE519C}" type="parTrans" cxnId="{16DE8F9E-3D14-40D3-9F1E-6D5272A4CA59}">
      <dgm:prSet/>
      <dgm:spPr/>
      <dgm:t>
        <a:bodyPr/>
        <a:lstStyle/>
        <a:p>
          <a:endParaRPr lang="en-GB"/>
        </a:p>
      </dgm:t>
    </dgm:pt>
    <dgm:pt modelId="{504D87BF-8BE5-49D8-BF07-22A44B06D2E5}" type="sibTrans" cxnId="{16DE8F9E-3D14-40D3-9F1E-6D5272A4CA59}">
      <dgm:prSet/>
      <dgm:spPr/>
      <dgm:t>
        <a:bodyPr/>
        <a:lstStyle/>
        <a:p>
          <a:endParaRPr lang="en-GB"/>
        </a:p>
      </dgm:t>
    </dgm:pt>
    <dgm:pt modelId="{F8E6A39C-43F4-40FB-A6A9-D1FC5619E955}">
      <dgm:prSet phldrT="[Text]"/>
      <dgm:spPr/>
      <dgm:t>
        <a:bodyPr/>
        <a:lstStyle/>
        <a:p>
          <a:r>
            <a:rPr lang="en-GB" smtClean="0"/>
            <a:t>Scientific</a:t>
          </a:r>
          <a:r>
            <a:rPr lang="en-GB" dirty="0" smtClean="0"/>
            <a:t>:  lived experience</a:t>
          </a:r>
          <a:endParaRPr lang="en-GB" dirty="0"/>
        </a:p>
      </dgm:t>
    </dgm:pt>
    <dgm:pt modelId="{A6649DF5-FECC-4814-B0B7-070D5ACDA1A6}" type="parTrans" cxnId="{8CAEC649-1282-48BB-B2A8-2BA02989E3C2}">
      <dgm:prSet/>
      <dgm:spPr/>
      <dgm:t>
        <a:bodyPr/>
        <a:lstStyle/>
        <a:p>
          <a:endParaRPr lang="en-GB"/>
        </a:p>
      </dgm:t>
    </dgm:pt>
    <dgm:pt modelId="{D43F7125-DCDB-4F23-8E23-91E34E482A46}" type="sibTrans" cxnId="{8CAEC649-1282-48BB-B2A8-2BA02989E3C2}">
      <dgm:prSet/>
      <dgm:spPr/>
      <dgm:t>
        <a:bodyPr/>
        <a:lstStyle/>
        <a:p>
          <a:endParaRPr lang="en-GB"/>
        </a:p>
      </dgm:t>
    </dgm:pt>
    <dgm:pt modelId="{740857F7-2E8C-4181-90D9-4AA0D4A510D3}" type="pres">
      <dgm:prSet presAssocID="{FE7E6F87-E865-4DEC-A224-09F4A0F93C50}" presName="arrowDiagram" presStyleCnt="0">
        <dgm:presLayoutVars>
          <dgm:chMax val="5"/>
          <dgm:dir/>
          <dgm:resizeHandles val="exact"/>
        </dgm:presLayoutVars>
      </dgm:prSet>
      <dgm:spPr/>
    </dgm:pt>
    <dgm:pt modelId="{74D3475D-C9DF-4A47-BB76-29FA41551D85}" type="pres">
      <dgm:prSet presAssocID="{FE7E6F87-E865-4DEC-A224-09F4A0F93C50}" presName="arrow" presStyleLbl="bgShp" presStyleIdx="0" presStyleCnt="1"/>
      <dgm:spPr/>
    </dgm:pt>
    <dgm:pt modelId="{1093F945-33CE-477C-8B9F-DB302FE01E75}" type="pres">
      <dgm:prSet presAssocID="{FE7E6F87-E865-4DEC-A224-09F4A0F93C50}" presName="arrowDiagram4" presStyleCnt="0"/>
      <dgm:spPr/>
    </dgm:pt>
    <dgm:pt modelId="{4E7149DE-3509-4A77-AB32-5AB0765AEB36}" type="pres">
      <dgm:prSet presAssocID="{263E76FD-2618-4995-9569-561673AB9968}" presName="bullet4a" presStyleLbl="node1" presStyleIdx="0" presStyleCnt="4"/>
      <dgm:spPr/>
    </dgm:pt>
    <dgm:pt modelId="{17BACEF1-6B9A-4524-B660-F185872CB02D}" type="pres">
      <dgm:prSet presAssocID="{263E76FD-2618-4995-9569-561673AB9968}" presName="textBox4a" presStyleLbl="revTx" presStyleIdx="0" presStyleCnt="4">
        <dgm:presLayoutVars>
          <dgm:bulletEnabled val="1"/>
        </dgm:presLayoutVars>
      </dgm:prSet>
      <dgm:spPr/>
      <dgm:t>
        <a:bodyPr/>
        <a:lstStyle/>
        <a:p>
          <a:endParaRPr lang="en-GB"/>
        </a:p>
      </dgm:t>
    </dgm:pt>
    <dgm:pt modelId="{4DD5BC79-E03E-4B6F-B6CC-9D17EB93B290}" type="pres">
      <dgm:prSet presAssocID="{F8E6A39C-43F4-40FB-A6A9-D1FC5619E955}" presName="bullet4b" presStyleLbl="node1" presStyleIdx="1" presStyleCnt="4"/>
      <dgm:spPr/>
    </dgm:pt>
    <dgm:pt modelId="{C8213CD6-EF29-4F25-A97C-534B5CEAC913}" type="pres">
      <dgm:prSet presAssocID="{F8E6A39C-43F4-40FB-A6A9-D1FC5619E955}" presName="textBox4b" presStyleLbl="revTx" presStyleIdx="1" presStyleCnt="4">
        <dgm:presLayoutVars>
          <dgm:bulletEnabled val="1"/>
        </dgm:presLayoutVars>
      </dgm:prSet>
      <dgm:spPr/>
      <dgm:t>
        <a:bodyPr/>
        <a:lstStyle/>
        <a:p>
          <a:endParaRPr lang="en-GB"/>
        </a:p>
      </dgm:t>
    </dgm:pt>
    <dgm:pt modelId="{4FFEE853-1908-47AA-ADB4-FA3283E2950C}" type="pres">
      <dgm:prSet presAssocID="{A4953B79-E401-4670-B947-B4DF95D49364}" presName="bullet4c" presStyleLbl="node1" presStyleIdx="2" presStyleCnt="4"/>
      <dgm:spPr/>
    </dgm:pt>
    <dgm:pt modelId="{52CC426F-7576-4807-BE78-927D06E11CD8}" type="pres">
      <dgm:prSet presAssocID="{A4953B79-E401-4670-B947-B4DF95D49364}" presName="textBox4c" presStyleLbl="revTx" presStyleIdx="2" presStyleCnt="4">
        <dgm:presLayoutVars>
          <dgm:bulletEnabled val="1"/>
        </dgm:presLayoutVars>
      </dgm:prSet>
      <dgm:spPr/>
      <dgm:t>
        <a:bodyPr/>
        <a:lstStyle/>
        <a:p>
          <a:endParaRPr lang="en-GB"/>
        </a:p>
      </dgm:t>
    </dgm:pt>
    <dgm:pt modelId="{6FFF7D3A-0098-4254-9451-DACA9CE17495}" type="pres">
      <dgm:prSet presAssocID="{D8421825-D2A8-4527-A880-695CB091F95D}" presName="bullet4d" presStyleLbl="node1" presStyleIdx="3" presStyleCnt="4"/>
      <dgm:spPr/>
    </dgm:pt>
    <dgm:pt modelId="{F920ED88-10A6-44A6-854E-AF85A29DF455}" type="pres">
      <dgm:prSet presAssocID="{D8421825-D2A8-4527-A880-695CB091F95D}" presName="textBox4d" presStyleLbl="revTx" presStyleIdx="3" presStyleCnt="4">
        <dgm:presLayoutVars>
          <dgm:bulletEnabled val="1"/>
        </dgm:presLayoutVars>
      </dgm:prSet>
      <dgm:spPr/>
      <dgm:t>
        <a:bodyPr/>
        <a:lstStyle/>
        <a:p>
          <a:endParaRPr lang="en-GB"/>
        </a:p>
      </dgm:t>
    </dgm:pt>
  </dgm:ptLst>
  <dgm:cxnLst>
    <dgm:cxn modelId="{0BA69D29-409F-46A2-B9AB-299276A71653}" type="presOf" srcId="{FE7E6F87-E865-4DEC-A224-09F4A0F93C50}" destId="{740857F7-2E8C-4181-90D9-4AA0D4A510D3}" srcOrd="0" destOrd="0" presId="urn:microsoft.com/office/officeart/2005/8/layout/arrow2"/>
    <dgm:cxn modelId="{B229FF10-3FE2-4489-8B53-6E7456A8B039}" type="presOf" srcId="{F8E6A39C-43F4-40FB-A6A9-D1FC5619E955}" destId="{C8213CD6-EF29-4F25-A97C-534B5CEAC913}" srcOrd="0" destOrd="0" presId="urn:microsoft.com/office/officeart/2005/8/layout/arrow2"/>
    <dgm:cxn modelId="{5ABA7D6E-D3CA-4626-AFAC-280918419E9C}" type="presOf" srcId="{D8421825-D2A8-4527-A880-695CB091F95D}" destId="{F920ED88-10A6-44A6-854E-AF85A29DF455}" srcOrd="0" destOrd="0" presId="urn:microsoft.com/office/officeart/2005/8/layout/arrow2"/>
    <dgm:cxn modelId="{1C2351DD-0D4E-4040-959F-E4E0E6690008}" srcId="{FE7E6F87-E865-4DEC-A224-09F4A0F93C50}" destId="{D8421825-D2A8-4527-A880-695CB091F95D}" srcOrd="3" destOrd="0" parTransId="{7E5508AE-4D2B-4FEE-B0DE-6C0C0573AE1A}" sibTransId="{95177EF2-F5EC-4A24-83F9-B28BE7056155}"/>
    <dgm:cxn modelId="{3C839E4B-37CB-4E1A-9017-8D97AD8D3125}" type="presOf" srcId="{A4953B79-E401-4670-B947-B4DF95D49364}" destId="{52CC426F-7576-4807-BE78-927D06E11CD8}" srcOrd="0" destOrd="0" presId="urn:microsoft.com/office/officeart/2005/8/layout/arrow2"/>
    <dgm:cxn modelId="{556D8F7A-CC08-4E89-8674-FDF7B7609278}" type="presOf" srcId="{263E76FD-2618-4995-9569-561673AB9968}" destId="{17BACEF1-6B9A-4524-B660-F185872CB02D}" srcOrd="0" destOrd="0" presId="urn:microsoft.com/office/officeart/2005/8/layout/arrow2"/>
    <dgm:cxn modelId="{179F4E1D-A6F9-4ED5-9295-6FB50D0F6131}" srcId="{FE7E6F87-E865-4DEC-A224-09F4A0F93C50}" destId="{A4953B79-E401-4670-B947-B4DF95D49364}" srcOrd="2" destOrd="0" parTransId="{75E50A99-D74E-46C7-B7FF-4EAD20B967B4}" sibTransId="{81230928-5BB6-41B1-A4CD-7923B3C332FA}"/>
    <dgm:cxn modelId="{16DE8F9E-3D14-40D3-9F1E-6D5272A4CA59}" srcId="{FE7E6F87-E865-4DEC-A224-09F4A0F93C50}" destId="{263E76FD-2618-4995-9569-561673AB9968}" srcOrd="0" destOrd="0" parTransId="{B428B381-98DE-4349-9E33-C65D32FE519C}" sibTransId="{504D87BF-8BE5-49D8-BF07-22A44B06D2E5}"/>
    <dgm:cxn modelId="{8CAEC649-1282-48BB-B2A8-2BA02989E3C2}" srcId="{FE7E6F87-E865-4DEC-A224-09F4A0F93C50}" destId="{F8E6A39C-43F4-40FB-A6A9-D1FC5619E955}" srcOrd="1" destOrd="0" parTransId="{A6649DF5-FECC-4814-B0B7-070D5ACDA1A6}" sibTransId="{D43F7125-DCDB-4F23-8E23-91E34E482A46}"/>
    <dgm:cxn modelId="{0E2E792D-4C23-4A99-A960-6FBFA797E1D9}" type="presParOf" srcId="{740857F7-2E8C-4181-90D9-4AA0D4A510D3}" destId="{74D3475D-C9DF-4A47-BB76-29FA41551D85}" srcOrd="0" destOrd="0" presId="urn:microsoft.com/office/officeart/2005/8/layout/arrow2"/>
    <dgm:cxn modelId="{8F56650C-222A-447C-916B-44F56B8717B5}" type="presParOf" srcId="{740857F7-2E8C-4181-90D9-4AA0D4A510D3}" destId="{1093F945-33CE-477C-8B9F-DB302FE01E75}" srcOrd="1" destOrd="0" presId="urn:microsoft.com/office/officeart/2005/8/layout/arrow2"/>
    <dgm:cxn modelId="{C84D8838-9F1F-47C8-8399-7E2FC5A9E831}" type="presParOf" srcId="{1093F945-33CE-477C-8B9F-DB302FE01E75}" destId="{4E7149DE-3509-4A77-AB32-5AB0765AEB36}" srcOrd="0" destOrd="0" presId="urn:microsoft.com/office/officeart/2005/8/layout/arrow2"/>
    <dgm:cxn modelId="{809BCC08-0599-4066-87AB-F985C1E615E8}" type="presParOf" srcId="{1093F945-33CE-477C-8B9F-DB302FE01E75}" destId="{17BACEF1-6B9A-4524-B660-F185872CB02D}" srcOrd="1" destOrd="0" presId="urn:microsoft.com/office/officeart/2005/8/layout/arrow2"/>
    <dgm:cxn modelId="{33FAD528-A607-40F4-AEAB-56F666732ACB}" type="presParOf" srcId="{1093F945-33CE-477C-8B9F-DB302FE01E75}" destId="{4DD5BC79-E03E-4B6F-B6CC-9D17EB93B290}" srcOrd="2" destOrd="0" presId="urn:microsoft.com/office/officeart/2005/8/layout/arrow2"/>
    <dgm:cxn modelId="{8E1C0E22-11FF-46BB-A1D7-2BC1C6D89553}" type="presParOf" srcId="{1093F945-33CE-477C-8B9F-DB302FE01E75}" destId="{C8213CD6-EF29-4F25-A97C-534B5CEAC913}" srcOrd="3" destOrd="0" presId="urn:microsoft.com/office/officeart/2005/8/layout/arrow2"/>
    <dgm:cxn modelId="{C1AD4D6C-3157-4C40-8060-16AFCE228EF7}" type="presParOf" srcId="{1093F945-33CE-477C-8B9F-DB302FE01E75}" destId="{4FFEE853-1908-47AA-ADB4-FA3283E2950C}" srcOrd="4" destOrd="0" presId="urn:microsoft.com/office/officeart/2005/8/layout/arrow2"/>
    <dgm:cxn modelId="{60AF799C-E85E-4073-8514-037DD6C14701}" type="presParOf" srcId="{1093F945-33CE-477C-8B9F-DB302FE01E75}" destId="{52CC426F-7576-4807-BE78-927D06E11CD8}" srcOrd="5" destOrd="0" presId="urn:microsoft.com/office/officeart/2005/8/layout/arrow2"/>
    <dgm:cxn modelId="{BC2E4498-0032-49C4-BF0B-2167F6F38E2E}" type="presParOf" srcId="{1093F945-33CE-477C-8B9F-DB302FE01E75}" destId="{6FFF7D3A-0098-4254-9451-DACA9CE17495}" srcOrd="6" destOrd="0" presId="urn:microsoft.com/office/officeart/2005/8/layout/arrow2"/>
    <dgm:cxn modelId="{2DEA75A9-865E-4439-AA48-FCD5D79F09EA}" type="presParOf" srcId="{1093F945-33CE-477C-8B9F-DB302FE01E75}" destId="{F920ED88-10A6-44A6-854E-AF85A29DF455}"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7E6F87-E865-4DEC-A224-09F4A0F93C50}" type="doc">
      <dgm:prSet loTypeId="urn:microsoft.com/office/officeart/2005/8/layout/arrow2" loCatId="process" qsTypeId="urn:microsoft.com/office/officeart/2005/8/quickstyle/simple1" qsCatId="simple" csTypeId="urn:microsoft.com/office/officeart/2005/8/colors/accent1_2" csCatId="accent1" phldr="1"/>
      <dgm:spPr/>
    </dgm:pt>
    <dgm:pt modelId="{3D5D4F86-5823-4184-9A62-8964DB69AD98}">
      <dgm:prSet phldrT="[Text]"/>
      <dgm:spPr/>
      <dgm:t>
        <a:bodyPr/>
        <a:lstStyle/>
        <a:p>
          <a:r>
            <a:rPr lang="en-GB" dirty="0" smtClean="0"/>
            <a:t>Colloquial:  societal values</a:t>
          </a:r>
          <a:endParaRPr lang="en-GB" dirty="0"/>
        </a:p>
      </dgm:t>
    </dgm:pt>
    <dgm:pt modelId="{6691715A-76B7-4DB5-83FB-5C9992ED8E80}" type="parTrans" cxnId="{209F9C8A-41A7-439E-BA65-569E1162CB8C}">
      <dgm:prSet/>
      <dgm:spPr/>
      <dgm:t>
        <a:bodyPr/>
        <a:lstStyle/>
        <a:p>
          <a:endParaRPr lang="en-GB"/>
        </a:p>
      </dgm:t>
    </dgm:pt>
    <dgm:pt modelId="{6A6DC6F3-2AD6-4906-A0C0-23A962DB43CC}" type="sibTrans" cxnId="{209F9C8A-41A7-439E-BA65-569E1162CB8C}">
      <dgm:prSet/>
      <dgm:spPr/>
      <dgm:t>
        <a:bodyPr/>
        <a:lstStyle/>
        <a:p>
          <a:endParaRPr lang="en-GB"/>
        </a:p>
      </dgm:t>
    </dgm:pt>
    <dgm:pt modelId="{A4953B79-E401-4670-B947-B4DF95D49364}">
      <dgm:prSet phldrT="[Text]"/>
      <dgm:spPr/>
      <dgm:t>
        <a:bodyPr/>
        <a:lstStyle/>
        <a:p>
          <a:endParaRPr lang="en-GB" dirty="0"/>
        </a:p>
      </dgm:t>
    </dgm:pt>
    <dgm:pt modelId="{75E50A99-D74E-46C7-B7FF-4EAD20B967B4}" type="parTrans" cxnId="{179F4E1D-A6F9-4ED5-9295-6FB50D0F6131}">
      <dgm:prSet/>
      <dgm:spPr/>
      <dgm:t>
        <a:bodyPr/>
        <a:lstStyle/>
        <a:p>
          <a:endParaRPr lang="en-GB"/>
        </a:p>
      </dgm:t>
    </dgm:pt>
    <dgm:pt modelId="{81230928-5BB6-41B1-A4CD-7923B3C332FA}" type="sibTrans" cxnId="{179F4E1D-A6F9-4ED5-9295-6FB50D0F6131}">
      <dgm:prSet/>
      <dgm:spPr/>
      <dgm:t>
        <a:bodyPr/>
        <a:lstStyle/>
        <a:p>
          <a:endParaRPr lang="en-GB"/>
        </a:p>
      </dgm:t>
    </dgm:pt>
    <dgm:pt modelId="{D8421825-D2A8-4527-A880-695CB091F95D}">
      <dgm:prSet phldrT="[Text]"/>
      <dgm:spPr/>
      <dgm:t>
        <a:bodyPr/>
        <a:lstStyle/>
        <a:p>
          <a:endParaRPr lang="en-GB" dirty="0"/>
        </a:p>
      </dgm:t>
    </dgm:pt>
    <dgm:pt modelId="{7E5508AE-4D2B-4FEE-B0DE-6C0C0573AE1A}" type="parTrans" cxnId="{1C2351DD-0D4E-4040-959F-E4E0E6690008}">
      <dgm:prSet/>
      <dgm:spPr/>
      <dgm:t>
        <a:bodyPr/>
        <a:lstStyle/>
        <a:p>
          <a:endParaRPr lang="en-GB"/>
        </a:p>
      </dgm:t>
    </dgm:pt>
    <dgm:pt modelId="{95177EF2-F5EC-4A24-83F9-B28BE7056155}" type="sibTrans" cxnId="{1C2351DD-0D4E-4040-959F-E4E0E6690008}">
      <dgm:prSet/>
      <dgm:spPr/>
      <dgm:t>
        <a:bodyPr/>
        <a:lstStyle/>
        <a:p>
          <a:endParaRPr lang="en-GB"/>
        </a:p>
      </dgm:t>
    </dgm:pt>
    <dgm:pt modelId="{263E76FD-2618-4995-9569-561673AB9968}">
      <dgm:prSet phldrT="[Text]"/>
      <dgm:spPr/>
      <dgm:t>
        <a:bodyPr/>
        <a:lstStyle/>
        <a:p>
          <a:r>
            <a:rPr lang="en-GB" dirty="0" smtClean="0"/>
            <a:t>Scientific:  no effectiveness data</a:t>
          </a:r>
          <a:endParaRPr lang="en-GB" dirty="0"/>
        </a:p>
      </dgm:t>
    </dgm:pt>
    <dgm:pt modelId="{B428B381-98DE-4349-9E33-C65D32FE519C}" type="parTrans" cxnId="{16DE8F9E-3D14-40D3-9F1E-6D5272A4CA59}">
      <dgm:prSet/>
      <dgm:spPr/>
      <dgm:t>
        <a:bodyPr/>
        <a:lstStyle/>
        <a:p>
          <a:endParaRPr lang="en-GB"/>
        </a:p>
      </dgm:t>
    </dgm:pt>
    <dgm:pt modelId="{504D87BF-8BE5-49D8-BF07-22A44B06D2E5}" type="sibTrans" cxnId="{16DE8F9E-3D14-40D3-9F1E-6D5272A4CA59}">
      <dgm:prSet/>
      <dgm:spPr/>
      <dgm:t>
        <a:bodyPr/>
        <a:lstStyle/>
        <a:p>
          <a:endParaRPr lang="en-GB"/>
        </a:p>
      </dgm:t>
    </dgm:pt>
    <dgm:pt modelId="{F8E6A39C-43F4-40FB-A6A9-D1FC5619E955}">
      <dgm:prSet phldrT="[Text]"/>
      <dgm:spPr/>
      <dgm:t>
        <a:bodyPr/>
        <a:lstStyle/>
        <a:p>
          <a:r>
            <a:rPr lang="en-GB" smtClean="0"/>
            <a:t>Scientific</a:t>
          </a:r>
          <a:r>
            <a:rPr lang="en-GB" dirty="0" smtClean="0"/>
            <a:t>:  lived experience</a:t>
          </a:r>
          <a:endParaRPr lang="en-GB" dirty="0"/>
        </a:p>
      </dgm:t>
    </dgm:pt>
    <dgm:pt modelId="{A6649DF5-FECC-4814-B0B7-070D5ACDA1A6}" type="parTrans" cxnId="{8CAEC649-1282-48BB-B2A8-2BA02989E3C2}">
      <dgm:prSet/>
      <dgm:spPr/>
      <dgm:t>
        <a:bodyPr/>
        <a:lstStyle/>
        <a:p>
          <a:endParaRPr lang="en-GB"/>
        </a:p>
      </dgm:t>
    </dgm:pt>
    <dgm:pt modelId="{D43F7125-DCDB-4F23-8E23-91E34E482A46}" type="sibTrans" cxnId="{8CAEC649-1282-48BB-B2A8-2BA02989E3C2}">
      <dgm:prSet/>
      <dgm:spPr/>
      <dgm:t>
        <a:bodyPr/>
        <a:lstStyle/>
        <a:p>
          <a:endParaRPr lang="en-GB"/>
        </a:p>
      </dgm:t>
    </dgm:pt>
    <dgm:pt modelId="{740857F7-2E8C-4181-90D9-4AA0D4A510D3}" type="pres">
      <dgm:prSet presAssocID="{FE7E6F87-E865-4DEC-A224-09F4A0F93C50}" presName="arrowDiagram" presStyleCnt="0">
        <dgm:presLayoutVars>
          <dgm:chMax val="5"/>
          <dgm:dir/>
          <dgm:resizeHandles val="exact"/>
        </dgm:presLayoutVars>
      </dgm:prSet>
      <dgm:spPr/>
    </dgm:pt>
    <dgm:pt modelId="{74D3475D-C9DF-4A47-BB76-29FA41551D85}" type="pres">
      <dgm:prSet presAssocID="{FE7E6F87-E865-4DEC-A224-09F4A0F93C50}" presName="arrow" presStyleLbl="bgShp" presStyleIdx="0" presStyleCnt="1"/>
      <dgm:spPr/>
    </dgm:pt>
    <dgm:pt modelId="{28409250-5758-4BD9-913A-9867D210B9F7}" type="pres">
      <dgm:prSet presAssocID="{FE7E6F87-E865-4DEC-A224-09F4A0F93C50}" presName="arrowDiagram5" presStyleCnt="0"/>
      <dgm:spPr/>
    </dgm:pt>
    <dgm:pt modelId="{5AF39CDA-38FB-465D-B8A8-350AA53D3FB7}" type="pres">
      <dgm:prSet presAssocID="{263E76FD-2618-4995-9569-561673AB9968}" presName="bullet5a" presStyleLbl="node1" presStyleIdx="0" presStyleCnt="5"/>
      <dgm:spPr/>
    </dgm:pt>
    <dgm:pt modelId="{FC3E7361-4B2A-443F-BFFE-BCB19C75B179}" type="pres">
      <dgm:prSet presAssocID="{263E76FD-2618-4995-9569-561673AB9968}" presName="textBox5a" presStyleLbl="revTx" presStyleIdx="0" presStyleCnt="5">
        <dgm:presLayoutVars>
          <dgm:bulletEnabled val="1"/>
        </dgm:presLayoutVars>
      </dgm:prSet>
      <dgm:spPr/>
      <dgm:t>
        <a:bodyPr/>
        <a:lstStyle/>
        <a:p>
          <a:endParaRPr lang="en-GB"/>
        </a:p>
      </dgm:t>
    </dgm:pt>
    <dgm:pt modelId="{B7D60C82-796F-428D-820A-4F4AC94790F4}" type="pres">
      <dgm:prSet presAssocID="{F8E6A39C-43F4-40FB-A6A9-D1FC5619E955}" presName="bullet5b" presStyleLbl="node1" presStyleIdx="1" presStyleCnt="5"/>
      <dgm:spPr/>
    </dgm:pt>
    <dgm:pt modelId="{C0E3A670-A5D5-4C13-AB6A-8CB2B635B2EF}" type="pres">
      <dgm:prSet presAssocID="{F8E6A39C-43F4-40FB-A6A9-D1FC5619E955}" presName="textBox5b" presStyleLbl="revTx" presStyleIdx="1" presStyleCnt="5">
        <dgm:presLayoutVars>
          <dgm:bulletEnabled val="1"/>
        </dgm:presLayoutVars>
      </dgm:prSet>
      <dgm:spPr/>
      <dgm:t>
        <a:bodyPr/>
        <a:lstStyle/>
        <a:p>
          <a:endParaRPr lang="en-GB"/>
        </a:p>
      </dgm:t>
    </dgm:pt>
    <dgm:pt modelId="{B6FE9EFC-EF3F-4E70-83ED-D2BFA5162132}" type="pres">
      <dgm:prSet presAssocID="{3D5D4F86-5823-4184-9A62-8964DB69AD98}" presName="bullet5c" presStyleLbl="node1" presStyleIdx="2" presStyleCnt="5"/>
      <dgm:spPr/>
    </dgm:pt>
    <dgm:pt modelId="{CC78892F-5C4C-48C2-A99B-401D56C14D83}" type="pres">
      <dgm:prSet presAssocID="{3D5D4F86-5823-4184-9A62-8964DB69AD98}" presName="textBox5c" presStyleLbl="revTx" presStyleIdx="2" presStyleCnt="5">
        <dgm:presLayoutVars>
          <dgm:bulletEnabled val="1"/>
        </dgm:presLayoutVars>
      </dgm:prSet>
      <dgm:spPr/>
      <dgm:t>
        <a:bodyPr/>
        <a:lstStyle/>
        <a:p>
          <a:endParaRPr lang="en-GB"/>
        </a:p>
      </dgm:t>
    </dgm:pt>
    <dgm:pt modelId="{6210E369-E0F9-4D15-97FD-5F693B105340}" type="pres">
      <dgm:prSet presAssocID="{A4953B79-E401-4670-B947-B4DF95D49364}" presName="bullet5d" presStyleLbl="node1" presStyleIdx="3" presStyleCnt="5"/>
      <dgm:spPr/>
    </dgm:pt>
    <dgm:pt modelId="{591B04BC-9653-456A-98CF-D6402F965EB5}" type="pres">
      <dgm:prSet presAssocID="{A4953B79-E401-4670-B947-B4DF95D49364}" presName="textBox5d" presStyleLbl="revTx" presStyleIdx="3" presStyleCnt="5">
        <dgm:presLayoutVars>
          <dgm:bulletEnabled val="1"/>
        </dgm:presLayoutVars>
      </dgm:prSet>
      <dgm:spPr/>
      <dgm:t>
        <a:bodyPr/>
        <a:lstStyle/>
        <a:p>
          <a:endParaRPr lang="en-GB"/>
        </a:p>
      </dgm:t>
    </dgm:pt>
    <dgm:pt modelId="{72E91C4A-AFC5-4FAF-8987-8E73D5A8003C}" type="pres">
      <dgm:prSet presAssocID="{D8421825-D2A8-4527-A880-695CB091F95D}" presName="bullet5e" presStyleLbl="node1" presStyleIdx="4" presStyleCnt="5"/>
      <dgm:spPr/>
    </dgm:pt>
    <dgm:pt modelId="{90E48A05-77DA-44FC-999B-106083814680}" type="pres">
      <dgm:prSet presAssocID="{D8421825-D2A8-4527-A880-695CB091F95D}" presName="textBox5e" presStyleLbl="revTx" presStyleIdx="4" presStyleCnt="5">
        <dgm:presLayoutVars>
          <dgm:bulletEnabled val="1"/>
        </dgm:presLayoutVars>
      </dgm:prSet>
      <dgm:spPr/>
      <dgm:t>
        <a:bodyPr/>
        <a:lstStyle/>
        <a:p>
          <a:endParaRPr lang="en-GB"/>
        </a:p>
      </dgm:t>
    </dgm:pt>
  </dgm:ptLst>
  <dgm:cxnLst>
    <dgm:cxn modelId="{F58B5F06-3C62-4181-940A-49BD36E42B58}" type="presOf" srcId="{263E76FD-2618-4995-9569-561673AB9968}" destId="{FC3E7361-4B2A-443F-BFFE-BCB19C75B179}" srcOrd="0" destOrd="0" presId="urn:microsoft.com/office/officeart/2005/8/layout/arrow2"/>
    <dgm:cxn modelId="{6FD03424-78C7-40C8-9D6B-918D5421AC5F}" type="presOf" srcId="{A4953B79-E401-4670-B947-B4DF95D49364}" destId="{591B04BC-9653-456A-98CF-D6402F965EB5}" srcOrd="0" destOrd="0" presId="urn:microsoft.com/office/officeart/2005/8/layout/arrow2"/>
    <dgm:cxn modelId="{74A7B117-418A-4395-BAD4-3860754146EC}" type="presOf" srcId="{3D5D4F86-5823-4184-9A62-8964DB69AD98}" destId="{CC78892F-5C4C-48C2-A99B-401D56C14D83}" srcOrd="0" destOrd="0" presId="urn:microsoft.com/office/officeart/2005/8/layout/arrow2"/>
    <dgm:cxn modelId="{D9D51BB0-260C-4C77-94B7-F1F35D2C104B}" type="presOf" srcId="{FE7E6F87-E865-4DEC-A224-09F4A0F93C50}" destId="{740857F7-2E8C-4181-90D9-4AA0D4A510D3}" srcOrd="0" destOrd="0" presId="urn:microsoft.com/office/officeart/2005/8/layout/arrow2"/>
    <dgm:cxn modelId="{1C2351DD-0D4E-4040-959F-E4E0E6690008}" srcId="{FE7E6F87-E865-4DEC-A224-09F4A0F93C50}" destId="{D8421825-D2A8-4527-A880-695CB091F95D}" srcOrd="4" destOrd="0" parTransId="{7E5508AE-4D2B-4FEE-B0DE-6C0C0573AE1A}" sibTransId="{95177EF2-F5EC-4A24-83F9-B28BE7056155}"/>
    <dgm:cxn modelId="{DA9609EC-D107-4499-BC42-548C5FF1D01F}" type="presOf" srcId="{F8E6A39C-43F4-40FB-A6A9-D1FC5619E955}" destId="{C0E3A670-A5D5-4C13-AB6A-8CB2B635B2EF}" srcOrd="0" destOrd="0" presId="urn:microsoft.com/office/officeart/2005/8/layout/arrow2"/>
    <dgm:cxn modelId="{179F4E1D-A6F9-4ED5-9295-6FB50D0F6131}" srcId="{FE7E6F87-E865-4DEC-A224-09F4A0F93C50}" destId="{A4953B79-E401-4670-B947-B4DF95D49364}" srcOrd="3" destOrd="0" parTransId="{75E50A99-D74E-46C7-B7FF-4EAD20B967B4}" sibTransId="{81230928-5BB6-41B1-A4CD-7923B3C332FA}"/>
    <dgm:cxn modelId="{16DE8F9E-3D14-40D3-9F1E-6D5272A4CA59}" srcId="{FE7E6F87-E865-4DEC-A224-09F4A0F93C50}" destId="{263E76FD-2618-4995-9569-561673AB9968}" srcOrd="0" destOrd="0" parTransId="{B428B381-98DE-4349-9E33-C65D32FE519C}" sibTransId="{504D87BF-8BE5-49D8-BF07-22A44B06D2E5}"/>
    <dgm:cxn modelId="{8CAEC649-1282-48BB-B2A8-2BA02989E3C2}" srcId="{FE7E6F87-E865-4DEC-A224-09F4A0F93C50}" destId="{F8E6A39C-43F4-40FB-A6A9-D1FC5619E955}" srcOrd="1" destOrd="0" parTransId="{A6649DF5-FECC-4814-B0B7-070D5ACDA1A6}" sibTransId="{D43F7125-DCDB-4F23-8E23-91E34E482A46}"/>
    <dgm:cxn modelId="{209F9C8A-41A7-439E-BA65-569E1162CB8C}" srcId="{FE7E6F87-E865-4DEC-A224-09F4A0F93C50}" destId="{3D5D4F86-5823-4184-9A62-8964DB69AD98}" srcOrd="2" destOrd="0" parTransId="{6691715A-76B7-4DB5-83FB-5C9992ED8E80}" sibTransId="{6A6DC6F3-2AD6-4906-A0C0-23A962DB43CC}"/>
    <dgm:cxn modelId="{E103E832-58D5-4B21-9BDF-9C9F1526D9BA}" type="presOf" srcId="{D8421825-D2A8-4527-A880-695CB091F95D}" destId="{90E48A05-77DA-44FC-999B-106083814680}" srcOrd="0" destOrd="0" presId="urn:microsoft.com/office/officeart/2005/8/layout/arrow2"/>
    <dgm:cxn modelId="{60C2A185-6D88-470D-9174-10710BD6929C}" type="presParOf" srcId="{740857F7-2E8C-4181-90D9-4AA0D4A510D3}" destId="{74D3475D-C9DF-4A47-BB76-29FA41551D85}" srcOrd="0" destOrd="0" presId="urn:microsoft.com/office/officeart/2005/8/layout/arrow2"/>
    <dgm:cxn modelId="{7022CCC8-9C33-4B09-BCBD-564B7C118F2D}" type="presParOf" srcId="{740857F7-2E8C-4181-90D9-4AA0D4A510D3}" destId="{28409250-5758-4BD9-913A-9867D210B9F7}" srcOrd="1" destOrd="0" presId="urn:microsoft.com/office/officeart/2005/8/layout/arrow2"/>
    <dgm:cxn modelId="{A4267ECD-B120-4A06-9C50-7A71FC7AC2D4}" type="presParOf" srcId="{28409250-5758-4BD9-913A-9867D210B9F7}" destId="{5AF39CDA-38FB-465D-B8A8-350AA53D3FB7}" srcOrd="0" destOrd="0" presId="urn:microsoft.com/office/officeart/2005/8/layout/arrow2"/>
    <dgm:cxn modelId="{BE88562F-AF6A-4CD7-A6C4-FBA306EEF0D6}" type="presParOf" srcId="{28409250-5758-4BD9-913A-9867D210B9F7}" destId="{FC3E7361-4B2A-443F-BFFE-BCB19C75B179}" srcOrd="1" destOrd="0" presId="urn:microsoft.com/office/officeart/2005/8/layout/arrow2"/>
    <dgm:cxn modelId="{9D98B163-7DA7-40A8-B58C-50DD4A31FA8C}" type="presParOf" srcId="{28409250-5758-4BD9-913A-9867D210B9F7}" destId="{B7D60C82-796F-428D-820A-4F4AC94790F4}" srcOrd="2" destOrd="0" presId="urn:microsoft.com/office/officeart/2005/8/layout/arrow2"/>
    <dgm:cxn modelId="{D8633B77-45BA-427B-97ED-97468D89509B}" type="presParOf" srcId="{28409250-5758-4BD9-913A-9867D210B9F7}" destId="{C0E3A670-A5D5-4C13-AB6A-8CB2B635B2EF}" srcOrd="3" destOrd="0" presId="urn:microsoft.com/office/officeart/2005/8/layout/arrow2"/>
    <dgm:cxn modelId="{7BB957D6-4551-4991-869B-4BAC315DBBFB}" type="presParOf" srcId="{28409250-5758-4BD9-913A-9867D210B9F7}" destId="{B6FE9EFC-EF3F-4E70-83ED-D2BFA5162132}" srcOrd="4" destOrd="0" presId="urn:microsoft.com/office/officeart/2005/8/layout/arrow2"/>
    <dgm:cxn modelId="{10B57FF9-7E44-495D-AF37-487512F686D0}" type="presParOf" srcId="{28409250-5758-4BD9-913A-9867D210B9F7}" destId="{CC78892F-5C4C-48C2-A99B-401D56C14D83}" srcOrd="5" destOrd="0" presId="urn:microsoft.com/office/officeart/2005/8/layout/arrow2"/>
    <dgm:cxn modelId="{2395A9C9-4003-47AC-B310-4157C4811929}" type="presParOf" srcId="{28409250-5758-4BD9-913A-9867D210B9F7}" destId="{6210E369-E0F9-4D15-97FD-5F693B105340}" srcOrd="6" destOrd="0" presId="urn:microsoft.com/office/officeart/2005/8/layout/arrow2"/>
    <dgm:cxn modelId="{8B54697E-ECD2-485C-BFE5-3E6C2A9FC30D}" type="presParOf" srcId="{28409250-5758-4BD9-913A-9867D210B9F7}" destId="{591B04BC-9653-456A-98CF-D6402F965EB5}" srcOrd="7" destOrd="0" presId="urn:microsoft.com/office/officeart/2005/8/layout/arrow2"/>
    <dgm:cxn modelId="{C1DEC4BC-3F34-4F90-9422-7375B241BC2F}" type="presParOf" srcId="{28409250-5758-4BD9-913A-9867D210B9F7}" destId="{72E91C4A-AFC5-4FAF-8987-8E73D5A8003C}" srcOrd="8" destOrd="0" presId="urn:microsoft.com/office/officeart/2005/8/layout/arrow2"/>
    <dgm:cxn modelId="{AB61B96C-AEB0-45D1-A7E7-313A4F5EB8C5}" type="presParOf" srcId="{28409250-5758-4BD9-913A-9867D210B9F7}" destId="{90E48A05-77DA-44FC-999B-106083814680}"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7E6F87-E865-4DEC-A224-09F4A0F93C50}" type="doc">
      <dgm:prSet loTypeId="urn:microsoft.com/office/officeart/2005/8/layout/arrow2" loCatId="process" qsTypeId="urn:microsoft.com/office/officeart/2005/8/quickstyle/simple1" qsCatId="simple" csTypeId="urn:microsoft.com/office/officeart/2005/8/colors/accent1_2" csCatId="accent1" phldr="1"/>
      <dgm:spPr/>
    </dgm:pt>
    <dgm:pt modelId="{3D5D4F86-5823-4184-9A62-8964DB69AD98}">
      <dgm:prSet phldrT="[Text]"/>
      <dgm:spPr/>
      <dgm:t>
        <a:bodyPr/>
        <a:lstStyle/>
        <a:p>
          <a:r>
            <a:rPr lang="en-GB" dirty="0" smtClean="0"/>
            <a:t>Colloquial:  societal values</a:t>
          </a:r>
          <a:endParaRPr lang="en-GB" dirty="0"/>
        </a:p>
      </dgm:t>
    </dgm:pt>
    <dgm:pt modelId="{6691715A-76B7-4DB5-83FB-5C9992ED8E80}" type="parTrans" cxnId="{209F9C8A-41A7-439E-BA65-569E1162CB8C}">
      <dgm:prSet/>
      <dgm:spPr/>
      <dgm:t>
        <a:bodyPr/>
        <a:lstStyle/>
        <a:p>
          <a:endParaRPr lang="en-GB"/>
        </a:p>
      </dgm:t>
    </dgm:pt>
    <dgm:pt modelId="{6A6DC6F3-2AD6-4906-A0C0-23A962DB43CC}" type="sibTrans" cxnId="{209F9C8A-41A7-439E-BA65-569E1162CB8C}">
      <dgm:prSet/>
      <dgm:spPr/>
      <dgm:t>
        <a:bodyPr/>
        <a:lstStyle/>
        <a:p>
          <a:endParaRPr lang="en-GB"/>
        </a:p>
      </dgm:t>
    </dgm:pt>
    <dgm:pt modelId="{D11A325A-29C6-41D2-ADB3-1D735334BC39}">
      <dgm:prSet phldrT="[Text]"/>
      <dgm:spPr/>
      <dgm:t>
        <a:bodyPr/>
        <a:lstStyle/>
        <a:p>
          <a:r>
            <a:rPr lang="en-GB" dirty="0" smtClean="0"/>
            <a:t>Colloquial:  experience of increasing length of home care visit</a:t>
          </a:r>
          <a:endParaRPr lang="en-GB" dirty="0"/>
        </a:p>
      </dgm:t>
    </dgm:pt>
    <dgm:pt modelId="{5CD4E148-326B-44B8-A1CC-9FF4EB9A8032}" type="parTrans" cxnId="{E4E4695B-C023-412F-9F61-59A8623A33CD}">
      <dgm:prSet/>
      <dgm:spPr/>
      <dgm:t>
        <a:bodyPr/>
        <a:lstStyle/>
        <a:p>
          <a:endParaRPr lang="en-GB"/>
        </a:p>
      </dgm:t>
    </dgm:pt>
    <dgm:pt modelId="{A5E7ECD4-2D8A-4E17-9D07-7A9772548801}" type="sibTrans" cxnId="{E4E4695B-C023-412F-9F61-59A8623A33CD}">
      <dgm:prSet/>
      <dgm:spPr/>
      <dgm:t>
        <a:bodyPr/>
        <a:lstStyle/>
        <a:p>
          <a:endParaRPr lang="en-GB"/>
        </a:p>
      </dgm:t>
    </dgm:pt>
    <dgm:pt modelId="{A4953B79-E401-4670-B947-B4DF95D49364}">
      <dgm:prSet phldrT="[Text]"/>
      <dgm:spPr/>
      <dgm:t>
        <a:bodyPr/>
        <a:lstStyle/>
        <a:p>
          <a:endParaRPr lang="en-GB" dirty="0"/>
        </a:p>
      </dgm:t>
    </dgm:pt>
    <dgm:pt modelId="{75E50A99-D74E-46C7-B7FF-4EAD20B967B4}" type="parTrans" cxnId="{179F4E1D-A6F9-4ED5-9295-6FB50D0F6131}">
      <dgm:prSet/>
      <dgm:spPr/>
      <dgm:t>
        <a:bodyPr/>
        <a:lstStyle/>
        <a:p>
          <a:endParaRPr lang="en-GB"/>
        </a:p>
      </dgm:t>
    </dgm:pt>
    <dgm:pt modelId="{81230928-5BB6-41B1-A4CD-7923B3C332FA}" type="sibTrans" cxnId="{179F4E1D-A6F9-4ED5-9295-6FB50D0F6131}">
      <dgm:prSet/>
      <dgm:spPr/>
      <dgm:t>
        <a:bodyPr/>
        <a:lstStyle/>
        <a:p>
          <a:endParaRPr lang="en-GB"/>
        </a:p>
      </dgm:t>
    </dgm:pt>
    <dgm:pt modelId="{D8421825-D2A8-4527-A880-695CB091F95D}">
      <dgm:prSet phldrT="[Text]"/>
      <dgm:spPr/>
      <dgm:t>
        <a:bodyPr/>
        <a:lstStyle/>
        <a:p>
          <a:endParaRPr lang="en-GB" dirty="0"/>
        </a:p>
      </dgm:t>
    </dgm:pt>
    <dgm:pt modelId="{7E5508AE-4D2B-4FEE-B0DE-6C0C0573AE1A}" type="parTrans" cxnId="{1C2351DD-0D4E-4040-959F-E4E0E6690008}">
      <dgm:prSet/>
      <dgm:spPr/>
      <dgm:t>
        <a:bodyPr/>
        <a:lstStyle/>
        <a:p>
          <a:endParaRPr lang="en-GB"/>
        </a:p>
      </dgm:t>
    </dgm:pt>
    <dgm:pt modelId="{95177EF2-F5EC-4A24-83F9-B28BE7056155}" type="sibTrans" cxnId="{1C2351DD-0D4E-4040-959F-E4E0E6690008}">
      <dgm:prSet/>
      <dgm:spPr/>
      <dgm:t>
        <a:bodyPr/>
        <a:lstStyle/>
        <a:p>
          <a:endParaRPr lang="en-GB"/>
        </a:p>
      </dgm:t>
    </dgm:pt>
    <dgm:pt modelId="{263E76FD-2618-4995-9569-561673AB9968}">
      <dgm:prSet phldrT="[Text]"/>
      <dgm:spPr/>
      <dgm:t>
        <a:bodyPr/>
        <a:lstStyle/>
        <a:p>
          <a:r>
            <a:rPr lang="en-GB" dirty="0" smtClean="0"/>
            <a:t>Scientific:  no effectiveness data</a:t>
          </a:r>
          <a:endParaRPr lang="en-GB" dirty="0"/>
        </a:p>
      </dgm:t>
    </dgm:pt>
    <dgm:pt modelId="{B428B381-98DE-4349-9E33-C65D32FE519C}" type="parTrans" cxnId="{16DE8F9E-3D14-40D3-9F1E-6D5272A4CA59}">
      <dgm:prSet/>
      <dgm:spPr/>
      <dgm:t>
        <a:bodyPr/>
        <a:lstStyle/>
        <a:p>
          <a:endParaRPr lang="en-GB"/>
        </a:p>
      </dgm:t>
    </dgm:pt>
    <dgm:pt modelId="{504D87BF-8BE5-49D8-BF07-22A44B06D2E5}" type="sibTrans" cxnId="{16DE8F9E-3D14-40D3-9F1E-6D5272A4CA59}">
      <dgm:prSet/>
      <dgm:spPr/>
      <dgm:t>
        <a:bodyPr/>
        <a:lstStyle/>
        <a:p>
          <a:endParaRPr lang="en-GB"/>
        </a:p>
      </dgm:t>
    </dgm:pt>
    <dgm:pt modelId="{F8E6A39C-43F4-40FB-A6A9-D1FC5619E955}">
      <dgm:prSet phldrT="[Text]"/>
      <dgm:spPr/>
      <dgm:t>
        <a:bodyPr/>
        <a:lstStyle/>
        <a:p>
          <a:r>
            <a:rPr lang="en-GB" smtClean="0"/>
            <a:t>Scientific</a:t>
          </a:r>
          <a:r>
            <a:rPr lang="en-GB" dirty="0" smtClean="0"/>
            <a:t>:  lived experience</a:t>
          </a:r>
          <a:endParaRPr lang="en-GB" dirty="0"/>
        </a:p>
      </dgm:t>
    </dgm:pt>
    <dgm:pt modelId="{A6649DF5-FECC-4814-B0B7-070D5ACDA1A6}" type="parTrans" cxnId="{8CAEC649-1282-48BB-B2A8-2BA02989E3C2}">
      <dgm:prSet/>
      <dgm:spPr/>
      <dgm:t>
        <a:bodyPr/>
        <a:lstStyle/>
        <a:p>
          <a:endParaRPr lang="en-GB"/>
        </a:p>
      </dgm:t>
    </dgm:pt>
    <dgm:pt modelId="{D43F7125-DCDB-4F23-8E23-91E34E482A46}" type="sibTrans" cxnId="{8CAEC649-1282-48BB-B2A8-2BA02989E3C2}">
      <dgm:prSet/>
      <dgm:spPr/>
      <dgm:t>
        <a:bodyPr/>
        <a:lstStyle/>
        <a:p>
          <a:endParaRPr lang="en-GB"/>
        </a:p>
      </dgm:t>
    </dgm:pt>
    <dgm:pt modelId="{740857F7-2E8C-4181-90D9-4AA0D4A510D3}" type="pres">
      <dgm:prSet presAssocID="{FE7E6F87-E865-4DEC-A224-09F4A0F93C50}" presName="arrowDiagram" presStyleCnt="0">
        <dgm:presLayoutVars>
          <dgm:chMax val="5"/>
          <dgm:dir/>
          <dgm:resizeHandles val="exact"/>
        </dgm:presLayoutVars>
      </dgm:prSet>
      <dgm:spPr/>
    </dgm:pt>
    <dgm:pt modelId="{74D3475D-C9DF-4A47-BB76-29FA41551D85}" type="pres">
      <dgm:prSet presAssocID="{FE7E6F87-E865-4DEC-A224-09F4A0F93C50}" presName="arrow" presStyleLbl="bgShp" presStyleIdx="0" presStyleCnt="1"/>
      <dgm:spPr/>
    </dgm:pt>
    <dgm:pt modelId="{28409250-5758-4BD9-913A-9867D210B9F7}" type="pres">
      <dgm:prSet presAssocID="{FE7E6F87-E865-4DEC-A224-09F4A0F93C50}" presName="arrowDiagram5" presStyleCnt="0"/>
      <dgm:spPr/>
    </dgm:pt>
    <dgm:pt modelId="{5AF39CDA-38FB-465D-B8A8-350AA53D3FB7}" type="pres">
      <dgm:prSet presAssocID="{263E76FD-2618-4995-9569-561673AB9968}" presName="bullet5a" presStyleLbl="node1" presStyleIdx="0" presStyleCnt="5"/>
      <dgm:spPr/>
    </dgm:pt>
    <dgm:pt modelId="{FC3E7361-4B2A-443F-BFFE-BCB19C75B179}" type="pres">
      <dgm:prSet presAssocID="{263E76FD-2618-4995-9569-561673AB9968}" presName="textBox5a" presStyleLbl="revTx" presStyleIdx="0" presStyleCnt="5">
        <dgm:presLayoutVars>
          <dgm:bulletEnabled val="1"/>
        </dgm:presLayoutVars>
      </dgm:prSet>
      <dgm:spPr/>
      <dgm:t>
        <a:bodyPr/>
        <a:lstStyle/>
        <a:p>
          <a:endParaRPr lang="en-GB"/>
        </a:p>
      </dgm:t>
    </dgm:pt>
    <dgm:pt modelId="{B7D60C82-796F-428D-820A-4F4AC94790F4}" type="pres">
      <dgm:prSet presAssocID="{F8E6A39C-43F4-40FB-A6A9-D1FC5619E955}" presName="bullet5b" presStyleLbl="node1" presStyleIdx="1" presStyleCnt="5"/>
      <dgm:spPr/>
    </dgm:pt>
    <dgm:pt modelId="{C0E3A670-A5D5-4C13-AB6A-8CB2B635B2EF}" type="pres">
      <dgm:prSet presAssocID="{F8E6A39C-43F4-40FB-A6A9-D1FC5619E955}" presName="textBox5b" presStyleLbl="revTx" presStyleIdx="1" presStyleCnt="5">
        <dgm:presLayoutVars>
          <dgm:bulletEnabled val="1"/>
        </dgm:presLayoutVars>
      </dgm:prSet>
      <dgm:spPr/>
      <dgm:t>
        <a:bodyPr/>
        <a:lstStyle/>
        <a:p>
          <a:endParaRPr lang="en-GB"/>
        </a:p>
      </dgm:t>
    </dgm:pt>
    <dgm:pt modelId="{B6FE9EFC-EF3F-4E70-83ED-D2BFA5162132}" type="pres">
      <dgm:prSet presAssocID="{3D5D4F86-5823-4184-9A62-8964DB69AD98}" presName="bullet5c" presStyleLbl="node1" presStyleIdx="2" presStyleCnt="5"/>
      <dgm:spPr/>
    </dgm:pt>
    <dgm:pt modelId="{CC78892F-5C4C-48C2-A99B-401D56C14D83}" type="pres">
      <dgm:prSet presAssocID="{3D5D4F86-5823-4184-9A62-8964DB69AD98}" presName="textBox5c" presStyleLbl="revTx" presStyleIdx="2" presStyleCnt="5">
        <dgm:presLayoutVars>
          <dgm:bulletEnabled val="1"/>
        </dgm:presLayoutVars>
      </dgm:prSet>
      <dgm:spPr/>
      <dgm:t>
        <a:bodyPr/>
        <a:lstStyle/>
        <a:p>
          <a:endParaRPr lang="en-GB"/>
        </a:p>
      </dgm:t>
    </dgm:pt>
    <dgm:pt modelId="{EA4548E1-67C2-4901-9128-A060B491A30B}" type="pres">
      <dgm:prSet presAssocID="{D11A325A-29C6-41D2-ADB3-1D735334BC39}" presName="bullet5d" presStyleLbl="node1" presStyleIdx="3" presStyleCnt="5"/>
      <dgm:spPr/>
    </dgm:pt>
    <dgm:pt modelId="{B69F26B7-CC9A-4304-A2BF-6E39A2264AC5}" type="pres">
      <dgm:prSet presAssocID="{D11A325A-29C6-41D2-ADB3-1D735334BC39}" presName="textBox5d" presStyleLbl="revTx" presStyleIdx="3" presStyleCnt="5">
        <dgm:presLayoutVars>
          <dgm:bulletEnabled val="1"/>
        </dgm:presLayoutVars>
      </dgm:prSet>
      <dgm:spPr/>
      <dgm:t>
        <a:bodyPr/>
        <a:lstStyle/>
        <a:p>
          <a:endParaRPr lang="en-GB"/>
        </a:p>
      </dgm:t>
    </dgm:pt>
    <dgm:pt modelId="{7AB73FD6-BE29-4A80-B992-CFD8362250C3}" type="pres">
      <dgm:prSet presAssocID="{A4953B79-E401-4670-B947-B4DF95D49364}" presName="bullet5e" presStyleLbl="node1" presStyleIdx="4" presStyleCnt="5"/>
      <dgm:spPr/>
    </dgm:pt>
    <dgm:pt modelId="{7047B6E0-965C-41C9-9356-748A9D1F32C0}" type="pres">
      <dgm:prSet presAssocID="{A4953B79-E401-4670-B947-B4DF95D49364}" presName="textBox5e" presStyleLbl="revTx" presStyleIdx="4" presStyleCnt="5">
        <dgm:presLayoutVars>
          <dgm:bulletEnabled val="1"/>
        </dgm:presLayoutVars>
      </dgm:prSet>
      <dgm:spPr/>
      <dgm:t>
        <a:bodyPr/>
        <a:lstStyle/>
        <a:p>
          <a:endParaRPr lang="en-GB"/>
        </a:p>
      </dgm:t>
    </dgm:pt>
  </dgm:ptLst>
  <dgm:cxnLst>
    <dgm:cxn modelId="{E4E4695B-C023-412F-9F61-59A8623A33CD}" srcId="{FE7E6F87-E865-4DEC-A224-09F4A0F93C50}" destId="{D11A325A-29C6-41D2-ADB3-1D735334BC39}" srcOrd="3" destOrd="0" parTransId="{5CD4E148-326B-44B8-A1CC-9FF4EB9A8032}" sibTransId="{A5E7ECD4-2D8A-4E17-9D07-7A9772548801}"/>
    <dgm:cxn modelId="{4846C4BD-EEB2-4FAD-B519-E850956532E9}" type="presOf" srcId="{A4953B79-E401-4670-B947-B4DF95D49364}" destId="{7047B6E0-965C-41C9-9356-748A9D1F32C0}" srcOrd="0" destOrd="0" presId="urn:microsoft.com/office/officeart/2005/8/layout/arrow2"/>
    <dgm:cxn modelId="{1C2351DD-0D4E-4040-959F-E4E0E6690008}" srcId="{FE7E6F87-E865-4DEC-A224-09F4A0F93C50}" destId="{D8421825-D2A8-4527-A880-695CB091F95D}" srcOrd="5" destOrd="0" parTransId="{7E5508AE-4D2B-4FEE-B0DE-6C0C0573AE1A}" sibTransId="{95177EF2-F5EC-4A24-83F9-B28BE7056155}"/>
    <dgm:cxn modelId="{7B0C2425-85ED-46AD-A4B3-1F5DFD598E3B}" type="presOf" srcId="{3D5D4F86-5823-4184-9A62-8964DB69AD98}" destId="{CC78892F-5C4C-48C2-A99B-401D56C14D83}" srcOrd="0" destOrd="0" presId="urn:microsoft.com/office/officeart/2005/8/layout/arrow2"/>
    <dgm:cxn modelId="{179F4E1D-A6F9-4ED5-9295-6FB50D0F6131}" srcId="{FE7E6F87-E865-4DEC-A224-09F4A0F93C50}" destId="{A4953B79-E401-4670-B947-B4DF95D49364}" srcOrd="4" destOrd="0" parTransId="{75E50A99-D74E-46C7-B7FF-4EAD20B967B4}" sibTransId="{81230928-5BB6-41B1-A4CD-7923B3C332FA}"/>
    <dgm:cxn modelId="{16DE8F9E-3D14-40D3-9F1E-6D5272A4CA59}" srcId="{FE7E6F87-E865-4DEC-A224-09F4A0F93C50}" destId="{263E76FD-2618-4995-9569-561673AB9968}" srcOrd="0" destOrd="0" parTransId="{B428B381-98DE-4349-9E33-C65D32FE519C}" sibTransId="{504D87BF-8BE5-49D8-BF07-22A44B06D2E5}"/>
    <dgm:cxn modelId="{8CAEC649-1282-48BB-B2A8-2BA02989E3C2}" srcId="{FE7E6F87-E865-4DEC-A224-09F4A0F93C50}" destId="{F8E6A39C-43F4-40FB-A6A9-D1FC5619E955}" srcOrd="1" destOrd="0" parTransId="{A6649DF5-FECC-4814-B0B7-070D5ACDA1A6}" sibTransId="{D43F7125-DCDB-4F23-8E23-91E34E482A46}"/>
    <dgm:cxn modelId="{38597EC9-67F6-416B-8726-CB3566C7A3E2}" type="presOf" srcId="{F8E6A39C-43F4-40FB-A6A9-D1FC5619E955}" destId="{C0E3A670-A5D5-4C13-AB6A-8CB2B635B2EF}" srcOrd="0" destOrd="0" presId="urn:microsoft.com/office/officeart/2005/8/layout/arrow2"/>
    <dgm:cxn modelId="{209F9C8A-41A7-439E-BA65-569E1162CB8C}" srcId="{FE7E6F87-E865-4DEC-A224-09F4A0F93C50}" destId="{3D5D4F86-5823-4184-9A62-8964DB69AD98}" srcOrd="2" destOrd="0" parTransId="{6691715A-76B7-4DB5-83FB-5C9992ED8E80}" sibTransId="{6A6DC6F3-2AD6-4906-A0C0-23A962DB43CC}"/>
    <dgm:cxn modelId="{2C64DBD4-1FA7-4413-81E4-60C8B686C80F}" type="presOf" srcId="{263E76FD-2618-4995-9569-561673AB9968}" destId="{FC3E7361-4B2A-443F-BFFE-BCB19C75B179}" srcOrd="0" destOrd="0" presId="urn:microsoft.com/office/officeart/2005/8/layout/arrow2"/>
    <dgm:cxn modelId="{461355DE-0C27-4313-B9B9-DE182606E532}" type="presOf" srcId="{FE7E6F87-E865-4DEC-A224-09F4A0F93C50}" destId="{740857F7-2E8C-4181-90D9-4AA0D4A510D3}" srcOrd="0" destOrd="0" presId="urn:microsoft.com/office/officeart/2005/8/layout/arrow2"/>
    <dgm:cxn modelId="{4A942E30-577C-489E-8630-1DA1D30FC8AD}" type="presOf" srcId="{D11A325A-29C6-41D2-ADB3-1D735334BC39}" destId="{B69F26B7-CC9A-4304-A2BF-6E39A2264AC5}" srcOrd="0" destOrd="0" presId="urn:microsoft.com/office/officeart/2005/8/layout/arrow2"/>
    <dgm:cxn modelId="{E887CB37-4F08-4A45-809E-1839CEE2AB10}" type="presParOf" srcId="{740857F7-2E8C-4181-90D9-4AA0D4A510D3}" destId="{74D3475D-C9DF-4A47-BB76-29FA41551D85}" srcOrd="0" destOrd="0" presId="urn:microsoft.com/office/officeart/2005/8/layout/arrow2"/>
    <dgm:cxn modelId="{F649E7B8-01E3-4615-BD2A-7B12900F7DB2}" type="presParOf" srcId="{740857F7-2E8C-4181-90D9-4AA0D4A510D3}" destId="{28409250-5758-4BD9-913A-9867D210B9F7}" srcOrd="1" destOrd="0" presId="urn:microsoft.com/office/officeart/2005/8/layout/arrow2"/>
    <dgm:cxn modelId="{595FC284-2F98-421B-981C-138116BCF363}" type="presParOf" srcId="{28409250-5758-4BD9-913A-9867D210B9F7}" destId="{5AF39CDA-38FB-465D-B8A8-350AA53D3FB7}" srcOrd="0" destOrd="0" presId="urn:microsoft.com/office/officeart/2005/8/layout/arrow2"/>
    <dgm:cxn modelId="{24072A90-6DCB-4FAC-9F28-26F95899EDF9}" type="presParOf" srcId="{28409250-5758-4BD9-913A-9867D210B9F7}" destId="{FC3E7361-4B2A-443F-BFFE-BCB19C75B179}" srcOrd="1" destOrd="0" presId="urn:microsoft.com/office/officeart/2005/8/layout/arrow2"/>
    <dgm:cxn modelId="{EF562E1C-F393-49F2-99DF-7C4B17BF8342}" type="presParOf" srcId="{28409250-5758-4BD9-913A-9867D210B9F7}" destId="{B7D60C82-796F-428D-820A-4F4AC94790F4}" srcOrd="2" destOrd="0" presId="urn:microsoft.com/office/officeart/2005/8/layout/arrow2"/>
    <dgm:cxn modelId="{F6FA89CF-F302-4118-A0A4-AC8E6E7927E1}" type="presParOf" srcId="{28409250-5758-4BD9-913A-9867D210B9F7}" destId="{C0E3A670-A5D5-4C13-AB6A-8CB2B635B2EF}" srcOrd="3" destOrd="0" presId="urn:microsoft.com/office/officeart/2005/8/layout/arrow2"/>
    <dgm:cxn modelId="{AC1942EB-A919-4658-B5A2-DA71C760C185}" type="presParOf" srcId="{28409250-5758-4BD9-913A-9867D210B9F7}" destId="{B6FE9EFC-EF3F-4E70-83ED-D2BFA5162132}" srcOrd="4" destOrd="0" presId="urn:microsoft.com/office/officeart/2005/8/layout/arrow2"/>
    <dgm:cxn modelId="{DA44E85B-9A2A-4067-9DE0-9888CE9B6FB6}" type="presParOf" srcId="{28409250-5758-4BD9-913A-9867D210B9F7}" destId="{CC78892F-5C4C-48C2-A99B-401D56C14D83}" srcOrd="5" destOrd="0" presId="urn:microsoft.com/office/officeart/2005/8/layout/arrow2"/>
    <dgm:cxn modelId="{84B149C6-B52B-42E9-8EFD-DACEBDFDE192}" type="presParOf" srcId="{28409250-5758-4BD9-913A-9867D210B9F7}" destId="{EA4548E1-67C2-4901-9128-A060B491A30B}" srcOrd="6" destOrd="0" presId="urn:microsoft.com/office/officeart/2005/8/layout/arrow2"/>
    <dgm:cxn modelId="{D4379418-45B8-42E4-98D1-C801A6E6E877}" type="presParOf" srcId="{28409250-5758-4BD9-913A-9867D210B9F7}" destId="{B69F26B7-CC9A-4304-A2BF-6E39A2264AC5}" srcOrd="7" destOrd="0" presId="urn:microsoft.com/office/officeart/2005/8/layout/arrow2"/>
    <dgm:cxn modelId="{05231924-495F-44EA-99FF-56C3F71E8E2D}" type="presParOf" srcId="{28409250-5758-4BD9-913A-9867D210B9F7}" destId="{7AB73FD6-BE29-4A80-B992-CFD8362250C3}" srcOrd="8" destOrd="0" presId="urn:microsoft.com/office/officeart/2005/8/layout/arrow2"/>
    <dgm:cxn modelId="{3DD1E544-38CF-4D0C-9E2E-56B552DF9144}" type="presParOf" srcId="{28409250-5758-4BD9-913A-9867D210B9F7}" destId="{7047B6E0-965C-41C9-9356-748A9D1F32C0}"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7E6F87-E865-4DEC-A224-09F4A0F93C50}" type="doc">
      <dgm:prSet loTypeId="urn:microsoft.com/office/officeart/2005/8/layout/arrow2" loCatId="process" qsTypeId="urn:microsoft.com/office/officeart/2005/8/quickstyle/simple1" qsCatId="simple" csTypeId="urn:microsoft.com/office/officeart/2005/8/colors/accent1_2" csCatId="accent1" phldr="1"/>
      <dgm:spPr/>
    </dgm:pt>
    <dgm:pt modelId="{3D5D4F86-5823-4184-9A62-8964DB69AD98}">
      <dgm:prSet phldrT="[Text]"/>
      <dgm:spPr/>
      <dgm:t>
        <a:bodyPr/>
        <a:lstStyle/>
        <a:p>
          <a:r>
            <a:rPr lang="en-GB" dirty="0" smtClean="0"/>
            <a:t>Colloquial:  societal values</a:t>
          </a:r>
          <a:endParaRPr lang="en-GB" dirty="0"/>
        </a:p>
      </dgm:t>
    </dgm:pt>
    <dgm:pt modelId="{6691715A-76B7-4DB5-83FB-5C9992ED8E80}" type="parTrans" cxnId="{209F9C8A-41A7-439E-BA65-569E1162CB8C}">
      <dgm:prSet/>
      <dgm:spPr/>
      <dgm:t>
        <a:bodyPr/>
        <a:lstStyle/>
        <a:p>
          <a:endParaRPr lang="en-GB"/>
        </a:p>
      </dgm:t>
    </dgm:pt>
    <dgm:pt modelId="{6A6DC6F3-2AD6-4906-A0C0-23A962DB43CC}" type="sibTrans" cxnId="{209F9C8A-41A7-439E-BA65-569E1162CB8C}">
      <dgm:prSet/>
      <dgm:spPr/>
      <dgm:t>
        <a:bodyPr/>
        <a:lstStyle/>
        <a:p>
          <a:endParaRPr lang="en-GB"/>
        </a:p>
      </dgm:t>
    </dgm:pt>
    <dgm:pt modelId="{D11A325A-29C6-41D2-ADB3-1D735334BC39}">
      <dgm:prSet phldrT="[Text]"/>
      <dgm:spPr/>
      <dgm:t>
        <a:bodyPr/>
        <a:lstStyle/>
        <a:p>
          <a:r>
            <a:rPr lang="en-GB" dirty="0" smtClean="0"/>
            <a:t>Colloquial:  experience of increasing length of home care visit</a:t>
          </a:r>
          <a:endParaRPr lang="en-GB" dirty="0"/>
        </a:p>
      </dgm:t>
    </dgm:pt>
    <dgm:pt modelId="{5CD4E148-326B-44B8-A1CC-9FF4EB9A8032}" type="parTrans" cxnId="{E4E4695B-C023-412F-9F61-59A8623A33CD}">
      <dgm:prSet/>
      <dgm:spPr/>
      <dgm:t>
        <a:bodyPr/>
        <a:lstStyle/>
        <a:p>
          <a:endParaRPr lang="en-GB"/>
        </a:p>
      </dgm:t>
    </dgm:pt>
    <dgm:pt modelId="{A5E7ECD4-2D8A-4E17-9D07-7A9772548801}" type="sibTrans" cxnId="{E4E4695B-C023-412F-9F61-59A8623A33CD}">
      <dgm:prSet/>
      <dgm:spPr/>
      <dgm:t>
        <a:bodyPr/>
        <a:lstStyle/>
        <a:p>
          <a:endParaRPr lang="en-GB"/>
        </a:p>
      </dgm:t>
    </dgm:pt>
    <dgm:pt modelId="{A4953B79-E401-4670-B947-B4DF95D49364}">
      <dgm:prSet phldrT="[Text]"/>
      <dgm:spPr/>
      <dgm:t>
        <a:bodyPr/>
        <a:lstStyle/>
        <a:p>
          <a:r>
            <a:rPr lang="en-GB" dirty="0" smtClean="0"/>
            <a:t>RECOMMENDATION</a:t>
          </a:r>
          <a:endParaRPr lang="en-GB" dirty="0"/>
        </a:p>
      </dgm:t>
    </dgm:pt>
    <dgm:pt modelId="{75E50A99-D74E-46C7-B7FF-4EAD20B967B4}" type="parTrans" cxnId="{179F4E1D-A6F9-4ED5-9295-6FB50D0F6131}">
      <dgm:prSet/>
      <dgm:spPr/>
      <dgm:t>
        <a:bodyPr/>
        <a:lstStyle/>
        <a:p>
          <a:endParaRPr lang="en-GB"/>
        </a:p>
      </dgm:t>
    </dgm:pt>
    <dgm:pt modelId="{81230928-5BB6-41B1-A4CD-7923B3C332FA}" type="sibTrans" cxnId="{179F4E1D-A6F9-4ED5-9295-6FB50D0F6131}">
      <dgm:prSet/>
      <dgm:spPr/>
      <dgm:t>
        <a:bodyPr/>
        <a:lstStyle/>
        <a:p>
          <a:endParaRPr lang="en-GB"/>
        </a:p>
      </dgm:t>
    </dgm:pt>
    <dgm:pt modelId="{D8421825-D2A8-4527-A880-695CB091F95D}">
      <dgm:prSet phldrT="[Text]"/>
      <dgm:spPr/>
      <dgm:t>
        <a:bodyPr/>
        <a:lstStyle/>
        <a:p>
          <a:endParaRPr lang="en-GB" dirty="0"/>
        </a:p>
      </dgm:t>
    </dgm:pt>
    <dgm:pt modelId="{7E5508AE-4D2B-4FEE-B0DE-6C0C0573AE1A}" type="parTrans" cxnId="{1C2351DD-0D4E-4040-959F-E4E0E6690008}">
      <dgm:prSet/>
      <dgm:spPr/>
      <dgm:t>
        <a:bodyPr/>
        <a:lstStyle/>
        <a:p>
          <a:endParaRPr lang="en-GB"/>
        </a:p>
      </dgm:t>
    </dgm:pt>
    <dgm:pt modelId="{95177EF2-F5EC-4A24-83F9-B28BE7056155}" type="sibTrans" cxnId="{1C2351DD-0D4E-4040-959F-E4E0E6690008}">
      <dgm:prSet/>
      <dgm:spPr/>
      <dgm:t>
        <a:bodyPr/>
        <a:lstStyle/>
        <a:p>
          <a:endParaRPr lang="en-GB"/>
        </a:p>
      </dgm:t>
    </dgm:pt>
    <dgm:pt modelId="{263E76FD-2618-4995-9569-561673AB9968}">
      <dgm:prSet phldrT="[Text]"/>
      <dgm:spPr/>
      <dgm:t>
        <a:bodyPr/>
        <a:lstStyle/>
        <a:p>
          <a:r>
            <a:rPr lang="en-GB" dirty="0" smtClean="0"/>
            <a:t>Scientific:  no effectiveness data</a:t>
          </a:r>
          <a:endParaRPr lang="en-GB" dirty="0"/>
        </a:p>
      </dgm:t>
    </dgm:pt>
    <dgm:pt modelId="{B428B381-98DE-4349-9E33-C65D32FE519C}" type="parTrans" cxnId="{16DE8F9E-3D14-40D3-9F1E-6D5272A4CA59}">
      <dgm:prSet/>
      <dgm:spPr/>
      <dgm:t>
        <a:bodyPr/>
        <a:lstStyle/>
        <a:p>
          <a:endParaRPr lang="en-GB"/>
        </a:p>
      </dgm:t>
    </dgm:pt>
    <dgm:pt modelId="{504D87BF-8BE5-49D8-BF07-22A44B06D2E5}" type="sibTrans" cxnId="{16DE8F9E-3D14-40D3-9F1E-6D5272A4CA59}">
      <dgm:prSet/>
      <dgm:spPr/>
      <dgm:t>
        <a:bodyPr/>
        <a:lstStyle/>
        <a:p>
          <a:endParaRPr lang="en-GB"/>
        </a:p>
      </dgm:t>
    </dgm:pt>
    <dgm:pt modelId="{F8E6A39C-43F4-40FB-A6A9-D1FC5619E955}">
      <dgm:prSet phldrT="[Text]"/>
      <dgm:spPr/>
      <dgm:t>
        <a:bodyPr/>
        <a:lstStyle/>
        <a:p>
          <a:r>
            <a:rPr lang="en-GB" smtClean="0"/>
            <a:t>Scientific</a:t>
          </a:r>
          <a:r>
            <a:rPr lang="en-GB" dirty="0" smtClean="0"/>
            <a:t>:  lived experience</a:t>
          </a:r>
          <a:endParaRPr lang="en-GB" dirty="0"/>
        </a:p>
      </dgm:t>
    </dgm:pt>
    <dgm:pt modelId="{A6649DF5-FECC-4814-B0B7-070D5ACDA1A6}" type="parTrans" cxnId="{8CAEC649-1282-48BB-B2A8-2BA02989E3C2}">
      <dgm:prSet/>
      <dgm:spPr/>
      <dgm:t>
        <a:bodyPr/>
        <a:lstStyle/>
        <a:p>
          <a:endParaRPr lang="en-GB"/>
        </a:p>
      </dgm:t>
    </dgm:pt>
    <dgm:pt modelId="{D43F7125-DCDB-4F23-8E23-91E34E482A46}" type="sibTrans" cxnId="{8CAEC649-1282-48BB-B2A8-2BA02989E3C2}">
      <dgm:prSet/>
      <dgm:spPr/>
      <dgm:t>
        <a:bodyPr/>
        <a:lstStyle/>
        <a:p>
          <a:endParaRPr lang="en-GB"/>
        </a:p>
      </dgm:t>
    </dgm:pt>
    <dgm:pt modelId="{740857F7-2E8C-4181-90D9-4AA0D4A510D3}" type="pres">
      <dgm:prSet presAssocID="{FE7E6F87-E865-4DEC-A224-09F4A0F93C50}" presName="arrowDiagram" presStyleCnt="0">
        <dgm:presLayoutVars>
          <dgm:chMax val="5"/>
          <dgm:dir/>
          <dgm:resizeHandles val="exact"/>
        </dgm:presLayoutVars>
      </dgm:prSet>
      <dgm:spPr/>
    </dgm:pt>
    <dgm:pt modelId="{74D3475D-C9DF-4A47-BB76-29FA41551D85}" type="pres">
      <dgm:prSet presAssocID="{FE7E6F87-E865-4DEC-A224-09F4A0F93C50}" presName="arrow" presStyleLbl="bgShp" presStyleIdx="0" presStyleCnt="1"/>
      <dgm:spPr/>
    </dgm:pt>
    <dgm:pt modelId="{28409250-5758-4BD9-913A-9867D210B9F7}" type="pres">
      <dgm:prSet presAssocID="{FE7E6F87-E865-4DEC-A224-09F4A0F93C50}" presName="arrowDiagram5" presStyleCnt="0"/>
      <dgm:spPr/>
    </dgm:pt>
    <dgm:pt modelId="{5AF39CDA-38FB-465D-B8A8-350AA53D3FB7}" type="pres">
      <dgm:prSet presAssocID="{263E76FD-2618-4995-9569-561673AB9968}" presName="bullet5a" presStyleLbl="node1" presStyleIdx="0" presStyleCnt="5"/>
      <dgm:spPr/>
    </dgm:pt>
    <dgm:pt modelId="{FC3E7361-4B2A-443F-BFFE-BCB19C75B179}" type="pres">
      <dgm:prSet presAssocID="{263E76FD-2618-4995-9569-561673AB9968}" presName="textBox5a" presStyleLbl="revTx" presStyleIdx="0" presStyleCnt="5">
        <dgm:presLayoutVars>
          <dgm:bulletEnabled val="1"/>
        </dgm:presLayoutVars>
      </dgm:prSet>
      <dgm:spPr/>
      <dgm:t>
        <a:bodyPr/>
        <a:lstStyle/>
        <a:p>
          <a:endParaRPr lang="en-GB"/>
        </a:p>
      </dgm:t>
    </dgm:pt>
    <dgm:pt modelId="{B7D60C82-796F-428D-820A-4F4AC94790F4}" type="pres">
      <dgm:prSet presAssocID="{F8E6A39C-43F4-40FB-A6A9-D1FC5619E955}" presName="bullet5b" presStyleLbl="node1" presStyleIdx="1" presStyleCnt="5"/>
      <dgm:spPr/>
    </dgm:pt>
    <dgm:pt modelId="{C0E3A670-A5D5-4C13-AB6A-8CB2B635B2EF}" type="pres">
      <dgm:prSet presAssocID="{F8E6A39C-43F4-40FB-A6A9-D1FC5619E955}" presName="textBox5b" presStyleLbl="revTx" presStyleIdx="1" presStyleCnt="5">
        <dgm:presLayoutVars>
          <dgm:bulletEnabled val="1"/>
        </dgm:presLayoutVars>
      </dgm:prSet>
      <dgm:spPr/>
      <dgm:t>
        <a:bodyPr/>
        <a:lstStyle/>
        <a:p>
          <a:endParaRPr lang="en-GB"/>
        </a:p>
      </dgm:t>
    </dgm:pt>
    <dgm:pt modelId="{B6FE9EFC-EF3F-4E70-83ED-D2BFA5162132}" type="pres">
      <dgm:prSet presAssocID="{3D5D4F86-5823-4184-9A62-8964DB69AD98}" presName="bullet5c" presStyleLbl="node1" presStyleIdx="2" presStyleCnt="5"/>
      <dgm:spPr/>
    </dgm:pt>
    <dgm:pt modelId="{CC78892F-5C4C-48C2-A99B-401D56C14D83}" type="pres">
      <dgm:prSet presAssocID="{3D5D4F86-5823-4184-9A62-8964DB69AD98}" presName="textBox5c" presStyleLbl="revTx" presStyleIdx="2" presStyleCnt="5">
        <dgm:presLayoutVars>
          <dgm:bulletEnabled val="1"/>
        </dgm:presLayoutVars>
      </dgm:prSet>
      <dgm:spPr/>
      <dgm:t>
        <a:bodyPr/>
        <a:lstStyle/>
        <a:p>
          <a:endParaRPr lang="en-GB"/>
        </a:p>
      </dgm:t>
    </dgm:pt>
    <dgm:pt modelId="{EA4548E1-67C2-4901-9128-A060B491A30B}" type="pres">
      <dgm:prSet presAssocID="{D11A325A-29C6-41D2-ADB3-1D735334BC39}" presName="bullet5d" presStyleLbl="node1" presStyleIdx="3" presStyleCnt="5"/>
      <dgm:spPr/>
    </dgm:pt>
    <dgm:pt modelId="{B69F26B7-CC9A-4304-A2BF-6E39A2264AC5}" type="pres">
      <dgm:prSet presAssocID="{D11A325A-29C6-41D2-ADB3-1D735334BC39}" presName="textBox5d" presStyleLbl="revTx" presStyleIdx="3" presStyleCnt="5">
        <dgm:presLayoutVars>
          <dgm:bulletEnabled val="1"/>
        </dgm:presLayoutVars>
      </dgm:prSet>
      <dgm:spPr/>
      <dgm:t>
        <a:bodyPr/>
        <a:lstStyle/>
        <a:p>
          <a:endParaRPr lang="en-GB"/>
        </a:p>
      </dgm:t>
    </dgm:pt>
    <dgm:pt modelId="{7AB73FD6-BE29-4A80-B992-CFD8362250C3}" type="pres">
      <dgm:prSet presAssocID="{A4953B79-E401-4670-B947-B4DF95D49364}" presName="bullet5e" presStyleLbl="node1" presStyleIdx="4" presStyleCnt="5"/>
      <dgm:spPr/>
    </dgm:pt>
    <dgm:pt modelId="{7047B6E0-965C-41C9-9356-748A9D1F32C0}" type="pres">
      <dgm:prSet presAssocID="{A4953B79-E401-4670-B947-B4DF95D49364}" presName="textBox5e" presStyleLbl="revTx" presStyleIdx="4" presStyleCnt="5">
        <dgm:presLayoutVars>
          <dgm:bulletEnabled val="1"/>
        </dgm:presLayoutVars>
      </dgm:prSet>
      <dgm:spPr/>
      <dgm:t>
        <a:bodyPr/>
        <a:lstStyle/>
        <a:p>
          <a:endParaRPr lang="en-GB"/>
        </a:p>
      </dgm:t>
    </dgm:pt>
  </dgm:ptLst>
  <dgm:cxnLst>
    <dgm:cxn modelId="{26FE5945-83F8-425E-AA52-DD738CDB0263}" type="presOf" srcId="{D11A325A-29C6-41D2-ADB3-1D735334BC39}" destId="{B69F26B7-CC9A-4304-A2BF-6E39A2264AC5}" srcOrd="0" destOrd="0" presId="urn:microsoft.com/office/officeart/2005/8/layout/arrow2"/>
    <dgm:cxn modelId="{E4E4695B-C023-412F-9F61-59A8623A33CD}" srcId="{FE7E6F87-E865-4DEC-A224-09F4A0F93C50}" destId="{D11A325A-29C6-41D2-ADB3-1D735334BC39}" srcOrd="3" destOrd="0" parTransId="{5CD4E148-326B-44B8-A1CC-9FF4EB9A8032}" sibTransId="{A5E7ECD4-2D8A-4E17-9D07-7A9772548801}"/>
    <dgm:cxn modelId="{36071573-1D9B-4C46-89C5-6C8168F35E33}" type="presOf" srcId="{A4953B79-E401-4670-B947-B4DF95D49364}" destId="{7047B6E0-965C-41C9-9356-748A9D1F32C0}" srcOrd="0" destOrd="0" presId="urn:microsoft.com/office/officeart/2005/8/layout/arrow2"/>
    <dgm:cxn modelId="{1C2351DD-0D4E-4040-959F-E4E0E6690008}" srcId="{FE7E6F87-E865-4DEC-A224-09F4A0F93C50}" destId="{D8421825-D2A8-4527-A880-695CB091F95D}" srcOrd="5" destOrd="0" parTransId="{7E5508AE-4D2B-4FEE-B0DE-6C0C0573AE1A}" sibTransId="{95177EF2-F5EC-4A24-83F9-B28BE7056155}"/>
    <dgm:cxn modelId="{A330BFE0-EAB1-4C07-ACF2-AC58243FE109}" type="presOf" srcId="{FE7E6F87-E865-4DEC-A224-09F4A0F93C50}" destId="{740857F7-2E8C-4181-90D9-4AA0D4A510D3}" srcOrd="0" destOrd="0" presId="urn:microsoft.com/office/officeart/2005/8/layout/arrow2"/>
    <dgm:cxn modelId="{179F4E1D-A6F9-4ED5-9295-6FB50D0F6131}" srcId="{FE7E6F87-E865-4DEC-A224-09F4A0F93C50}" destId="{A4953B79-E401-4670-B947-B4DF95D49364}" srcOrd="4" destOrd="0" parTransId="{75E50A99-D74E-46C7-B7FF-4EAD20B967B4}" sibTransId="{81230928-5BB6-41B1-A4CD-7923B3C332FA}"/>
    <dgm:cxn modelId="{16DE8F9E-3D14-40D3-9F1E-6D5272A4CA59}" srcId="{FE7E6F87-E865-4DEC-A224-09F4A0F93C50}" destId="{263E76FD-2618-4995-9569-561673AB9968}" srcOrd="0" destOrd="0" parTransId="{B428B381-98DE-4349-9E33-C65D32FE519C}" sibTransId="{504D87BF-8BE5-49D8-BF07-22A44B06D2E5}"/>
    <dgm:cxn modelId="{5E2E99D4-7A8F-487F-9BE9-3E7F45187B87}" type="presOf" srcId="{263E76FD-2618-4995-9569-561673AB9968}" destId="{FC3E7361-4B2A-443F-BFFE-BCB19C75B179}" srcOrd="0" destOrd="0" presId="urn:microsoft.com/office/officeart/2005/8/layout/arrow2"/>
    <dgm:cxn modelId="{67501A42-972D-44EB-AF1E-3665804232B0}" type="presOf" srcId="{F8E6A39C-43F4-40FB-A6A9-D1FC5619E955}" destId="{C0E3A670-A5D5-4C13-AB6A-8CB2B635B2EF}" srcOrd="0" destOrd="0" presId="urn:microsoft.com/office/officeart/2005/8/layout/arrow2"/>
    <dgm:cxn modelId="{8CAEC649-1282-48BB-B2A8-2BA02989E3C2}" srcId="{FE7E6F87-E865-4DEC-A224-09F4A0F93C50}" destId="{F8E6A39C-43F4-40FB-A6A9-D1FC5619E955}" srcOrd="1" destOrd="0" parTransId="{A6649DF5-FECC-4814-B0B7-070D5ACDA1A6}" sibTransId="{D43F7125-DCDB-4F23-8E23-91E34E482A46}"/>
    <dgm:cxn modelId="{209F9C8A-41A7-439E-BA65-569E1162CB8C}" srcId="{FE7E6F87-E865-4DEC-A224-09F4A0F93C50}" destId="{3D5D4F86-5823-4184-9A62-8964DB69AD98}" srcOrd="2" destOrd="0" parTransId="{6691715A-76B7-4DB5-83FB-5C9992ED8E80}" sibTransId="{6A6DC6F3-2AD6-4906-A0C0-23A962DB43CC}"/>
    <dgm:cxn modelId="{0906A41A-97E6-4893-81A0-36E86D8321F3}" type="presOf" srcId="{3D5D4F86-5823-4184-9A62-8964DB69AD98}" destId="{CC78892F-5C4C-48C2-A99B-401D56C14D83}" srcOrd="0" destOrd="0" presId="urn:microsoft.com/office/officeart/2005/8/layout/arrow2"/>
    <dgm:cxn modelId="{C08296C6-4ABE-4993-B20E-50E2CC6526C3}" type="presParOf" srcId="{740857F7-2E8C-4181-90D9-4AA0D4A510D3}" destId="{74D3475D-C9DF-4A47-BB76-29FA41551D85}" srcOrd="0" destOrd="0" presId="urn:microsoft.com/office/officeart/2005/8/layout/arrow2"/>
    <dgm:cxn modelId="{AE3C73A7-C44F-403D-85EB-8270D18C07F3}" type="presParOf" srcId="{740857F7-2E8C-4181-90D9-4AA0D4A510D3}" destId="{28409250-5758-4BD9-913A-9867D210B9F7}" srcOrd="1" destOrd="0" presId="urn:microsoft.com/office/officeart/2005/8/layout/arrow2"/>
    <dgm:cxn modelId="{E0024EE4-69E3-4415-A40B-15326AE97288}" type="presParOf" srcId="{28409250-5758-4BD9-913A-9867D210B9F7}" destId="{5AF39CDA-38FB-465D-B8A8-350AA53D3FB7}" srcOrd="0" destOrd="0" presId="urn:microsoft.com/office/officeart/2005/8/layout/arrow2"/>
    <dgm:cxn modelId="{75A0DBA6-85E1-4FDD-BF06-1AEDC3347D5A}" type="presParOf" srcId="{28409250-5758-4BD9-913A-9867D210B9F7}" destId="{FC3E7361-4B2A-443F-BFFE-BCB19C75B179}" srcOrd="1" destOrd="0" presId="urn:microsoft.com/office/officeart/2005/8/layout/arrow2"/>
    <dgm:cxn modelId="{8CA280EF-0F71-43F8-9F33-5561D56BB44A}" type="presParOf" srcId="{28409250-5758-4BD9-913A-9867D210B9F7}" destId="{B7D60C82-796F-428D-820A-4F4AC94790F4}" srcOrd="2" destOrd="0" presId="urn:microsoft.com/office/officeart/2005/8/layout/arrow2"/>
    <dgm:cxn modelId="{04D0A00D-CA15-445B-BE6B-DF9482DCD956}" type="presParOf" srcId="{28409250-5758-4BD9-913A-9867D210B9F7}" destId="{C0E3A670-A5D5-4C13-AB6A-8CB2B635B2EF}" srcOrd="3" destOrd="0" presId="urn:microsoft.com/office/officeart/2005/8/layout/arrow2"/>
    <dgm:cxn modelId="{47A35904-5B75-4A37-B16B-447F02AF8DC0}" type="presParOf" srcId="{28409250-5758-4BD9-913A-9867D210B9F7}" destId="{B6FE9EFC-EF3F-4E70-83ED-D2BFA5162132}" srcOrd="4" destOrd="0" presId="urn:microsoft.com/office/officeart/2005/8/layout/arrow2"/>
    <dgm:cxn modelId="{33745601-DE19-4CB7-9098-C9BBA91D7220}" type="presParOf" srcId="{28409250-5758-4BD9-913A-9867D210B9F7}" destId="{CC78892F-5C4C-48C2-A99B-401D56C14D83}" srcOrd="5" destOrd="0" presId="urn:microsoft.com/office/officeart/2005/8/layout/arrow2"/>
    <dgm:cxn modelId="{7FD94895-85C6-4FCD-9D90-DA8E415B3282}" type="presParOf" srcId="{28409250-5758-4BD9-913A-9867D210B9F7}" destId="{EA4548E1-67C2-4901-9128-A060B491A30B}" srcOrd="6" destOrd="0" presId="urn:microsoft.com/office/officeart/2005/8/layout/arrow2"/>
    <dgm:cxn modelId="{920BBC19-D885-4480-BFE4-3765D0AD5717}" type="presParOf" srcId="{28409250-5758-4BD9-913A-9867D210B9F7}" destId="{B69F26B7-CC9A-4304-A2BF-6E39A2264AC5}" srcOrd="7" destOrd="0" presId="urn:microsoft.com/office/officeart/2005/8/layout/arrow2"/>
    <dgm:cxn modelId="{F1F1913F-FAC1-4FA1-87AF-FA3D18C0EEF4}" type="presParOf" srcId="{28409250-5758-4BD9-913A-9867D210B9F7}" destId="{7AB73FD6-BE29-4A80-B992-CFD8362250C3}" srcOrd="8" destOrd="0" presId="urn:microsoft.com/office/officeart/2005/8/layout/arrow2"/>
    <dgm:cxn modelId="{55317919-7FA4-4CCE-9DE0-493A9DF6DD35}" type="presParOf" srcId="{28409250-5758-4BD9-913A-9867D210B9F7}" destId="{7047B6E0-965C-41C9-9356-748A9D1F32C0}"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0B5C95-C74A-41E2-9AC7-322F80019CAB}" type="datetimeFigureOut">
              <a:rPr lang="en-GB" smtClean="0"/>
              <a:t>06/09/2017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AE41C8-ACF0-41D2-BF8C-C9EB7A40841B}" type="slidenum">
              <a:rPr lang="en-GB" smtClean="0"/>
              <a:t>‹#›</a:t>
            </a:fld>
            <a:endParaRPr lang="en-GB"/>
          </a:p>
        </p:txBody>
      </p:sp>
    </p:spTree>
    <p:extLst>
      <p:ext uri="{BB962C8B-B14F-4D97-AF65-F5344CB8AC3E}">
        <p14:creationId xmlns:p14="http://schemas.microsoft.com/office/powerpoint/2010/main" val="3243763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i="1" smtClean="0"/>
          </a:p>
        </p:txBody>
      </p:sp>
    </p:spTree>
    <p:extLst>
      <p:ext uri="{BB962C8B-B14F-4D97-AF65-F5344CB8AC3E}">
        <p14:creationId xmlns:p14="http://schemas.microsoft.com/office/powerpoint/2010/main" val="1949494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2153685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b="1" smtClean="0">
              <a:latin typeface="Arial" panose="020B0604020202020204" pitchFamily="34" charset="0"/>
            </a:endParaRPr>
          </a:p>
        </p:txBody>
      </p:sp>
    </p:spTree>
    <p:extLst>
      <p:ext uri="{BB962C8B-B14F-4D97-AF65-F5344CB8AC3E}">
        <p14:creationId xmlns:p14="http://schemas.microsoft.com/office/powerpoint/2010/main" val="182541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smtClean="0">
                <a:latin typeface="Arial" panose="020B0604020202020204" pitchFamily="34" charset="0"/>
              </a:rPr>
              <a:t>Justine</a:t>
            </a:r>
          </a:p>
        </p:txBody>
      </p:sp>
    </p:spTree>
    <p:extLst>
      <p:ext uri="{BB962C8B-B14F-4D97-AF65-F5344CB8AC3E}">
        <p14:creationId xmlns:p14="http://schemas.microsoft.com/office/powerpoint/2010/main" val="231681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Tree>
    <p:extLst>
      <p:ext uri="{BB962C8B-B14F-4D97-AF65-F5344CB8AC3E}">
        <p14:creationId xmlns:p14="http://schemas.microsoft.com/office/powerpoint/2010/main" val="2755786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5674" y="3657590"/>
            <a:ext cx="11607952" cy="580399"/>
          </a:xfrm>
        </p:spPr>
        <p:txBody>
          <a:bodyPr>
            <a:normAutofit/>
          </a:bodyPr>
          <a:lstStyle>
            <a:lvl1pPr marL="0" indent="0" algn="l">
              <a:buNone/>
              <a:defRPr sz="2800">
                <a:latin typeface="Lato" panose="020F0502020204030203" pitchFamily="34" charset="0"/>
                <a:ea typeface="Lato" panose="020F0502020204030203" pitchFamily="34" charset="0"/>
                <a:cs typeface="Lato"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7" name="Title 6"/>
          <p:cNvSpPr>
            <a:spLocks noGrp="1"/>
          </p:cNvSpPr>
          <p:nvPr>
            <p:ph type="title"/>
          </p:nvPr>
        </p:nvSpPr>
        <p:spPr>
          <a:xfrm>
            <a:off x="295674" y="1724766"/>
            <a:ext cx="11607952" cy="1795947"/>
          </a:xfrm>
        </p:spPr>
        <p:txBody>
          <a:bodyPr>
            <a:normAutofit/>
          </a:bodyPr>
          <a:lstStyle>
            <a:lvl1pPr>
              <a:defRPr sz="540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a:t>
            </a:r>
            <a:endParaRPr lang="en-GB" dirty="0"/>
          </a:p>
        </p:txBody>
      </p:sp>
    </p:spTree>
    <p:extLst>
      <p:ext uri="{BB962C8B-B14F-4D97-AF65-F5344CB8AC3E}">
        <p14:creationId xmlns:p14="http://schemas.microsoft.com/office/powerpoint/2010/main" val="372277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Title 1"/>
          <p:cNvSpPr>
            <a:spLocks noGrp="1"/>
          </p:cNvSpPr>
          <p:nvPr>
            <p:ph type="title"/>
          </p:nvPr>
        </p:nvSpPr>
        <p:spPr>
          <a:xfrm>
            <a:off x="295674" y="149274"/>
            <a:ext cx="11607952" cy="1613821"/>
          </a:xfrm>
        </p:spPr>
        <p:txBody>
          <a:bodyPr>
            <a:normAutofit/>
          </a:bodyPr>
          <a:lstStyle>
            <a:lvl1pPr>
              <a:defRPr sz="400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263656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95674" y="1825625"/>
            <a:ext cx="5724126" cy="3945498"/>
          </a:xfrm>
        </p:spPr>
        <p:txBody>
          <a:bodyPr/>
          <a:lstStyle>
            <a:lvl1pP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825625"/>
            <a:ext cx="5731426" cy="3945498"/>
          </a:xfrm>
        </p:spPr>
        <p:txBody>
          <a:bodyPr/>
          <a:lstStyle>
            <a:lvl1pP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itle 1"/>
          <p:cNvSpPr>
            <a:spLocks noGrp="1"/>
          </p:cNvSpPr>
          <p:nvPr>
            <p:ph type="title"/>
          </p:nvPr>
        </p:nvSpPr>
        <p:spPr>
          <a:xfrm>
            <a:off x="295674" y="149274"/>
            <a:ext cx="11607952" cy="1613821"/>
          </a:xfrm>
        </p:spPr>
        <p:txBody>
          <a:bodyPr>
            <a:normAutofit/>
          </a:bodyPr>
          <a:lstStyle>
            <a:lvl1pPr>
              <a:defRPr sz="400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196789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295674" y="2259619"/>
            <a:ext cx="11607952" cy="1325563"/>
          </a:xfrm>
        </p:spPr>
        <p:txBody>
          <a:bodyPr>
            <a:normAutofit/>
          </a:bodyPr>
          <a:lstStyle>
            <a:lvl1pPr>
              <a:defRPr sz="480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19C54763-279F-4C04-901A-1978CAEF443C}" type="datetimeFigureOut">
              <a:rPr lang="en-GB" smtClean="0"/>
              <a:t>06/09/2017</a:t>
            </a:fld>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A283CCE3-0334-400B-8145-45052DEF3DA6}" type="slidenum">
              <a:rPr lang="en-GB" smtClean="0"/>
              <a:t>‹#›</a:t>
            </a:fld>
            <a:endParaRPr lang="en-GB"/>
          </a:p>
        </p:txBody>
      </p:sp>
    </p:spTree>
    <p:extLst>
      <p:ext uri="{BB962C8B-B14F-4D97-AF65-F5344CB8AC3E}">
        <p14:creationId xmlns:p14="http://schemas.microsoft.com/office/powerpoint/2010/main" val="38375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19C54763-279F-4C04-901A-1978CAEF443C}" type="datetimeFigureOut">
              <a:rPr lang="en-GB" smtClean="0"/>
              <a:t>06/09/2017</a:t>
            </a:fld>
            <a:endParaRPr lang="en-GB"/>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A283CCE3-0334-400B-8145-45052DEF3DA6}" type="slidenum">
              <a:rPr lang="en-GB" smtClean="0"/>
              <a:t>‹#›</a:t>
            </a:fld>
            <a:endParaRPr lang="en-GB"/>
          </a:p>
        </p:txBody>
      </p:sp>
    </p:spTree>
    <p:extLst>
      <p:ext uri="{BB962C8B-B14F-4D97-AF65-F5344CB8AC3E}">
        <p14:creationId xmlns:p14="http://schemas.microsoft.com/office/powerpoint/2010/main" val="238703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724" y="361381"/>
            <a:ext cx="4487302" cy="1696019"/>
          </a:xfrm>
        </p:spPr>
        <p:txBody>
          <a:bodyPr anchor="b"/>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5183188" y="361381"/>
            <a:ext cx="6621880" cy="54996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284724" y="2057400"/>
            <a:ext cx="448730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9C54763-279F-4C04-901A-1978CAEF443C}" type="datetimeFigureOut">
              <a:rPr lang="en-GB" smtClean="0"/>
              <a:t>06/09/2017</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283CCE3-0334-400B-8145-45052DEF3DA6}" type="slidenum">
              <a:rPr lang="en-GB" smtClean="0"/>
              <a:t>‹#›</a:t>
            </a:fld>
            <a:endParaRPr lang="en-GB"/>
          </a:p>
        </p:txBody>
      </p:sp>
    </p:spTree>
    <p:extLst>
      <p:ext uri="{BB962C8B-B14F-4D97-AF65-F5344CB8AC3E}">
        <p14:creationId xmlns:p14="http://schemas.microsoft.com/office/powerpoint/2010/main" val="3754077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8527" y="457200"/>
            <a:ext cx="4136411" cy="1600200"/>
          </a:xfrm>
        </p:spPr>
        <p:txBody>
          <a:bodyPr anchor="b"/>
          <a:lstStyle>
            <a:lvl1pPr>
              <a:defRPr sz="3200"/>
            </a:lvl1pPr>
          </a:lstStyle>
          <a:p>
            <a:r>
              <a:rPr lang="en-US" dirty="0"/>
              <a:t>Click to edit Master title style</a:t>
            </a:r>
            <a:endParaRPr lang="en-GB" dirty="0"/>
          </a:p>
        </p:txBody>
      </p:sp>
      <p:sp>
        <p:nvSpPr>
          <p:cNvPr id="3" name="Picture Placeholder 2"/>
          <p:cNvSpPr>
            <a:spLocks noGrp="1"/>
          </p:cNvSpPr>
          <p:nvPr>
            <p:ph type="pic" idx="1"/>
          </p:nvPr>
        </p:nvSpPr>
        <p:spPr>
          <a:xfrm>
            <a:off x="5026461" y="457200"/>
            <a:ext cx="6855263"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372332" y="2057400"/>
            <a:ext cx="409563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9C54763-279F-4C04-901A-1978CAEF443C}" type="datetimeFigureOut">
              <a:rPr lang="en-GB" smtClean="0"/>
              <a:t>06/09/2017</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A283CCE3-0334-400B-8145-45052DEF3DA6}" type="slidenum">
              <a:rPr lang="en-GB" smtClean="0"/>
              <a:t>‹#›</a:t>
            </a:fld>
            <a:endParaRPr lang="en-GB"/>
          </a:p>
        </p:txBody>
      </p:sp>
    </p:spTree>
    <p:extLst>
      <p:ext uri="{BB962C8B-B14F-4D97-AF65-F5344CB8AC3E}">
        <p14:creationId xmlns:p14="http://schemas.microsoft.com/office/powerpoint/2010/main" val="141102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5674" y="365125"/>
            <a:ext cx="11607952"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295674" y="1825625"/>
            <a:ext cx="11607952" cy="39084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90652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Lst>
  <p:txStyles>
    <p:titleStyle>
      <a:lvl1pPr algn="l" defTabSz="914400" rtl="0" eaLnBrk="1" latinLnBrk="0" hangingPunct="1">
        <a:lnSpc>
          <a:spcPct val="90000"/>
        </a:lnSpc>
        <a:spcBef>
          <a:spcPct val="0"/>
        </a:spcBef>
        <a:buNone/>
        <a:defRPr sz="4000" kern="120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What is evidence and how do we use it?</a:t>
            </a:r>
            <a:endParaRPr lang="en-GB" dirty="0"/>
          </a:p>
        </p:txBody>
      </p:sp>
      <p:sp>
        <p:nvSpPr>
          <p:cNvPr id="3" name="Title 2"/>
          <p:cNvSpPr>
            <a:spLocks noGrp="1"/>
          </p:cNvSpPr>
          <p:nvPr>
            <p:ph type="title"/>
          </p:nvPr>
        </p:nvSpPr>
        <p:spPr/>
        <p:txBody>
          <a:bodyPr/>
          <a:lstStyle/>
          <a:p>
            <a:r>
              <a:rPr lang="en-GB" dirty="0" smtClean="0"/>
              <a:t>The NICE approach to evidence</a:t>
            </a:r>
            <a:endParaRPr lang="en-GB" dirty="0"/>
          </a:p>
        </p:txBody>
      </p:sp>
    </p:spTree>
    <p:extLst>
      <p:ext uri="{BB962C8B-B14F-4D97-AF65-F5344CB8AC3E}">
        <p14:creationId xmlns:p14="http://schemas.microsoft.com/office/powerpoint/2010/main" val="2665715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Why do we need different types of evidence?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0715411"/>
              </p:ext>
            </p:extLst>
          </p:nvPr>
        </p:nvGraphicFramePr>
        <p:xfrm>
          <a:off x="1366194" y="1645321"/>
          <a:ext cx="9466911" cy="3641004"/>
        </p:xfrm>
        <a:graphic>
          <a:graphicData uri="http://schemas.openxmlformats.org/drawingml/2006/table">
            <a:tbl>
              <a:tblPr firstRow="1" bandRow="1">
                <a:tableStyleId>{2D5ABB26-0587-4C30-8999-92F81FD0307C}</a:tableStyleId>
              </a:tblPr>
              <a:tblGrid>
                <a:gridCol w="1233346"/>
                <a:gridCol w="4509097"/>
                <a:gridCol w="3724468"/>
              </a:tblGrid>
              <a:tr h="404556">
                <a:tc>
                  <a:txBody>
                    <a:bodyPr/>
                    <a:lstStyle/>
                    <a:p>
                      <a:pPr algn="l"/>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b="1" dirty="0" smtClean="0"/>
                        <a:t>Pros</a:t>
                      </a:r>
                      <a:endParaRPr lang="en-GB"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b="1" dirty="0" smtClean="0"/>
                        <a:t>Cons</a:t>
                      </a:r>
                      <a:endParaRPr lang="en-GB" b="1"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4556">
                <a:tc rowSpan="4">
                  <a:txBody>
                    <a:bodyPr/>
                    <a:lstStyle/>
                    <a:p>
                      <a:pPr algn="l"/>
                      <a:r>
                        <a:rPr lang="en-GB" b="1" dirty="0" smtClean="0"/>
                        <a:t>Scientific</a:t>
                      </a:r>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dirty="0" smtClean="0"/>
                        <a:t>Methodologically</a:t>
                      </a:r>
                      <a:r>
                        <a:rPr lang="en-GB" baseline="0" dirty="0" smtClean="0"/>
                        <a:t> robust</a:t>
                      </a:r>
                      <a:endParaRPr lang="en-GB" dirty="0"/>
                    </a:p>
                  </a:txBody>
                  <a:tcPr anchor="ctr">
                    <a:lnT w="12700" cap="flat" cmpd="sng" algn="ctr">
                      <a:solidFill>
                        <a:schemeClr val="tx1"/>
                      </a:solidFill>
                      <a:prstDash val="solid"/>
                      <a:round/>
                      <a:headEnd type="none" w="med" len="med"/>
                      <a:tailEnd type="none" w="med" len="med"/>
                    </a:lnT>
                  </a:tcPr>
                </a:tc>
                <a:tc>
                  <a:txBody>
                    <a:bodyPr/>
                    <a:lstStyle/>
                    <a:p>
                      <a:pPr algn="l"/>
                      <a:endParaRPr lang="en-GB"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4556">
                <a:tc vMerge="1">
                  <a:txBody>
                    <a:bodyPr/>
                    <a:lstStyle/>
                    <a:p>
                      <a:endParaRPr lang="en-GB" dirty="0"/>
                    </a:p>
                  </a:txBody>
                  <a:tcPr/>
                </a:tc>
                <a:tc>
                  <a:txBody>
                    <a:bodyPr/>
                    <a:lstStyle/>
                    <a:p>
                      <a:pPr algn="l"/>
                      <a:r>
                        <a:rPr lang="en-GB" dirty="0" smtClean="0"/>
                        <a:t>Replicable</a:t>
                      </a:r>
                      <a:endParaRPr lang="en-GB" dirty="0"/>
                    </a:p>
                  </a:txBody>
                  <a:tcPr anchor="ctr"/>
                </a:tc>
                <a:tc>
                  <a:txBody>
                    <a:bodyPr/>
                    <a:lstStyle/>
                    <a:p>
                      <a:pPr algn="l"/>
                      <a:endParaRPr lang="en-GB" dirty="0"/>
                    </a:p>
                  </a:txBody>
                  <a:tcPr anchor="ctr">
                    <a:lnR w="12700" cap="flat" cmpd="sng" algn="ctr">
                      <a:solidFill>
                        <a:schemeClr val="tx1"/>
                      </a:solidFill>
                      <a:prstDash val="solid"/>
                      <a:round/>
                      <a:headEnd type="none" w="med" len="med"/>
                      <a:tailEnd type="none" w="med" len="med"/>
                    </a:lnR>
                  </a:tcPr>
                </a:tc>
              </a:tr>
              <a:tr h="404556">
                <a:tc vMerge="1">
                  <a:txBody>
                    <a:bodyPr/>
                    <a:lstStyle/>
                    <a:p>
                      <a:endParaRPr lang="en-GB" dirty="0"/>
                    </a:p>
                  </a:txBody>
                  <a:tcPr/>
                </a:tc>
                <a:tc>
                  <a:txBody>
                    <a:bodyPr/>
                    <a:lstStyle/>
                    <a:p>
                      <a:pPr algn="l"/>
                      <a:r>
                        <a:rPr lang="en-GB" dirty="0" smtClean="0"/>
                        <a:t>Able</a:t>
                      </a:r>
                      <a:r>
                        <a:rPr lang="en-GB" baseline="0" dirty="0" smtClean="0"/>
                        <a:t> to assess quality or certainty</a:t>
                      </a:r>
                      <a:endParaRPr lang="en-GB" dirty="0"/>
                    </a:p>
                  </a:txBody>
                  <a:tcPr anchor="ctr"/>
                </a:tc>
                <a:tc>
                  <a:txBody>
                    <a:bodyPr/>
                    <a:lstStyle/>
                    <a:p>
                      <a:pPr algn="l"/>
                      <a:endParaRPr lang="en-GB" dirty="0"/>
                    </a:p>
                  </a:txBody>
                  <a:tcPr anchor="ctr">
                    <a:lnR w="12700" cap="flat" cmpd="sng" algn="ctr">
                      <a:solidFill>
                        <a:schemeClr val="tx1"/>
                      </a:solidFill>
                      <a:prstDash val="solid"/>
                      <a:round/>
                      <a:headEnd type="none" w="med" len="med"/>
                      <a:tailEnd type="none" w="med" len="med"/>
                    </a:lnR>
                  </a:tcPr>
                </a:tc>
              </a:tr>
              <a:tr h="404556">
                <a:tc vMerge="1">
                  <a:txBody>
                    <a:bodyPr/>
                    <a:lstStyle/>
                    <a:p>
                      <a:endParaRPr lang="en-GB" dirty="0"/>
                    </a:p>
                  </a:txBody>
                  <a:tcPr/>
                </a:tc>
                <a:tc>
                  <a:txBody>
                    <a:bodyPr/>
                    <a:lstStyle/>
                    <a:p>
                      <a:pPr algn="l"/>
                      <a:r>
                        <a:rPr lang="en-GB" dirty="0" smtClean="0"/>
                        <a:t>Free</a:t>
                      </a:r>
                      <a:r>
                        <a:rPr lang="en-GB" baseline="0" dirty="0" smtClean="0"/>
                        <a:t> of bias</a:t>
                      </a:r>
                      <a:endParaRPr lang="en-GB" dirty="0"/>
                    </a:p>
                  </a:txBody>
                  <a:tcPr anchor="ctr">
                    <a:lnB w="12700" cap="flat" cmpd="sng" algn="ctr">
                      <a:solidFill>
                        <a:schemeClr val="tx1"/>
                      </a:solidFill>
                      <a:prstDash val="solid"/>
                      <a:round/>
                      <a:headEnd type="none" w="med" len="med"/>
                      <a:tailEnd type="none" w="med" len="med"/>
                    </a:lnB>
                  </a:tcPr>
                </a:tc>
                <a:tc>
                  <a:txBody>
                    <a:bodyPr/>
                    <a:lstStyle/>
                    <a:p>
                      <a:pPr algn="l"/>
                      <a:endParaRPr lang="en-GB"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404556">
                <a:tc rowSpan="4">
                  <a:txBody>
                    <a:bodyPr/>
                    <a:lstStyle/>
                    <a:p>
                      <a:pPr algn="l"/>
                      <a:r>
                        <a:rPr lang="en-GB" b="1" dirty="0" smtClean="0"/>
                        <a:t>Colloquial</a:t>
                      </a:r>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dirty="0" smtClean="0"/>
                        <a:t>Direct</a:t>
                      </a:r>
                      <a:r>
                        <a:rPr lang="en-GB" baseline="0" dirty="0" smtClean="0"/>
                        <a:t> experience</a:t>
                      </a:r>
                      <a:endParaRPr lang="en-GB" dirty="0"/>
                    </a:p>
                  </a:txBody>
                  <a:tcPr anchor="ctr">
                    <a:lnT w="12700" cap="flat" cmpd="sng" algn="ctr">
                      <a:solidFill>
                        <a:schemeClr val="tx1"/>
                      </a:solidFill>
                      <a:prstDash val="solid"/>
                      <a:round/>
                      <a:headEnd type="none" w="med" len="med"/>
                      <a:tailEnd type="none" w="med" len="med"/>
                    </a:lnT>
                  </a:tcPr>
                </a:tc>
                <a:tc>
                  <a:txBody>
                    <a:bodyPr/>
                    <a:lstStyle/>
                    <a:p>
                      <a:pPr algn="l"/>
                      <a:endParaRPr lang="en-GB"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4556">
                <a:tc vMerge="1">
                  <a:txBody>
                    <a:bodyPr/>
                    <a:lstStyle/>
                    <a:p>
                      <a:endParaRPr lang="en-GB" dirty="0"/>
                    </a:p>
                  </a:txBody>
                  <a:tcPr/>
                </a:tc>
                <a:tc>
                  <a:txBody>
                    <a:bodyPr/>
                    <a:lstStyle/>
                    <a:p>
                      <a:pPr algn="l"/>
                      <a:r>
                        <a:rPr lang="en-GB" dirty="0" smtClean="0"/>
                        <a:t>Information</a:t>
                      </a:r>
                      <a:r>
                        <a:rPr lang="en-GB" baseline="0" dirty="0" smtClean="0"/>
                        <a:t> that is not easily ‘measurable’</a:t>
                      </a:r>
                      <a:endParaRPr lang="en-GB" dirty="0"/>
                    </a:p>
                  </a:txBody>
                  <a:tcPr anchor="ctr"/>
                </a:tc>
                <a:tc>
                  <a:txBody>
                    <a:bodyPr/>
                    <a:lstStyle/>
                    <a:p>
                      <a:pPr algn="l"/>
                      <a:endParaRPr lang="en-GB" dirty="0"/>
                    </a:p>
                  </a:txBody>
                  <a:tcPr anchor="ctr">
                    <a:lnR w="12700" cap="flat" cmpd="sng" algn="ctr">
                      <a:solidFill>
                        <a:schemeClr val="tx1"/>
                      </a:solidFill>
                      <a:prstDash val="solid"/>
                      <a:round/>
                      <a:headEnd type="none" w="med" len="med"/>
                      <a:tailEnd type="none" w="med" len="med"/>
                    </a:lnR>
                  </a:tcPr>
                </a:tc>
              </a:tr>
              <a:tr h="404556">
                <a:tc vMerge="1">
                  <a:txBody>
                    <a:bodyPr/>
                    <a:lstStyle/>
                    <a:p>
                      <a:endParaRPr lang="en-GB" dirty="0"/>
                    </a:p>
                  </a:txBody>
                  <a:tcPr/>
                </a:tc>
                <a:tc>
                  <a:txBody>
                    <a:bodyPr/>
                    <a:lstStyle/>
                    <a:p>
                      <a:pPr algn="l"/>
                      <a:r>
                        <a:rPr lang="en-GB" dirty="0" smtClean="0"/>
                        <a:t>Early</a:t>
                      </a:r>
                      <a:r>
                        <a:rPr lang="en-GB" baseline="0" dirty="0" smtClean="0"/>
                        <a:t> in the ‘evidence’ pathway</a:t>
                      </a:r>
                      <a:endParaRPr lang="en-GB"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txBody>
                  <a:tcPr anchor="ctr">
                    <a:lnR w="12700" cap="flat" cmpd="sng" algn="ctr">
                      <a:solidFill>
                        <a:schemeClr val="tx1"/>
                      </a:solidFill>
                      <a:prstDash val="solid"/>
                      <a:round/>
                      <a:headEnd type="none" w="med" len="med"/>
                      <a:tailEnd type="none" w="med" len="med"/>
                    </a:lnR>
                  </a:tcPr>
                </a:tc>
              </a:tr>
              <a:tr h="404556">
                <a:tc vMerge="1">
                  <a:txBody>
                    <a:bodyPr/>
                    <a:lstStyle/>
                    <a:p>
                      <a:pPr algn="l"/>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dirty="0" smtClean="0"/>
                        <a:t>Context sensitive</a:t>
                      </a:r>
                      <a:endParaRPr lang="en-GB" dirty="0"/>
                    </a:p>
                  </a:txBody>
                  <a:tcPr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86830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Why do we need different types of evidence?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2114224"/>
              </p:ext>
            </p:extLst>
          </p:nvPr>
        </p:nvGraphicFramePr>
        <p:xfrm>
          <a:off x="1366194" y="1645321"/>
          <a:ext cx="9466911" cy="3641004"/>
        </p:xfrm>
        <a:graphic>
          <a:graphicData uri="http://schemas.openxmlformats.org/drawingml/2006/table">
            <a:tbl>
              <a:tblPr firstRow="1" bandRow="1">
                <a:tableStyleId>{2D5ABB26-0587-4C30-8999-92F81FD0307C}</a:tableStyleId>
              </a:tblPr>
              <a:tblGrid>
                <a:gridCol w="1233346"/>
                <a:gridCol w="4509097"/>
                <a:gridCol w="3724468"/>
              </a:tblGrid>
              <a:tr h="404556">
                <a:tc>
                  <a:txBody>
                    <a:bodyPr/>
                    <a:lstStyle/>
                    <a:p>
                      <a:pPr algn="l"/>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b="1" dirty="0" smtClean="0"/>
                        <a:t>Pros</a:t>
                      </a:r>
                      <a:endParaRPr lang="en-GB"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b="1" dirty="0" smtClean="0"/>
                        <a:t>Cons</a:t>
                      </a:r>
                      <a:endParaRPr lang="en-GB" b="1"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4556">
                <a:tc rowSpan="4">
                  <a:txBody>
                    <a:bodyPr/>
                    <a:lstStyle/>
                    <a:p>
                      <a:pPr algn="l"/>
                      <a:r>
                        <a:rPr lang="en-GB" b="1" dirty="0" smtClean="0"/>
                        <a:t>Scientific</a:t>
                      </a:r>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dirty="0" smtClean="0"/>
                        <a:t>Methodologically</a:t>
                      </a:r>
                      <a:r>
                        <a:rPr lang="en-GB" baseline="0" dirty="0" smtClean="0"/>
                        <a:t> robust</a:t>
                      </a:r>
                      <a:endParaRPr lang="en-GB" dirty="0"/>
                    </a:p>
                  </a:txBody>
                  <a:tcPr anchor="ctr">
                    <a:lnT w="12700" cap="flat" cmpd="sng" algn="ctr">
                      <a:solidFill>
                        <a:schemeClr val="tx1"/>
                      </a:solidFill>
                      <a:prstDash val="solid"/>
                      <a:round/>
                      <a:headEnd type="none" w="med" len="med"/>
                      <a:tailEnd type="none" w="med" len="med"/>
                    </a:lnT>
                  </a:tcPr>
                </a:tc>
                <a:tc>
                  <a:txBody>
                    <a:bodyPr/>
                    <a:lstStyle/>
                    <a:p>
                      <a:pPr algn="l"/>
                      <a:r>
                        <a:rPr lang="en-GB" dirty="0" smtClean="0"/>
                        <a:t>Focus on easily measurable</a:t>
                      </a:r>
                      <a:r>
                        <a:rPr lang="en-GB" baseline="0" dirty="0" smtClean="0"/>
                        <a:t> aspects</a:t>
                      </a:r>
                      <a:endParaRPr lang="en-GB"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4556">
                <a:tc vMerge="1">
                  <a:txBody>
                    <a:bodyPr/>
                    <a:lstStyle/>
                    <a:p>
                      <a:endParaRPr lang="en-GB" dirty="0"/>
                    </a:p>
                  </a:txBody>
                  <a:tcPr/>
                </a:tc>
                <a:tc>
                  <a:txBody>
                    <a:bodyPr/>
                    <a:lstStyle/>
                    <a:p>
                      <a:pPr algn="l"/>
                      <a:r>
                        <a:rPr lang="en-GB" dirty="0" smtClean="0"/>
                        <a:t>Replicable</a:t>
                      </a:r>
                      <a:endParaRPr lang="en-GB" dirty="0"/>
                    </a:p>
                  </a:txBody>
                  <a:tcPr anchor="ctr"/>
                </a:tc>
                <a:tc>
                  <a:txBody>
                    <a:bodyPr/>
                    <a:lstStyle/>
                    <a:p>
                      <a:pPr algn="l"/>
                      <a:r>
                        <a:rPr lang="en-GB" dirty="0" smtClean="0"/>
                        <a:t>Late in the ‘evidence’ pathway</a:t>
                      </a:r>
                      <a:endParaRPr lang="en-GB" dirty="0"/>
                    </a:p>
                  </a:txBody>
                  <a:tcPr anchor="ctr">
                    <a:lnR w="12700" cap="flat" cmpd="sng" algn="ctr">
                      <a:solidFill>
                        <a:schemeClr val="tx1"/>
                      </a:solidFill>
                      <a:prstDash val="solid"/>
                      <a:round/>
                      <a:headEnd type="none" w="med" len="med"/>
                      <a:tailEnd type="none" w="med" len="med"/>
                    </a:lnR>
                  </a:tcPr>
                </a:tc>
              </a:tr>
              <a:tr h="404556">
                <a:tc vMerge="1">
                  <a:txBody>
                    <a:bodyPr/>
                    <a:lstStyle/>
                    <a:p>
                      <a:endParaRPr lang="en-GB" dirty="0"/>
                    </a:p>
                  </a:txBody>
                  <a:tcPr/>
                </a:tc>
                <a:tc>
                  <a:txBody>
                    <a:bodyPr/>
                    <a:lstStyle/>
                    <a:p>
                      <a:pPr algn="l"/>
                      <a:r>
                        <a:rPr lang="en-GB" dirty="0" smtClean="0"/>
                        <a:t>Able</a:t>
                      </a:r>
                      <a:r>
                        <a:rPr lang="en-GB" baseline="0" dirty="0" smtClean="0"/>
                        <a:t> to assess quality or certainty</a:t>
                      </a:r>
                      <a:endParaRPr lang="en-GB" dirty="0"/>
                    </a:p>
                  </a:txBody>
                  <a:tcPr anchor="ctr"/>
                </a:tc>
                <a:tc>
                  <a:txBody>
                    <a:bodyPr/>
                    <a:lstStyle/>
                    <a:p>
                      <a:pPr algn="l"/>
                      <a:r>
                        <a:rPr lang="en-GB" dirty="0" smtClean="0"/>
                        <a:t>More rigid</a:t>
                      </a:r>
                      <a:endParaRPr lang="en-GB" dirty="0"/>
                    </a:p>
                  </a:txBody>
                  <a:tcPr anchor="ctr">
                    <a:lnR w="12700" cap="flat" cmpd="sng" algn="ctr">
                      <a:solidFill>
                        <a:schemeClr val="tx1"/>
                      </a:solidFill>
                      <a:prstDash val="solid"/>
                      <a:round/>
                      <a:headEnd type="none" w="med" len="med"/>
                      <a:tailEnd type="none" w="med" len="med"/>
                    </a:lnR>
                  </a:tcPr>
                </a:tc>
              </a:tr>
              <a:tr h="404556">
                <a:tc vMerge="1">
                  <a:txBody>
                    <a:bodyPr/>
                    <a:lstStyle/>
                    <a:p>
                      <a:endParaRPr lang="en-GB" dirty="0"/>
                    </a:p>
                  </a:txBody>
                  <a:tcPr/>
                </a:tc>
                <a:tc>
                  <a:txBody>
                    <a:bodyPr/>
                    <a:lstStyle/>
                    <a:p>
                      <a:pPr algn="l"/>
                      <a:r>
                        <a:rPr lang="en-GB" dirty="0" smtClean="0"/>
                        <a:t>Free</a:t>
                      </a:r>
                      <a:r>
                        <a:rPr lang="en-GB" baseline="0" dirty="0" smtClean="0"/>
                        <a:t> of bias</a:t>
                      </a:r>
                      <a:endParaRPr lang="en-GB" dirty="0"/>
                    </a:p>
                  </a:txBody>
                  <a:tcPr anchor="ctr">
                    <a:lnB w="12700" cap="flat" cmpd="sng" algn="ctr">
                      <a:solidFill>
                        <a:schemeClr val="tx1"/>
                      </a:solidFill>
                      <a:prstDash val="solid"/>
                      <a:round/>
                      <a:headEnd type="none" w="med" len="med"/>
                      <a:tailEnd type="none" w="med" len="med"/>
                    </a:lnB>
                  </a:tcPr>
                </a:tc>
                <a:tc>
                  <a:txBody>
                    <a:bodyPr/>
                    <a:lstStyle/>
                    <a:p>
                      <a:pPr algn="l"/>
                      <a:r>
                        <a:rPr lang="en-GB" dirty="0" smtClean="0"/>
                        <a:t>Free from context</a:t>
                      </a:r>
                      <a:endParaRPr lang="en-GB"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404556">
                <a:tc rowSpan="4">
                  <a:txBody>
                    <a:bodyPr/>
                    <a:lstStyle/>
                    <a:p>
                      <a:pPr algn="l"/>
                      <a:r>
                        <a:rPr lang="en-GB" b="1" dirty="0" smtClean="0"/>
                        <a:t>Colloquial</a:t>
                      </a:r>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dirty="0" smtClean="0"/>
                        <a:t>Direct</a:t>
                      </a:r>
                      <a:r>
                        <a:rPr lang="en-GB" baseline="0" dirty="0" smtClean="0"/>
                        <a:t> experience</a:t>
                      </a:r>
                      <a:endParaRPr lang="en-GB" dirty="0"/>
                    </a:p>
                  </a:txBody>
                  <a:tcPr anchor="ctr">
                    <a:lnT w="12700" cap="flat" cmpd="sng" algn="ctr">
                      <a:solidFill>
                        <a:schemeClr val="tx1"/>
                      </a:solidFill>
                      <a:prstDash val="solid"/>
                      <a:round/>
                      <a:headEnd type="none" w="med" len="med"/>
                      <a:tailEnd type="none" w="med" len="med"/>
                    </a:lnT>
                  </a:tcPr>
                </a:tc>
                <a:tc>
                  <a:txBody>
                    <a:bodyPr/>
                    <a:lstStyle/>
                    <a:p>
                      <a:pPr algn="l"/>
                      <a:r>
                        <a:rPr lang="en-GB" dirty="0" smtClean="0"/>
                        <a:t>Not ‘testable’</a:t>
                      </a:r>
                      <a:endParaRPr lang="en-GB"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4556">
                <a:tc vMerge="1">
                  <a:txBody>
                    <a:bodyPr/>
                    <a:lstStyle/>
                    <a:p>
                      <a:endParaRPr lang="en-GB" dirty="0"/>
                    </a:p>
                  </a:txBody>
                  <a:tcPr/>
                </a:tc>
                <a:tc>
                  <a:txBody>
                    <a:bodyPr/>
                    <a:lstStyle/>
                    <a:p>
                      <a:pPr algn="l"/>
                      <a:r>
                        <a:rPr lang="en-GB" dirty="0" smtClean="0"/>
                        <a:t>Information</a:t>
                      </a:r>
                      <a:r>
                        <a:rPr lang="en-GB" baseline="0" dirty="0" smtClean="0"/>
                        <a:t> that is not easily ‘measurable’</a:t>
                      </a:r>
                      <a:endParaRPr lang="en-GB" dirty="0"/>
                    </a:p>
                  </a:txBody>
                  <a:tcPr anchor="ctr"/>
                </a:tc>
                <a:tc>
                  <a:txBody>
                    <a:bodyPr/>
                    <a:lstStyle/>
                    <a:p>
                      <a:pPr algn="l"/>
                      <a:r>
                        <a:rPr lang="en-GB" dirty="0" smtClean="0"/>
                        <a:t>Difficult to capture</a:t>
                      </a:r>
                      <a:r>
                        <a:rPr lang="en-GB" baseline="0" dirty="0" smtClean="0"/>
                        <a:t> and report</a:t>
                      </a:r>
                      <a:endParaRPr lang="en-GB" dirty="0"/>
                    </a:p>
                  </a:txBody>
                  <a:tcPr anchor="ctr">
                    <a:lnR w="12700" cap="flat" cmpd="sng" algn="ctr">
                      <a:solidFill>
                        <a:schemeClr val="tx1"/>
                      </a:solidFill>
                      <a:prstDash val="solid"/>
                      <a:round/>
                      <a:headEnd type="none" w="med" len="med"/>
                      <a:tailEnd type="none" w="med" len="med"/>
                    </a:lnR>
                  </a:tcPr>
                </a:tc>
              </a:tr>
              <a:tr h="404556">
                <a:tc vMerge="1">
                  <a:txBody>
                    <a:bodyPr/>
                    <a:lstStyle/>
                    <a:p>
                      <a:endParaRPr lang="en-GB" dirty="0"/>
                    </a:p>
                  </a:txBody>
                  <a:tcPr/>
                </a:tc>
                <a:tc>
                  <a:txBody>
                    <a:bodyPr/>
                    <a:lstStyle/>
                    <a:p>
                      <a:pPr algn="l"/>
                      <a:r>
                        <a:rPr lang="en-GB" dirty="0" smtClean="0"/>
                        <a:t>Early</a:t>
                      </a:r>
                      <a:r>
                        <a:rPr lang="en-GB" baseline="0" dirty="0" smtClean="0"/>
                        <a:t> in the ‘evidence’ pathway</a:t>
                      </a:r>
                      <a:endParaRPr lang="en-GB"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Early in the ‘evidence’ pathway</a:t>
                      </a:r>
                    </a:p>
                  </a:txBody>
                  <a:tcPr anchor="ctr">
                    <a:lnR w="12700" cap="flat" cmpd="sng" algn="ctr">
                      <a:solidFill>
                        <a:schemeClr val="tx1"/>
                      </a:solidFill>
                      <a:prstDash val="solid"/>
                      <a:round/>
                      <a:headEnd type="none" w="med" len="med"/>
                      <a:tailEnd type="none" w="med" len="med"/>
                    </a:lnR>
                  </a:tcPr>
                </a:tc>
              </a:tr>
              <a:tr h="404556">
                <a:tc vMerge="1">
                  <a:txBody>
                    <a:bodyPr/>
                    <a:lstStyle/>
                    <a:p>
                      <a:pPr algn="l"/>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dirty="0" smtClean="0"/>
                        <a:t>Context sensitive</a:t>
                      </a:r>
                      <a:endParaRPr lang="en-GB" dirty="0"/>
                    </a:p>
                  </a:txBody>
                  <a:tcPr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Difficult</a:t>
                      </a:r>
                      <a:r>
                        <a:rPr lang="en-GB" baseline="0" dirty="0" smtClean="0"/>
                        <a:t> to assess certainty</a:t>
                      </a:r>
                      <a:endParaRPr lang="en-GB" dirty="0" smtClean="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71275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5651" y="1199814"/>
            <a:ext cx="4847783" cy="4789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p:txBody>
          <a:bodyPr/>
          <a:lstStyle/>
          <a:p>
            <a:r>
              <a:rPr lang="en-GB" dirty="0" smtClean="0"/>
              <a:t>Balance between scientific and colloquial</a:t>
            </a:r>
            <a:br>
              <a:rPr lang="en-GB" dirty="0" smtClean="0"/>
            </a:br>
            <a:r>
              <a:rPr lang="en-GB" dirty="0" smtClean="0"/>
              <a:t>evidence</a:t>
            </a:r>
          </a:p>
          <a:p>
            <a:r>
              <a:rPr lang="en-GB" dirty="0" smtClean="0"/>
              <a:t>NICE favours scientific…</a:t>
            </a:r>
            <a:endParaRPr lang="en-GB" dirty="0"/>
          </a:p>
        </p:txBody>
      </p:sp>
      <p:sp>
        <p:nvSpPr>
          <p:cNvPr id="12291" name="Title 1"/>
          <p:cNvSpPr>
            <a:spLocks noGrp="1"/>
          </p:cNvSpPr>
          <p:nvPr>
            <p:ph type="title"/>
          </p:nvPr>
        </p:nvSpPr>
        <p:spPr/>
        <p:txBody>
          <a:bodyPr/>
          <a:lstStyle/>
          <a:p>
            <a:r>
              <a:rPr lang="en-GB" altLang="en-US" smtClean="0"/>
              <a:t>What is evidence, or knowledge?</a:t>
            </a:r>
          </a:p>
        </p:txBody>
      </p:sp>
    </p:spTree>
    <p:extLst>
      <p:ext uri="{BB962C8B-B14F-4D97-AF65-F5344CB8AC3E}">
        <p14:creationId xmlns:p14="http://schemas.microsoft.com/office/powerpoint/2010/main" val="86520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NICE NG21 </a:t>
            </a:r>
            <a:r>
              <a:rPr lang="en-GB" dirty="0" smtClean="0"/>
              <a:t/>
            </a:r>
            <a:br>
              <a:rPr lang="en-GB" dirty="0" smtClean="0"/>
            </a:br>
            <a:r>
              <a:rPr lang="en-GB" dirty="0" smtClean="0"/>
              <a:t>Home </a:t>
            </a:r>
            <a:r>
              <a:rPr lang="en-GB" dirty="0"/>
              <a:t>care: delivering personal care and practical support to older people living in their own </a:t>
            </a:r>
            <a:r>
              <a:rPr lang="en-GB" dirty="0" smtClean="0"/>
              <a:t>homes</a:t>
            </a:r>
          </a:p>
          <a:p>
            <a:endParaRPr lang="en-GB" dirty="0"/>
          </a:p>
          <a:p>
            <a:pPr marL="0" indent="0">
              <a:buNone/>
            </a:pPr>
            <a:r>
              <a:rPr lang="en-GB" dirty="0" smtClean="0"/>
              <a:t>1.4.2 </a:t>
            </a:r>
            <a:r>
              <a:rPr lang="en-GB" dirty="0"/>
              <a:t>Home care visits shorter than half an hour should be made only if:</a:t>
            </a:r>
          </a:p>
          <a:p>
            <a:pPr lvl="2">
              <a:buFont typeface="Arial" charset="0"/>
              <a:buChar char="•"/>
              <a:defRPr/>
            </a:pPr>
            <a:r>
              <a:rPr lang="en-GB" dirty="0"/>
              <a:t>the home care worker is known to the person, and</a:t>
            </a:r>
          </a:p>
          <a:p>
            <a:pPr lvl="2">
              <a:buFont typeface="Arial" charset="0"/>
              <a:buChar char="•"/>
              <a:defRPr/>
            </a:pPr>
            <a:r>
              <a:rPr lang="en-GB" dirty="0"/>
              <a:t>the visit is part of a wider package of support, and</a:t>
            </a:r>
          </a:p>
          <a:p>
            <a:pPr lvl="2">
              <a:buFont typeface="Arial" charset="0"/>
              <a:buChar char="•"/>
              <a:defRPr/>
            </a:pPr>
            <a:r>
              <a:rPr lang="en-GB" dirty="0"/>
              <a:t>it allows enough time to complete specific, time limited tasks or to check if someone is safe and well.</a:t>
            </a:r>
          </a:p>
          <a:p>
            <a:endParaRPr lang="en-GB" dirty="0"/>
          </a:p>
        </p:txBody>
      </p:sp>
      <p:sp>
        <p:nvSpPr>
          <p:cNvPr id="3" name="Title 2"/>
          <p:cNvSpPr>
            <a:spLocks noGrp="1"/>
          </p:cNvSpPr>
          <p:nvPr>
            <p:ph type="title"/>
          </p:nvPr>
        </p:nvSpPr>
        <p:spPr/>
        <p:txBody>
          <a:bodyPr/>
          <a:lstStyle/>
          <a:p>
            <a:r>
              <a:rPr lang="en-GB" dirty="0" smtClean="0"/>
              <a:t>Evidence in practice</a:t>
            </a:r>
            <a:endParaRPr lang="en-GB" dirty="0"/>
          </a:p>
        </p:txBody>
      </p:sp>
    </p:spTree>
    <p:extLst>
      <p:ext uri="{BB962C8B-B14F-4D97-AF65-F5344CB8AC3E}">
        <p14:creationId xmlns:p14="http://schemas.microsoft.com/office/powerpoint/2010/main" val="794329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74957596"/>
              </p:ext>
            </p:extLst>
          </p:nvPr>
        </p:nvGraphicFramePr>
        <p:xfrm>
          <a:off x="295274" y="149275"/>
          <a:ext cx="11896726" cy="558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smtClean="0"/>
              <a:t>Evidence in practice</a:t>
            </a:r>
            <a:endParaRPr lang="en-GB" dirty="0"/>
          </a:p>
        </p:txBody>
      </p:sp>
    </p:spTree>
    <p:extLst>
      <p:ext uri="{BB962C8B-B14F-4D97-AF65-F5344CB8AC3E}">
        <p14:creationId xmlns:p14="http://schemas.microsoft.com/office/powerpoint/2010/main" val="37587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99118362"/>
              </p:ext>
            </p:extLst>
          </p:nvPr>
        </p:nvGraphicFramePr>
        <p:xfrm>
          <a:off x="295274" y="149275"/>
          <a:ext cx="11896726" cy="558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smtClean="0"/>
              <a:t>Evidence in practice</a:t>
            </a:r>
            <a:endParaRPr lang="en-GB" dirty="0"/>
          </a:p>
        </p:txBody>
      </p:sp>
    </p:spTree>
    <p:extLst>
      <p:ext uri="{BB962C8B-B14F-4D97-AF65-F5344CB8AC3E}">
        <p14:creationId xmlns:p14="http://schemas.microsoft.com/office/powerpoint/2010/main" val="4048850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97167332"/>
              </p:ext>
            </p:extLst>
          </p:nvPr>
        </p:nvGraphicFramePr>
        <p:xfrm>
          <a:off x="295274" y="149275"/>
          <a:ext cx="11896726" cy="558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smtClean="0"/>
              <a:t>Evidence in practice</a:t>
            </a:r>
            <a:endParaRPr lang="en-GB" dirty="0"/>
          </a:p>
        </p:txBody>
      </p:sp>
    </p:spTree>
    <p:extLst>
      <p:ext uri="{BB962C8B-B14F-4D97-AF65-F5344CB8AC3E}">
        <p14:creationId xmlns:p14="http://schemas.microsoft.com/office/powerpoint/2010/main" val="4217698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35727947"/>
              </p:ext>
            </p:extLst>
          </p:nvPr>
        </p:nvGraphicFramePr>
        <p:xfrm>
          <a:off x="295274" y="149275"/>
          <a:ext cx="11896726" cy="558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smtClean="0"/>
              <a:t>Evidence in practice</a:t>
            </a:r>
            <a:endParaRPr lang="en-GB" dirty="0"/>
          </a:p>
        </p:txBody>
      </p:sp>
    </p:spTree>
    <p:extLst>
      <p:ext uri="{BB962C8B-B14F-4D97-AF65-F5344CB8AC3E}">
        <p14:creationId xmlns:p14="http://schemas.microsoft.com/office/powerpoint/2010/main" val="3014045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37745942"/>
              </p:ext>
            </p:extLst>
          </p:nvPr>
        </p:nvGraphicFramePr>
        <p:xfrm>
          <a:off x="295274" y="149275"/>
          <a:ext cx="11896726" cy="558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smtClean="0"/>
              <a:t>Evidence in practice</a:t>
            </a:r>
            <a:endParaRPr lang="en-GB" dirty="0"/>
          </a:p>
        </p:txBody>
      </p:sp>
    </p:spTree>
    <p:extLst>
      <p:ext uri="{BB962C8B-B14F-4D97-AF65-F5344CB8AC3E}">
        <p14:creationId xmlns:p14="http://schemas.microsoft.com/office/powerpoint/2010/main" val="4250003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normAutofit fontScale="70000" lnSpcReduction="20000"/>
          </a:bodyPr>
          <a:lstStyle/>
          <a:p>
            <a:r>
              <a:rPr lang="en-GB" altLang="en-US" dirty="0" smtClean="0"/>
              <a:t>Intermediate care – including </a:t>
            </a:r>
            <a:r>
              <a:rPr lang="en-GB" altLang="en-US" dirty="0" err="1" smtClean="0"/>
              <a:t>reablement</a:t>
            </a:r>
            <a:endParaRPr lang="en-GB" altLang="en-US" dirty="0" smtClean="0"/>
          </a:p>
          <a:p>
            <a:pPr lvl="1"/>
            <a:r>
              <a:rPr lang="en-GB" altLang="en-US" dirty="0" smtClean="0"/>
              <a:t>What is the effectiveness and cost effectiveness of </a:t>
            </a:r>
            <a:r>
              <a:rPr lang="en-GB" altLang="en-US" dirty="0" err="1" smtClean="0"/>
              <a:t>reablement</a:t>
            </a:r>
            <a:r>
              <a:rPr lang="en-GB" altLang="en-US" dirty="0" smtClean="0"/>
              <a:t>? </a:t>
            </a:r>
          </a:p>
          <a:p>
            <a:pPr lvl="1"/>
            <a:r>
              <a:rPr lang="en-GB" altLang="en-US" dirty="0" smtClean="0"/>
              <a:t>What are the views and experiences of people using services and their carers in relation to </a:t>
            </a:r>
            <a:r>
              <a:rPr lang="en-GB" altLang="en-US" dirty="0" err="1" smtClean="0"/>
              <a:t>reablement</a:t>
            </a:r>
            <a:r>
              <a:rPr lang="en-GB" altLang="en-US" dirty="0" smtClean="0"/>
              <a:t>?</a:t>
            </a:r>
          </a:p>
          <a:p>
            <a:pPr lvl="1"/>
            <a:r>
              <a:rPr lang="en-GB" altLang="en-US" dirty="0" smtClean="0"/>
              <a:t>What are the views and experiences of health, social care and other practitioners about </a:t>
            </a:r>
            <a:r>
              <a:rPr lang="en-GB" altLang="en-US" dirty="0" err="1" smtClean="0"/>
              <a:t>reablement</a:t>
            </a:r>
            <a:r>
              <a:rPr lang="en-GB" altLang="en-US" dirty="0" smtClean="0"/>
              <a:t>?</a:t>
            </a:r>
          </a:p>
          <a:p>
            <a:r>
              <a:rPr lang="en-GB" altLang="en-US" dirty="0" smtClean="0"/>
              <a:t>Learning disability and challenging behaviour service guidance</a:t>
            </a:r>
          </a:p>
          <a:p>
            <a:pPr lvl="1"/>
            <a:r>
              <a:rPr lang="en-GB" altLang="en-US" dirty="0" smtClean="0"/>
              <a:t>What is the appropriate community-based service capacity for people with learning disabilities and behaviour that challenges?</a:t>
            </a:r>
          </a:p>
          <a:p>
            <a:pPr lvl="1"/>
            <a:r>
              <a:rPr lang="en-GB" altLang="en-US" dirty="0" smtClean="0"/>
              <a:t>What is the appropriate inpatient bed capacity for people with learning disabilities and behaviour that challenges?</a:t>
            </a:r>
          </a:p>
          <a:p>
            <a:r>
              <a:rPr lang="en-GB" altLang="en-US" dirty="0" smtClean="0"/>
              <a:t>Community engagement</a:t>
            </a:r>
          </a:p>
          <a:p>
            <a:pPr lvl="1"/>
            <a:r>
              <a:rPr lang="en-GB" altLang="en-US" dirty="0" smtClean="0"/>
              <a:t>How effective are community engagement approaches at improving health and wellbeing and reducing health inequalities?</a:t>
            </a:r>
          </a:p>
          <a:p>
            <a:pPr lvl="1"/>
            <a:r>
              <a:rPr lang="en-GB" altLang="en-US" dirty="0" smtClean="0"/>
              <a:t>Across disadvantaged groups, how effective are community engagement approaches at encouraging people to participate in activities to improve their health and wellbeing and realise their capabilities?</a:t>
            </a:r>
          </a:p>
          <a:p>
            <a:pPr lvl="1"/>
            <a:r>
              <a:rPr lang="en-GB" altLang="en-US" dirty="0" smtClean="0"/>
              <a:t>What processes and methods facilitate the realisation of community and individual capabilities and assets amongst disadvantaged groups?</a:t>
            </a:r>
          </a:p>
          <a:p>
            <a:pPr lvl="1"/>
            <a:endParaRPr lang="en-GB" altLang="en-US" dirty="0" smtClean="0"/>
          </a:p>
          <a:p>
            <a:endParaRPr lang="en-GB" altLang="en-US" dirty="0" smtClean="0"/>
          </a:p>
          <a:p>
            <a:endParaRPr lang="en-GB" altLang="en-US" dirty="0"/>
          </a:p>
        </p:txBody>
      </p:sp>
      <p:sp>
        <p:nvSpPr>
          <p:cNvPr id="9218" name="Title 1"/>
          <p:cNvSpPr>
            <a:spLocks noGrp="1"/>
          </p:cNvSpPr>
          <p:nvPr>
            <p:ph type="title"/>
          </p:nvPr>
        </p:nvSpPr>
        <p:spPr/>
        <p:txBody>
          <a:bodyPr/>
          <a:lstStyle/>
          <a:p>
            <a:r>
              <a:rPr lang="en-GB" altLang="en-US" dirty="0" smtClean="0"/>
              <a:t>Review questions</a:t>
            </a:r>
          </a:p>
        </p:txBody>
      </p:sp>
    </p:spTree>
    <p:extLst>
      <p:ext uri="{BB962C8B-B14F-4D97-AF65-F5344CB8AC3E}">
        <p14:creationId xmlns:p14="http://schemas.microsoft.com/office/powerpoint/2010/main" val="2716686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mtClean="0"/>
              <a:t>NICE guidelines</a:t>
            </a:r>
          </a:p>
        </p:txBody>
      </p:sp>
      <p:sp>
        <p:nvSpPr>
          <p:cNvPr id="5123" name="Content Placeholder 2"/>
          <p:cNvSpPr>
            <a:spLocks noGrp="1"/>
          </p:cNvSpPr>
          <p:nvPr>
            <p:ph idx="1"/>
          </p:nvPr>
        </p:nvSpPr>
        <p:spPr/>
        <p:txBody>
          <a:bodyPr/>
          <a:lstStyle/>
          <a:p>
            <a:r>
              <a:rPr lang="en-GB" altLang="en-US" smtClean="0"/>
              <a:t>Are sets of evidence based recommendations</a:t>
            </a:r>
          </a:p>
          <a:p>
            <a:r>
              <a:rPr lang="en-GB" altLang="en-US" smtClean="0"/>
              <a:t>Cover a wide range of topics, from preventing and managing specific conditions, improving health, and managing medicines in different settings, to providing social care and support to adults and children, and planning broader services and interventions to improve the health of communities</a:t>
            </a:r>
          </a:p>
          <a:p>
            <a:r>
              <a:rPr lang="en-GB" altLang="en-US" smtClean="0"/>
              <a:t>Based on the best available evidence of what works, and what it costs</a:t>
            </a:r>
          </a:p>
          <a:p>
            <a:r>
              <a:rPr lang="en-GB" altLang="en-US" smtClean="0"/>
              <a:t>Are not mandatory, but intended to guide practice</a:t>
            </a:r>
            <a:endParaRPr lang="en-GB" altLang="en-US"/>
          </a:p>
        </p:txBody>
      </p:sp>
    </p:spTree>
    <p:extLst>
      <p:ext uri="{BB962C8B-B14F-4D97-AF65-F5344CB8AC3E}">
        <p14:creationId xmlns:p14="http://schemas.microsoft.com/office/powerpoint/2010/main" val="424397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mtClean="0"/>
              <a:t>The evidence problem?</a:t>
            </a:r>
          </a:p>
        </p:txBody>
      </p:sp>
      <p:sp>
        <p:nvSpPr>
          <p:cNvPr id="8195" name="Content Placeholder 2"/>
          <p:cNvSpPr>
            <a:spLocks noGrp="1"/>
          </p:cNvSpPr>
          <p:nvPr>
            <p:ph idx="1"/>
          </p:nvPr>
        </p:nvSpPr>
        <p:spPr/>
        <p:txBody>
          <a:bodyPr/>
          <a:lstStyle/>
          <a:p>
            <a:r>
              <a:rPr lang="en-GB" altLang="en-US" dirty="0" smtClean="0"/>
              <a:t>In guidelines, the key question is often ‘does this intervention work?’</a:t>
            </a:r>
          </a:p>
          <a:p>
            <a:r>
              <a:rPr lang="en-GB" altLang="en-US" dirty="0" smtClean="0"/>
              <a:t>We may also wish to know </a:t>
            </a:r>
          </a:p>
          <a:p>
            <a:pPr lvl="1"/>
            <a:r>
              <a:rPr lang="en-GB" altLang="en-US" dirty="0" smtClean="0"/>
              <a:t>When, how, in whom does this work?  </a:t>
            </a:r>
          </a:p>
          <a:p>
            <a:pPr lvl="1"/>
            <a:r>
              <a:rPr lang="en-GB" altLang="en-US" dirty="0" smtClean="0"/>
              <a:t>Or indeed does not work?  </a:t>
            </a:r>
          </a:p>
          <a:p>
            <a:pPr lvl="1"/>
            <a:r>
              <a:rPr lang="en-GB" altLang="en-US" dirty="0" smtClean="0"/>
              <a:t>What might help this intervention to work better?</a:t>
            </a:r>
          </a:p>
          <a:p>
            <a:r>
              <a:rPr lang="en-GB" altLang="en-US" dirty="0" smtClean="0"/>
              <a:t>Can, and should we use other evidence?</a:t>
            </a:r>
            <a:endParaRPr lang="en-GB" altLang="en-US" dirty="0"/>
          </a:p>
        </p:txBody>
      </p:sp>
    </p:spTree>
    <p:extLst>
      <p:ext uri="{BB962C8B-B14F-4D97-AF65-F5344CB8AC3E}">
        <p14:creationId xmlns:p14="http://schemas.microsoft.com/office/powerpoint/2010/main" val="4288808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Key aim is to assess effectiveness – ‘what works’</a:t>
            </a:r>
          </a:p>
          <a:p>
            <a:r>
              <a:rPr lang="en-GB" dirty="0" smtClean="0"/>
              <a:t>Randomised controlled trial considered ‘best’ approach to evaluation</a:t>
            </a:r>
          </a:p>
        </p:txBody>
      </p:sp>
      <p:sp>
        <p:nvSpPr>
          <p:cNvPr id="3" name="Title 2"/>
          <p:cNvSpPr>
            <a:spLocks noGrp="1"/>
          </p:cNvSpPr>
          <p:nvPr>
            <p:ph type="title"/>
          </p:nvPr>
        </p:nvSpPr>
        <p:spPr/>
        <p:txBody>
          <a:bodyPr/>
          <a:lstStyle/>
          <a:p>
            <a:r>
              <a:rPr lang="en-GB" dirty="0" smtClean="0"/>
              <a:t>Assessing impact of community based approaches to care and support</a:t>
            </a:r>
            <a:endParaRPr lang="en-GB" dirty="0"/>
          </a:p>
        </p:txBody>
      </p:sp>
    </p:spTree>
    <p:extLst>
      <p:ext uri="{BB962C8B-B14F-4D97-AF65-F5344CB8AC3E}">
        <p14:creationId xmlns:p14="http://schemas.microsoft.com/office/powerpoint/2010/main" val="283704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RCT process</a:t>
            </a:r>
            <a:endParaRPr lang="en-GB" dirty="0"/>
          </a:p>
        </p:txBody>
      </p:sp>
      <p:pic>
        <p:nvPicPr>
          <p:cNvPr id="1026" name="Picture 2" descr="Image result for randomised control tria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7505" y="956184"/>
            <a:ext cx="9601455" cy="46874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27505" y="5863918"/>
            <a:ext cx="11607951" cy="276999"/>
          </a:xfrm>
          <a:prstGeom prst="rect">
            <a:avLst/>
          </a:prstGeom>
          <a:noFill/>
        </p:spPr>
        <p:txBody>
          <a:bodyPr wrap="square" rtlCol="0">
            <a:spAutoFit/>
          </a:bodyPr>
          <a:lstStyle/>
          <a:p>
            <a:r>
              <a:rPr lang="en-GB" sz="1200" dirty="0" smtClean="0"/>
              <a:t>www.cscollege.gov.sg/knowledge/ethos/ethos%20issue%2012%20june%202013/pages/randomised%20controlled%20trials%20in%20policymaking.aspx</a:t>
            </a:r>
            <a:endParaRPr lang="en-GB" sz="1200" dirty="0"/>
          </a:p>
        </p:txBody>
      </p:sp>
    </p:spTree>
    <p:extLst>
      <p:ext uri="{BB962C8B-B14F-4D97-AF65-F5344CB8AC3E}">
        <p14:creationId xmlns:p14="http://schemas.microsoft.com/office/powerpoint/2010/main" val="2067035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Randomised controlled trial</a:t>
            </a:r>
          </a:p>
          <a:p>
            <a:pPr lvl="1"/>
            <a:r>
              <a:rPr lang="fr-FR" dirty="0" smtClean="0"/>
              <a:t>Système </a:t>
            </a:r>
            <a:r>
              <a:rPr lang="fr-FR" dirty="0"/>
              <a:t>de Soins Intégrés pour Personnes Âgées (SIPA</a:t>
            </a:r>
            <a:r>
              <a:rPr lang="fr-FR" dirty="0" smtClean="0"/>
              <a:t>), Canada</a:t>
            </a:r>
            <a:endParaRPr lang="en-GB" dirty="0" smtClean="0"/>
          </a:p>
          <a:p>
            <a:pPr lvl="1"/>
            <a:r>
              <a:rPr lang="en-GB" dirty="0"/>
              <a:t>Community-based, primary-care-led, case-managed health system for the frail elderly operating out of local community service </a:t>
            </a:r>
            <a:r>
              <a:rPr lang="en-GB" dirty="0" smtClean="0"/>
              <a:t>centres</a:t>
            </a:r>
          </a:p>
          <a:p>
            <a:pPr lvl="1"/>
            <a:r>
              <a:rPr lang="en-GB" dirty="0"/>
              <a:t>Maintain and promote autonomy of frail elderly people; and promote optimal utilisation of community-based services as a substitute for hospital and nursing home </a:t>
            </a:r>
            <a:r>
              <a:rPr lang="en-GB" dirty="0" smtClean="0"/>
              <a:t>care</a:t>
            </a:r>
          </a:p>
          <a:p>
            <a:pPr lvl="1"/>
            <a:r>
              <a:rPr lang="en-GB" dirty="0" smtClean="0"/>
              <a:t>Outcomes included</a:t>
            </a:r>
          </a:p>
          <a:p>
            <a:pPr lvl="2"/>
            <a:r>
              <a:rPr lang="en-GB" dirty="0"/>
              <a:t>Increased access to home- and community-based </a:t>
            </a:r>
            <a:r>
              <a:rPr lang="en-GB" dirty="0" smtClean="0"/>
              <a:t>services</a:t>
            </a:r>
          </a:p>
          <a:p>
            <a:pPr lvl="2"/>
            <a:r>
              <a:rPr lang="en-GB" dirty="0"/>
              <a:t>Reduced hospitalisation of alternate level of care patients (i.e. ‘bed blockers</a:t>
            </a:r>
            <a:r>
              <a:rPr lang="en-GB" dirty="0" smtClean="0"/>
              <a:t>’)</a:t>
            </a:r>
          </a:p>
          <a:p>
            <a:pPr lvl="2"/>
            <a:r>
              <a:rPr lang="en-GB" dirty="0"/>
              <a:t>Increased satisfaction for SIPA caregivers with no increase in caregiver burden or out-of-pocket </a:t>
            </a:r>
            <a:r>
              <a:rPr lang="en-GB" dirty="0" smtClean="0"/>
              <a:t>costs</a:t>
            </a:r>
          </a:p>
          <a:p>
            <a:pPr lvl="2"/>
            <a:endParaRPr lang="en-GB" dirty="0"/>
          </a:p>
          <a:p>
            <a:pPr lvl="1" algn="r"/>
            <a:r>
              <a:rPr lang="en-GB" sz="1000" dirty="0" err="1"/>
              <a:t>Kodner</a:t>
            </a:r>
            <a:r>
              <a:rPr lang="en-GB" sz="1000" dirty="0"/>
              <a:t>, D. L. (2006), Whole-system approaches to health and social care partnerships for the frail elderly: an exploration of North American models and lessons. </a:t>
            </a:r>
            <a:r>
              <a:rPr lang="en-GB" sz="1000" dirty="0" smtClean="0"/>
              <a:t/>
            </a:r>
            <a:br>
              <a:rPr lang="en-GB" sz="1000" dirty="0" smtClean="0"/>
            </a:br>
            <a:r>
              <a:rPr lang="en-GB" sz="1000" dirty="0" smtClean="0"/>
              <a:t>Health </a:t>
            </a:r>
            <a:r>
              <a:rPr lang="en-GB" sz="1000" dirty="0"/>
              <a:t>&amp; Social Care in the Community, 14: 384–390. doi:10.1111/j.1365-2524.2006.00655.x</a:t>
            </a:r>
          </a:p>
        </p:txBody>
      </p:sp>
      <p:sp>
        <p:nvSpPr>
          <p:cNvPr id="3" name="Title 2"/>
          <p:cNvSpPr>
            <a:spLocks noGrp="1"/>
          </p:cNvSpPr>
          <p:nvPr>
            <p:ph type="title"/>
          </p:nvPr>
        </p:nvSpPr>
        <p:spPr/>
        <p:txBody>
          <a:bodyPr/>
          <a:lstStyle/>
          <a:p>
            <a:r>
              <a:rPr lang="en-GB" dirty="0" smtClean="0"/>
              <a:t>Assessing impact of community based approaches to care and support</a:t>
            </a:r>
            <a:endParaRPr lang="en-GB" dirty="0"/>
          </a:p>
        </p:txBody>
      </p:sp>
    </p:spTree>
    <p:extLst>
      <p:ext uri="{BB962C8B-B14F-4D97-AF65-F5344CB8AC3E}">
        <p14:creationId xmlns:p14="http://schemas.microsoft.com/office/powerpoint/2010/main" val="1060860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Advantages with RCTs</a:t>
            </a:r>
          </a:p>
          <a:p>
            <a:pPr lvl="1"/>
            <a:r>
              <a:rPr lang="en-GB" dirty="0" smtClean="0"/>
              <a:t>Can be clear and credible evidence of effect or impact</a:t>
            </a:r>
          </a:p>
          <a:p>
            <a:pPr lvl="1"/>
            <a:r>
              <a:rPr lang="en-GB" dirty="0" smtClean="0"/>
              <a:t>Can capture a range of outcomes – but need to be measurable</a:t>
            </a:r>
          </a:p>
          <a:p>
            <a:pPr lvl="1"/>
            <a:r>
              <a:rPr lang="en-GB" dirty="0" smtClean="0"/>
              <a:t>Can give some information on the experience of people delivering or using the intervention</a:t>
            </a:r>
          </a:p>
          <a:p>
            <a:pPr lvl="1"/>
            <a:endParaRPr lang="en-GB" dirty="0" smtClean="0"/>
          </a:p>
          <a:p>
            <a:pPr lvl="1"/>
            <a:endParaRPr lang="en-GB" dirty="0"/>
          </a:p>
        </p:txBody>
      </p:sp>
      <p:sp>
        <p:nvSpPr>
          <p:cNvPr id="3" name="Title 2"/>
          <p:cNvSpPr>
            <a:spLocks noGrp="1"/>
          </p:cNvSpPr>
          <p:nvPr>
            <p:ph type="title"/>
          </p:nvPr>
        </p:nvSpPr>
        <p:spPr/>
        <p:txBody>
          <a:bodyPr/>
          <a:lstStyle/>
          <a:p>
            <a:r>
              <a:rPr lang="en-GB" dirty="0"/>
              <a:t>Assessing impact of community based approaches to care and support</a:t>
            </a:r>
          </a:p>
        </p:txBody>
      </p:sp>
    </p:spTree>
    <p:extLst>
      <p:ext uri="{BB962C8B-B14F-4D97-AF65-F5344CB8AC3E}">
        <p14:creationId xmlns:p14="http://schemas.microsoft.com/office/powerpoint/2010/main" val="372055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Challenges with RCTs</a:t>
            </a:r>
          </a:p>
          <a:p>
            <a:pPr lvl="1"/>
            <a:r>
              <a:rPr lang="en-GB" dirty="0" smtClean="0"/>
              <a:t>May not capture all that is important</a:t>
            </a:r>
          </a:p>
          <a:p>
            <a:pPr lvl="1"/>
            <a:r>
              <a:rPr lang="en-GB" dirty="0" smtClean="0"/>
              <a:t>May not help [well] with information on how the intervention works</a:t>
            </a:r>
          </a:p>
          <a:p>
            <a:pPr lvl="1"/>
            <a:r>
              <a:rPr lang="en-GB" dirty="0" smtClean="0"/>
              <a:t>May not tell us [well] about the experience of people delivering or using the intervention</a:t>
            </a:r>
          </a:p>
          <a:p>
            <a:pPr lvl="1"/>
            <a:r>
              <a:rPr lang="en-GB" dirty="0" smtClean="0"/>
              <a:t>Can be expensive</a:t>
            </a:r>
          </a:p>
          <a:p>
            <a:pPr lvl="1"/>
            <a:r>
              <a:rPr lang="en-GB" dirty="0" smtClean="0"/>
              <a:t>Need to be designed and conducted well</a:t>
            </a:r>
          </a:p>
          <a:p>
            <a:pPr lvl="1"/>
            <a:r>
              <a:rPr lang="en-GB" dirty="0" smtClean="0"/>
              <a:t>Take time and may be behind current practice…</a:t>
            </a:r>
          </a:p>
          <a:p>
            <a:r>
              <a:rPr lang="en-GB" dirty="0"/>
              <a:t>Increasingly, move towards </a:t>
            </a:r>
            <a:r>
              <a:rPr lang="en-GB" dirty="0" smtClean="0"/>
              <a:t>mixed </a:t>
            </a:r>
            <a:r>
              <a:rPr lang="en-GB" dirty="0"/>
              <a:t>methods</a:t>
            </a:r>
          </a:p>
          <a:p>
            <a:pPr lvl="1"/>
            <a:endParaRPr lang="en-GB" dirty="0" smtClean="0"/>
          </a:p>
          <a:p>
            <a:pPr lvl="1"/>
            <a:endParaRPr lang="en-GB" dirty="0"/>
          </a:p>
        </p:txBody>
      </p:sp>
      <p:sp>
        <p:nvSpPr>
          <p:cNvPr id="3" name="Title 2"/>
          <p:cNvSpPr>
            <a:spLocks noGrp="1"/>
          </p:cNvSpPr>
          <p:nvPr>
            <p:ph type="title"/>
          </p:nvPr>
        </p:nvSpPr>
        <p:spPr/>
        <p:txBody>
          <a:bodyPr/>
          <a:lstStyle/>
          <a:p>
            <a:r>
              <a:rPr lang="en-GB" dirty="0"/>
              <a:t>Assessing impact of community based approaches to care and support</a:t>
            </a:r>
          </a:p>
        </p:txBody>
      </p:sp>
    </p:spTree>
    <p:extLst>
      <p:ext uri="{BB962C8B-B14F-4D97-AF65-F5344CB8AC3E}">
        <p14:creationId xmlns:p14="http://schemas.microsoft.com/office/powerpoint/2010/main" val="1970920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Much is written about ‘what is good evaluation’</a:t>
            </a:r>
          </a:p>
          <a:p>
            <a:pPr lvl="1"/>
            <a:r>
              <a:rPr lang="en-GB" dirty="0" smtClean="0"/>
              <a:t>In education for example….</a:t>
            </a:r>
          </a:p>
          <a:p>
            <a:pPr lvl="2"/>
            <a:r>
              <a:rPr lang="en-GB" dirty="0" smtClean="0"/>
              <a:t>educationendowmentfoundation.org.uk/resources/</a:t>
            </a:r>
            <a:r>
              <a:rPr lang="en-GB" dirty="0" err="1" smtClean="0"/>
              <a:t>diy</a:t>
            </a:r>
            <a:r>
              <a:rPr lang="en-GB" dirty="0" smtClean="0"/>
              <a:t>-guide/getting-started/</a:t>
            </a:r>
          </a:p>
          <a:p>
            <a:pPr lvl="1"/>
            <a:r>
              <a:rPr lang="en-GB" dirty="0" smtClean="0"/>
              <a:t>Focus here on effectiveness not efficacy – real life impact vs experimental impact</a:t>
            </a:r>
          </a:p>
          <a:p>
            <a:r>
              <a:rPr lang="en-GB" dirty="0" smtClean="0"/>
              <a:t>Different approaches serve different aims</a:t>
            </a:r>
          </a:p>
          <a:p>
            <a:pPr lvl="1"/>
            <a:endParaRPr lang="en-GB" dirty="0" smtClean="0"/>
          </a:p>
          <a:p>
            <a:pPr lvl="1"/>
            <a:endParaRPr lang="en-GB" dirty="0"/>
          </a:p>
        </p:txBody>
      </p:sp>
      <p:sp>
        <p:nvSpPr>
          <p:cNvPr id="3" name="Title 2"/>
          <p:cNvSpPr>
            <a:spLocks noGrp="1"/>
          </p:cNvSpPr>
          <p:nvPr>
            <p:ph type="title"/>
          </p:nvPr>
        </p:nvSpPr>
        <p:spPr/>
        <p:txBody>
          <a:bodyPr/>
          <a:lstStyle/>
          <a:p>
            <a:r>
              <a:rPr lang="en-GB" dirty="0"/>
              <a:t>Assessing impact of community based approaches to care and support</a:t>
            </a:r>
          </a:p>
        </p:txBody>
      </p:sp>
    </p:spTree>
    <p:extLst>
      <p:ext uri="{BB962C8B-B14F-4D97-AF65-F5344CB8AC3E}">
        <p14:creationId xmlns:p14="http://schemas.microsoft.com/office/powerpoint/2010/main" val="1568318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‘Good’ evaluation would</a:t>
            </a:r>
          </a:p>
          <a:p>
            <a:pPr lvl="1"/>
            <a:r>
              <a:rPr lang="en-GB" dirty="0" smtClean="0"/>
              <a:t>Give us confidence in the results seen</a:t>
            </a:r>
          </a:p>
          <a:p>
            <a:pPr lvl="1"/>
            <a:r>
              <a:rPr lang="en-GB" dirty="0" smtClean="0"/>
              <a:t>Help us to make [more or better] recommendations for wider use</a:t>
            </a:r>
          </a:p>
          <a:p>
            <a:pPr lvl="1"/>
            <a:r>
              <a:rPr lang="en-GB" dirty="0" smtClean="0"/>
              <a:t>Address existing gaps in the evidence</a:t>
            </a:r>
          </a:p>
          <a:p>
            <a:pPr lvl="1"/>
            <a:endParaRPr lang="en-GB" dirty="0"/>
          </a:p>
        </p:txBody>
      </p:sp>
      <p:sp>
        <p:nvSpPr>
          <p:cNvPr id="3" name="Title 2"/>
          <p:cNvSpPr>
            <a:spLocks noGrp="1"/>
          </p:cNvSpPr>
          <p:nvPr>
            <p:ph type="title"/>
          </p:nvPr>
        </p:nvSpPr>
        <p:spPr/>
        <p:txBody>
          <a:bodyPr/>
          <a:lstStyle/>
          <a:p>
            <a:r>
              <a:rPr lang="en-GB" dirty="0"/>
              <a:t>Assessing impact of community based approaches to care and </a:t>
            </a:r>
            <a:r>
              <a:rPr lang="en-GB" dirty="0" smtClean="0"/>
              <a:t>support – and NICE?</a:t>
            </a:r>
            <a:endParaRPr lang="en-GB" dirty="0"/>
          </a:p>
        </p:txBody>
      </p:sp>
    </p:spTree>
    <p:extLst>
      <p:ext uri="{BB962C8B-B14F-4D97-AF65-F5344CB8AC3E}">
        <p14:creationId xmlns:p14="http://schemas.microsoft.com/office/powerpoint/2010/main" val="2081816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Is </a:t>
            </a:r>
            <a:r>
              <a:rPr lang="en-GB" dirty="0" smtClean="0"/>
              <a:t>evaluation important to you?</a:t>
            </a:r>
          </a:p>
          <a:p>
            <a:r>
              <a:rPr lang="en-GB" dirty="0" smtClean="0"/>
              <a:t>Is it important to other people?</a:t>
            </a:r>
            <a:endParaRPr lang="en-GB" dirty="0"/>
          </a:p>
          <a:p>
            <a:r>
              <a:rPr lang="en-GB" dirty="0"/>
              <a:t>Would a </a:t>
            </a:r>
            <a:r>
              <a:rPr lang="en-GB" dirty="0" smtClean="0"/>
              <a:t>guide similar to that for education and teachers be of value for you?</a:t>
            </a:r>
            <a:endParaRPr lang="en-GB" dirty="0"/>
          </a:p>
          <a:p>
            <a:endParaRPr lang="en-GB" dirty="0"/>
          </a:p>
        </p:txBody>
      </p:sp>
      <p:sp>
        <p:nvSpPr>
          <p:cNvPr id="3" name="Title 2"/>
          <p:cNvSpPr>
            <a:spLocks noGrp="1"/>
          </p:cNvSpPr>
          <p:nvPr>
            <p:ph type="title"/>
          </p:nvPr>
        </p:nvSpPr>
        <p:spPr/>
        <p:txBody>
          <a:bodyPr/>
          <a:lstStyle/>
          <a:p>
            <a:r>
              <a:rPr lang="en-GB" dirty="0"/>
              <a:t>Assessing impact of community based approaches to care and support – and </a:t>
            </a:r>
            <a:r>
              <a:rPr lang="en-GB" dirty="0" smtClean="0"/>
              <a:t>you?</a:t>
            </a:r>
            <a:endParaRPr lang="en-GB" dirty="0"/>
          </a:p>
        </p:txBody>
      </p:sp>
    </p:spTree>
    <p:extLst>
      <p:ext uri="{BB962C8B-B14F-4D97-AF65-F5344CB8AC3E}">
        <p14:creationId xmlns:p14="http://schemas.microsoft.com/office/powerpoint/2010/main" val="590801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smtClean="0"/>
              <a:t>Learning to date</a:t>
            </a:r>
          </a:p>
        </p:txBody>
      </p:sp>
      <p:sp>
        <p:nvSpPr>
          <p:cNvPr id="21507" name="Content Placeholder 2"/>
          <p:cNvSpPr>
            <a:spLocks noGrp="1"/>
          </p:cNvSpPr>
          <p:nvPr>
            <p:ph idx="1"/>
          </p:nvPr>
        </p:nvSpPr>
        <p:spPr>
          <a:xfrm>
            <a:off x="295674" y="1429555"/>
            <a:ext cx="11607952" cy="4304495"/>
          </a:xfrm>
        </p:spPr>
        <p:txBody>
          <a:bodyPr>
            <a:normAutofit/>
          </a:bodyPr>
          <a:lstStyle/>
          <a:p>
            <a:r>
              <a:rPr lang="en-GB" altLang="en-US" dirty="0" smtClean="0"/>
              <a:t>‘Good’ evaluation depends on the specific question you are trying to answer and may depend on who you are</a:t>
            </a:r>
          </a:p>
          <a:p>
            <a:r>
              <a:rPr lang="en-GB" altLang="en-US" dirty="0" smtClean="0"/>
              <a:t>Social care guidelines are not just about effectiveness, but also acceptability of interventions, experience, aspects of service delivery</a:t>
            </a:r>
          </a:p>
          <a:p>
            <a:r>
              <a:rPr lang="en-GB" altLang="en-US" dirty="0" smtClean="0"/>
              <a:t>This requires consideration of a wide range of evidence to answer these questions</a:t>
            </a:r>
          </a:p>
        </p:txBody>
      </p:sp>
    </p:spTree>
    <p:extLst>
      <p:ext uri="{BB962C8B-B14F-4D97-AF65-F5344CB8AC3E}">
        <p14:creationId xmlns:p14="http://schemas.microsoft.com/office/powerpoint/2010/main" val="3557660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p:txBody>
          <a:bodyPr/>
          <a:lstStyle/>
          <a:p>
            <a:r>
              <a:rPr lang="en-GB" altLang="en-US" smtClean="0"/>
              <a:t>Overview of evidence process</a:t>
            </a:r>
          </a:p>
        </p:txBody>
      </p:sp>
      <p:graphicFrame>
        <p:nvGraphicFramePr>
          <p:cNvPr id="2" name="Content Placeholder 1"/>
          <p:cNvGraphicFramePr>
            <a:graphicFrameLocks noGrp="1"/>
          </p:cNvGraphicFramePr>
          <p:nvPr>
            <p:ph idx="1"/>
          </p:nvPr>
        </p:nvGraphicFramePr>
        <p:xfrm>
          <a:off x="295275" y="1341438"/>
          <a:ext cx="11607800" cy="44592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7727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289" y="620714"/>
            <a:ext cx="8512175" cy="4784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95" name="TextBox 1"/>
          <p:cNvSpPr txBox="1">
            <a:spLocks noChangeArrowheads="1"/>
          </p:cNvSpPr>
          <p:nvPr/>
        </p:nvSpPr>
        <p:spPr bwMode="auto">
          <a:xfrm>
            <a:off x="1919288" y="5661025"/>
            <a:ext cx="7777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https://www.nice.org.uk/article/pmg6/chapter/1%20introduction</a:t>
            </a:r>
          </a:p>
        </p:txBody>
      </p:sp>
    </p:spTree>
    <p:extLst>
      <p:ext uri="{BB962C8B-B14F-4D97-AF65-F5344CB8AC3E}">
        <p14:creationId xmlns:p14="http://schemas.microsoft.com/office/powerpoint/2010/main" val="1904301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dirty="0" smtClean="0"/>
              <a:t>Guidelines cover a range of topic areas across health and social care and child and adult services – published social care guidelines to date are:</a:t>
            </a:r>
          </a:p>
          <a:p>
            <a:pPr lvl="1"/>
            <a:r>
              <a:rPr lang="en-GB" dirty="0" smtClean="0"/>
              <a:t>Managing medicines in care homes (2014)</a:t>
            </a:r>
          </a:p>
          <a:p>
            <a:pPr lvl="1"/>
            <a:r>
              <a:rPr lang="en-GB" dirty="0" smtClean="0"/>
              <a:t>Home care: delivering personal care and practical support to older people living in their own homes (2015)</a:t>
            </a:r>
          </a:p>
          <a:p>
            <a:pPr lvl="1"/>
            <a:r>
              <a:rPr lang="en-GB" dirty="0" smtClean="0"/>
              <a:t>Social care for older people with multiple long-term conditions (2015)</a:t>
            </a:r>
          </a:p>
          <a:p>
            <a:pPr lvl="1"/>
            <a:r>
              <a:rPr lang="en-GB" dirty="0" smtClean="0"/>
              <a:t>Transition between inpatient hospital settings and community or care home settings for adults with social care needs (2015)</a:t>
            </a:r>
          </a:p>
          <a:p>
            <a:pPr lvl="1"/>
            <a:r>
              <a:rPr lang="en-GB" dirty="0" smtClean="0"/>
              <a:t>Transition from children’s to adult services (2016)</a:t>
            </a:r>
          </a:p>
          <a:p>
            <a:pPr lvl="1"/>
            <a:r>
              <a:rPr lang="en-GB" dirty="0" smtClean="0"/>
              <a:t>Transition between inpatient mental health settings and community or care home settings (2016) </a:t>
            </a:r>
            <a:endParaRPr lang="en-GB" dirty="0"/>
          </a:p>
        </p:txBody>
      </p:sp>
      <p:sp>
        <p:nvSpPr>
          <p:cNvPr id="17410" name="Title 1"/>
          <p:cNvSpPr>
            <a:spLocks noGrp="1"/>
          </p:cNvSpPr>
          <p:nvPr>
            <p:ph type="title"/>
          </p:nvPr>
        </p:nvSpPr>
        <p:spPr/>
        <p:txBody>
          <a:bodyPr/>
          <a:lstStyle/>
          <a:p>
            <a:r>
              <a:rPr lang="en-GB" altLang="en-US" dirty="0" smtClean="0"/>
              <a:t>Published social care guidelines </a:t>
            </a:r>
          </a:p>
        </p:txBody>
      </p:sp>
    </p:spTree>
    <p:extLst>
      <p:ext uri="{BB962C8B-B14F-4D97-AF65-F5344CB8AC3E}">
        <p14:creationId xmlns:p14="http://schemas.microsoft.com/office/powerpoint/2010/main" val="412318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dirty="0" smtClean="0"/>
              <a:t>Child abuse and neglect (consultation Feb 2017, publication Sept 2017)</a:t>
            </a:r>
          </a:p>
          <a:p>
            <a:r>
              <a:rPr lang="en-GB" dirty="0" smtClean="0"/>
              <a:t>Intermediate care including </a:t>
            </a:r>
            <a:r>
              <a:rPr lang="en-GB" dirty="0" err="1" smtClean="0"/>
              <a:t>reablement</a:t>
            </a:r>
            <a:r>
              <a:rPr lang="en-GB" dirty="0" smtClean="0"/>
              <a:t> (consultation April 2017, publication Oct 2017)</a:t>
            </a:r>
          </a:p>
          <a:p>
            <a:r>
              <a:rPr lang="en-GB" dirty="0" smtClean="0"/>
              <a:t>Learning disability and behaviour that challenges - service guidance (consultation Oct 2017, publication March 2018)</a:t>
            </a:r>
          </a:p>
          <a:p>
            <a:r>
              <a:rPr lang="en-GB" dirty="0" smtClean="0"/>
              <a:t>Care and support of older people with learning disabilities (consultation Nov 2017, publication May 2018)</a:t>
            </a:r>
          </a:p>
          <a:p>
            <a:r>
              <a:rPr lang="en-GB" dirty="0" smtClean="0"/>
              <a:t>People's experience in adult social care services: improving the experience of care for people using adult social care services  (consultation Aug 2017, publication Feb 2018)</a:t>
            </a:r>
          </a:p>
          <a:p>
            <a:r>
              <a:rPr lang="en-GB" dirty="0" smtClean="0"/>
              <a:t>Decision-making and mental capacity (consultation Feb 2018, publication July 2018)   </a:t>
            </a:r>
          </a:p>
          <a:p>
            <a:r>
              <a:rPr lang="en-GB" altLang="en-US" dirty="0" smtClean="0"/>
              <a:t>Supporting adult carers (started March 2017)</a:t>
            </a:r>
            <a:endParaRPr lang="en-GB" dirty="0"/>
          </a:p>
        </p:txBody>
      </p:sp>
      <p:sp>
        <p:nvSpPr>
          <p:cNvPr id="19458" name="Title 1"/>
          <p:cNvSpPr>
            <a:spLocks noGrp="1"/>
          </p:cNvSpPr>
          <p:nvPr>
            <p:ph type="title"/>
          </p:nvPr>
        </p:nvSpPr>
        <p:spPr/>
        <p:txBody>
          <a:bodyPr/>
          <a:lstStyle/>
          <a:p>
            <a:r>
              <a:rPr lang="en-GB" altLang="en-US" dirty="0" smtClean="0"/>
              <a:t>Social care guidelines in development </a:t>
            </a:r>
          </a:p>
        </p:txBody>
      </p:sp>
    </p:spTree>
    <p:extLst>
      <p:ext uri="{BB962C8B-B14F-4D97-AF65-F5344CB8AC3E}">
        <p14:creationId xmlns:p14="http://schemas.microsoft.com/office/powerpoint/2010/main" val="221812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normAutofit/>
          </a:bodyPr>
          <a:lstStyle/>
          <a:p>
            <a:r>
              <a:rPr lang="en-GB" altLang="en-US" dirty="0" smtClean="0"/>
              <a:t>New topics referred</a:t>
            </a:r>
          </a:p>
          <a:p>
            <a:pPr lvl="1"/>
            <a:r>
              <a:rPr lang="en-GB" altLang="en-US" dirty="0" smtClean="0"/>
              <a:t>Adults with hearing and visual impairment</a:t>
            </a:r>
          </a:p>
          <a:p>
            <a:pPr lvl="1"/>
            <a:r>
              <a:rPr lang="en-GB" altLang="en-US" dirty="0" smtClean="0"/>
              <a:t>Advocacy for adults with health and social care needs </a:t>
            </a:r>
          </a:p>
          <a:p>
            <a:pPr lvl="1"/>
            <a:r>
              <a:rPr lang="en-GB" altLang="en-US" dirty="0" smtClean="0"/>
              <a:t>Children and young people with complex needs</a:t>
            </a:r>
          </a:p>
          <a:p>
            <a:pPr lvl="1"/>
            <a:r>
              <a:rPr lang="en-GB" altLang="en-US" dirty="0" smtClean="0"/>
              <a:t>Safeguarding adults in care homes</a:t>
            </a:r>
          </a:p>
          <a:p>
            <a:pPr lvl="1"/>
            <a:r>
              <a:rPr lang="en-GB" altLang="en-US" dirty="0" smtClean="0"/>
              <a:t>Supporting independent living and preventing isolation in adults of working age</a:t>
            </a:r>
          </a:p>
          <a:p>
            <a:pPr lvl="1"/>
            <a:r>
              <a:rPr lang="en-GB" altLang="en-US" dirty="0" smtClean="0"/>
              <a:t>Advocacy for adults with health and social care needs</a:t>
            </a:r>
          </a:p>
          <a:p>
            <a:endParaRPr lang="en-GB" altLang="en-US" dirty="0"/>
          </a:p>
        </p:txBody>
      </p:sp>
      <p:sp>
        <p:nvSpPr>
          <p:cNvPr id="21506" name="Title 1"/>
          <p:cNvSpPr>
            <a:spLocks noGrp="1"/>
          </p:cNvSpPr>
          <p:nvPr>
            <p:ph type="title"/>
          </p:nvPr>
        </p:nvSpPr>
        <p:spPr/>
        <p:txBody>
          <a:bodyPr/>
          <a:lstStyle/>
          <a:p>
            <a:r>
              <a:rPr lang="en-GB" altLang="en-US" dirty="0" smtClean="0"/>
              <a:t>Future social care guidelines</a:t>
            </a:r>
            <a:endParaRPr lang="en-GB" altLang="en-US" dirty="0"/>
          </a:p>
        </p:txBody>
      </p:sp>
    </p:spTree>
    <p:extLst>
      <p:ext uri="{BB962C8B-B14F-4D97-AF65-F5344CB8AC3E}">
        <p14:creationId xmlns:p14="http://schemas.microsoft.com/office/powerpoint/2010/main" val="101527173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Manual describes two types of evidence</a:t>
            </a:r>
          </a:p>
          <a:p>
            <a:pPr lvl="1"/>
            <a:r>
              <a:rPr lang="en-GB" dirty="0"/>
              <a:t>Scientific – </a:t>
            </a:r>
            <a:r>
              <a:rPr lang="en-GB" i="1" dirty="0" smtClean="0"/>
              <a:t>“explicit</a:t>
            </a:r>
            <a:r>
              <a:rPr lang="en-GB" i="1" dirty="0"/>
              <a:t>, transparent and </a:t>
            </a:r>
            <a:r>
              <a:rPr lang="en-GB" i="1" dirty="0" smtClean="0"/>
              <a:t>replicable”</a:t>
            </a:r>
          </a:p>
          <a:p>
            <a:pPr lvl="1"/>
            <a:r>
              <a:rPr lang="en-GB" dirty="0"/>
              <a:t>Colloquial – </a:t>
            </a:r>
            <a:r>
              <a:rPr lang="en-GB" i="1" dirty="0"/>
              <a:t>“values (including political judgement), practical considerations (such as resources, professional experience or expertise and habits or traditions, the experience of people using services) and the interests of specific groups (views of lobbyists and pressure groups</a:t>
            </a:r>
            <a:r>
              <a:rPr lang="en-GB" i="1" dirty="0" smtClean="0"/>
              <a:t>)”</a:t>
            </a:r>
          </a:p>
          <a:p>
            <a:pPr lvl="1"/>
            <a:endParaRPr lang="en-GB" dirty="0"/>
          </a:p>
          <a:p>
            <a:pPr marL="0" indent="0" algn="ctr">
              <a:buNone/>
            </a:pPr>
            <a:r>
              <a:rPr lang="en-GB" i="1" dirty="0" smtClean="0"/>
              <a:t>“In </a:t>
            </a:r>
            <a:r>
              <a:rPr lang="en-GB" i="1" dirty="0"/>
              <a:t>order to formulate recommendations, the guideline Committee needs to consider a range of evidence about what works generally, why it works, and what might work (and how) in specific circumstances. The Committee needs evidence from multiple sources, extracted for different purposes and by different </a:t>
            </a:r>
            <a:r>
              <a:rPr lang="en-GB" i="1" dirty="0" smtClean="0"/>
              <a:t>methods.”</a:t>
            </a:r>
            <a:endParaRPr lang="en-GB" i="1" dirty="0"/>
          </a:p>
        </p:txBody>
      </p:sp>
      <p:sp>
        <p:nvSpPr>
          <p:cNvPr id="3" name="Title 2"/>
          <p:cNvSpPr>
            <a:spLocks noGrp="1"/>
          </p:cNvSpPr>
          <p:nvPr>
            <p:ph type="title"/>
          </p:nvPr>
        </p:nvSpPr>
        <p:spPr/>
        <p:txBody>
          <a:bodyPr/>
          <a:lstStyle/>
          <a:p>
            <a:r>
              <a:rPr lang="en-GB" dirty="0" smtClean="0"/>
              <a:t>What do we mean by evidence?</a:t>
            </a:r>
            <a:endParaRPr lang="en-GB" dirty="0"/>
          </a:p>
        </p:txBody>
      </p:sp>
    </p:spTree>
    <p:extLst>
      <p:ext uri="{BB962C8B-B14F-4D97-AF65-F5344CB8AC3E}">
        <p14:creationId xmlns:p14="http://schemas.microsoft.com/office/powerpoint/2010/main" val="3525642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Why do we need different types of evidence?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57765874"/>
              </p:ext>
            </p:extLst>
          </p:nvPr>
        </p:nvGraphicFramePr>
        <p:xfrm>
          <a:off x="1366194" y="1645321"/>
          <a:ext cx="9466911" cy="3641004"/>
        </p:xfrm>
        <a:graphic>
          <a:graphicData uri="http://schemas.openxmlformats.org/drawingml/2006/table">
            <a:tbl>
              <a:tblPr firstRow="1" bandRow="1">
                <a:tableStyleId>{2D5ABB26-0587-4C30-8999-92F81FD0307C}</a:tableStyleId>
              </a:tblPr>
              <a:tblGrid>
                <a:gridCol w="1233346"/>
                <a:gridCol w="4509097"/>
                <a:gridCol w="3724468"/>
              </a:tblGrid>
              <a:tr h="404556">
                <a:tc>
                  <a:txBody>
                    <a:bodyPr/>
                    <a:lstStyle/>
                    <a:p>
                      <a:pPr algn="l"/>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b="1" dirty="0" smtClean="0"/>
                        <a:t>Pros</a:t>
                      </a:r>
                      <a:endParaRPr lang="en-GB"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b="1" dirty="0" smtClean="0"/>
                        <a:t>Cons</a:t>
                      </a:r>
                      <a:endParaRPr lang="en-GB" b="1"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4556">
                <a:tc rowSpan="4">
                  <a:txBody>
                    <a:bodyPr/>
                    <a:lstStyle/>
                    <a:p>
                      <a:pPr algn="l"/>
                      <a:r>
                        <a:rPr lang="en-GB" b="1" dirty="0" smtClean="0"/>
                        <a:t>Scientific</a:t>
                      </a:r>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GB" dirty="0"/>
                    </a:p>
                  </a:txBody>
                  <a:tcPr anchor="ctr">
                    <a:lnT w="12700" cap="flat" cmpd="sng" algn="ctr">
                      <a:solidFill>
                        <a:schemeClr val="tx1"/>
                      </a:solidFill>
                      <a:prstDash val="solid"/>
                      <a:round/>
                      <a:headEnd type="none" w="med" len="med"/>
                      <a:tailEnd type="none" w="med" len="med"/>
                    </a:lnT>
                  </a:tcPr>
                </a:tc>
                <a:tc>
                  <a:txBody>
                    <a:bodyPr/>
                    <a:lstStyle/>
                    <a:p>
                      <a:pPr algn="l"/>
                      <a:endParaRPr lang="en-GB"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4556">
                <a:tc vMerge="1">
                  <a:txBody>
                    <a:bodyPr/>
                    <a:lstStyle/>
                    <a:p>
                      <a:endParaRPr lang="en-GB" dirty="0"/>
                    </a:p>
                  </a:txBody>
                  <a:tcPr/>
                </a:tc>
                <a:tc>
                  <a:txBody>
                    <a:bodyPr/>
                    <a:lstStyle/>
                    <a:p>
                      <a:pPr algn="l"/>
                      <a:endParaRPr lang="en-GB" dirty="0"/>
                    </a:p>
                  </a:txBody>
                  <a:tcPr anchor="ctr"/>
                </a:tc>
                <a:tc>
                  <a:txBody>
                    <a:bodyPr/>
                    <a:lstStyle/>
                    <a:p>
                      <a:pPr algn="l"/>
                      <a:endParaRPr lang="en-GB" dirty="0"/>
                    </a:p>
                  </a:txBody>
                  <a:tcPr anchor="ctr">
                    <a:lnR w="12700" cap="flat" cmpd="sng" algn="ctr">
                      <a:solidFill>
                        <a:schemeClr val="tx1"/>
                      </a:solidFill>
                      <a:prstDash val="solid"/>
                      <a:round/>
                      <a:headEnd type="none" w="med" len="med"/>
                      <a:tailEnd type="none" w="med" len="med"/>
                    </a:lnR>
                  </a:tcPr>
                </a:tc>
              </a:tr>
              <a:tr h="404556">
                <a:tc vMerge="1">
                  <a:txBody>
                    <a:bodyPr/>
                    <a:lstStyle/>
                    <a:p>
                      <a:endParaRPr lang="en-GB" dirty="0"/>
                    </a:p>
                  </a:txBody>
                  <a:tcPr/>
                </a:tc>
                <a:tc>
                  <a:txBody>
                    <a:bodyPr/>
                    <a:lstStyle/>
                    <a:p>
                      <a:pPr algn="l"/>
                      <a:endParaRPr lang="en-GB" dirty="0"/>
                    </a:p>
                  </a:txBody>
                  <a:tcPr anchor="ctr"/>
                </a:tc>
                <a:tc>
                  <a:txBody>
                    <a:bodyPr/>
                    <a:lstStyle/>
                    <a:p>
                      <a:pPr algn="l"/>
                      <a:endParaRPr lang="en-GB" dirty="0"/>
                    </a:p>
                  </a:txBody>
                  <a:tcPr anchor="ctr">
                    <a:lnR w="12700" cap="flat" cmpd="sng" algn="ctr">
                      <a:solidFill>
                        <a:schemeClr val="tx1"/>
                      </a:solidFill>
                      <a:prstDash val="solid"/>
                      <a:round/>
                      <a:headEnd type="none" w="med" len="med"/>
                      <a:tailEnd type="none" w="med" len="med"/>
                    </a:lnR>
                  </a:tcPr>
                </a:tc>
              </a:tr>
              <a:tr h="404556">
                <a:tc vMerge="1">
                  <a:txBody>
                    <a:bodyPr/>
                    <a:lstStyle/>
                    <a:p>
                      <a:endParaRPr lang="en-GB" dirty="0"/>
                    </a:p>
                  </a:txBody>
                  <a:tcPr/>
                </a:tc>
                <a:tc>
                  <a:txBody>
                    <a:bodyPr/>
                    <a:lstStyle/>
                    <a:p>
                      <a:pPr algn="l"/>
                      <a:endParaRPr lang="en-GB" dirty="0"/>
                    </a:p>
                  </a:txBody>
                  <a:tcPr anchor="ctr">
                    <a:lnB w="12700" cap="flat" cmpd="sng" algn="ctr">
                      <a:solidFill>
                        <a:schemeClr val="tx1"/>
                      </a:solidFill>
                      <a:prstDash val="solid"/>
                      <a:round/>
                      <a:headEnd type="none" w="med" len="med"/>
                      <a:tailEnd type="none" w="med" len="med"/>
                    </a:lnB>
                  </a:tcPr>
                </a:tc>
                <a:tc>
                  <a:txBody>
                    <a:bodyPr/>
                    <a:lstStyle/>
                    <a:p>
                      <a:pPr algn="l"/>
                      <a:endParaRPr lang="en-GB"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404556">
                <a:tc rowSpan="4">
                  <a:txBody>
                    <a:bodyPr/>
                    <a:lstStyle/>
                    <a:p>
                      <a:pPr algn="l"/>
                      <a:r>
                        <a:rPr lang="en-GB" b="1" dirty="0" smtClean="0"/>
                        <a:t>Colloquial</a:t>
                      </a:r>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GB" dirty="0"/>
                    </a:p>
                  </a:txBody>
                  <a:tcPr anchor="ctr">
                    <a:lnT w="12700" cap="flat" cmpd="sng" algn="ctr">
                      <a:solidFill>
                        <a:schemeClr val="tx1"/>
                      </a:solidFill>
                      <a:prstDash val="solid"/>
                      <a:round/>
                      <a:headEnd type="none" w="med" len="med"/>
                      <a:tailEnd type="none" w="med" len="med"/>
                    </a:lnT>
                  </a:tcPr>
                </a:tc>
                <a:tc>
                  <a:txBody>
                    <a:bodyPr/>
                    <a:lstStyle/>
                    <a:p>
                      <a:pPr algn="l"/>
                      <a:endParaRPr lang="en-GB"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4556">
                <a:tc vMerge="1">
                  <a:txBody>
                    <a:bodyPr/>
                    <a:lstStyle/>
                    <a:p>
                      <a:endParaRPr lang="en-GB" dirty="0"/>
                    </a:p>
                  </a:txBody>
                  <a:tcPr/>
                </a:tc>
                <a:tc>
                  <a:txBody>
                    <a:bodyPr/>
                    <a:lstStyle/>
                    <a:p>
                      <a:pPr algn="l"/>
                      <a:endParaRPr lang="en-GB" dirty="0"/>
                    </a:p>
                  </a:txBody>
                  <a:tcPr anchor="ctr"/>
                </a:tc>
                <a:tc>
                  <a:txBody>
                    <a:bodyPr/>
                    <a:lstStyle/>
                    <a:p>
                      <a:pPr algn="l"/>
                      <a:endParaRPr lang="en-GB" dirty="0"/>
                    </a:p>
                  </a:txBody>
                  <a:tcPr anchor="ctr">
                    <a:lnR w="12700" cap="flat" cmpd="sng" algn="ctr">
                      <a:solidFill>
                        <a:schemeClr val="tx1"/>
                      </a:solidFill>
                      <a:prstDash val="solid"/>
                      <a:round/>
                      <a:headEnd type="none" w="med" len="med"/>
                      <a:tailEnd type="none" w="med" len="med"/>
                    </a:lnR>
                  </a:tcPr>
                </a:tc>
              </a:tr>
              <a:tr h="404556">
                <a:tc vMerge="1">
                  <a:txBody>
                    <a:bodyPr/>
                    <a:lstStyle/>
                    <a:p>
                      <a:endParaRPr lang="en-GB" dirty="0"/>
                    </a:p>
                  </a:txBody>
                  <a:tcPr/>
                </a:tc>
                <a:tc>
                  <a:txBody>
                    <a:bodyPr/>
                    <a:lstStyle/>
                    <a:p>
                      <a:pPr algn="l"/>
                      <a:endParaRPr lang="en-GB"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txBody>
                  <a:tcPr anchor="ctr">
                    <a:lnR w="12700" cap="flat" cmpd="sng" algn="ctr">
                      <a:solidFill>
                        <a:schemeClr val="tx1"/>
                      </a:solidFill>
                      <a:prstDash val="solid"/>
                      <a:round/>
                      <a:headEnd type="none" w="med" len="med"/>
                      <a:tailEnd type="none" w="med" len="med"/>
                    </a:lnR>
                  </a:tcPr>
                </a:tc>
              </a:tr>
              <a:tr h="404556">
                <a:tc vMerge="1">
                  <a:txBody>
                    <a:bodyPr/>
                    <a:lstStyle/>
                    <a:p>
                      <a:pPr algn="l"/>
                      <a:endParaRPr lang="en-GB"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GB" dirty="0"/>
                    </a:p>
                  </a:txBody>
                  <a:tcPr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65040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N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1460</Words>
  <Application>Microsoft Office PowerPoint</Application>
  <PresentationFormat>Widescreen</PresentationFormat>
  <Paragraphs>182</Paragraphs>
  <Slides>29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Lato</vt:lpstr>
      <vt:lpstr>Lato Black</vt:lpstr>
      <vt:lpstr>NICE Theme</vt:lpstr>
      <vt:lpstr>The NICE approach to evidence</vt:lpstr>
      <vt:lpstr>NICE guidelines</vt:lpstr>
      <vt:lpstr>Overview of evidence process</vt:lpstr>
      <vt:lpstr>PowerPoint Presentation</vt:lpstr>
      <vt:lpstr>Published social care guidelines </vt:lpstr>
      <vt:lpstr>Social care guidelines in development </vt:lpstr>
      <vt:lpstr>Future social care guidelines</vt:lpstr>
      <vt:lpstr>What do we mean by evidence?</vt:lpstr>
      <vt:lpstr>Why do we need different types of evidence?</vt:lpstr>
      <vt:lpstr>Why do we need different types of evidence?</vt:lpstr>
      <vt:lpstr>Why do we need different types of evidence?</vt:lpstr>
      <vt:lpstr>What is evidence, or knowledge?</vt:lpstr>
      <vt:lpstr>Evidence in practice</vt:lpstr>
      <vt:lpstr>Evidence in practice</vt:lpstr>
      <vt:lpstr>Evidence in practice</vt:lpstr>
      <vt:lpstr>Evidence in practice</vt:lpstr>
      <vt:lpstr>Evidence in practice</vt:lpstr>
      <vt:lpstr>Evidence in practice</vt:lpstr>
      <vt:lpstr>Review questions</vt:lpstr>
      <vt:lpstr>The evidence problem?</vt:lpstr>
      <vt:lpstr>Assessing impact of community based approaches to care and support</vt:lpstr>
      <vt:lpstr>RCT process</vt:lpstr>
      <vt:lpstr>Assessing impact of community based approaches to care and support</vt:lpstr>
      <vt:lpstr>Assessing impact of community based approaches to care and support</vt:lpstr>
      <vt:lpstr>Assessing impact of community based approaches to care and support</vt:lpstr>
      <vt:lpstr>Assessing impact of community based approaches to care and support</vt:lpstr>
      <vt:lpstr>Assessing impact of community based approaches to care and support – and NICE?</vt:lpstr>
      <vt:lpstr>Assessing impact of community based approaches to care and support – and you?</vt:lpstr>
      <vt:lpstr>Learning to date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Bailey</dc:creator>
  <cp:lastModifiedBy>Andrew Parkinson</cp:lastModifiedBy>
  <cp:revision>28</cp:revision>
  <dcterms:created xsi:type="dcterms:W3CDTF">2016-12-12T09:39:29Z</dcterms:created>
  <dcterms:modified xsi:type="dcterms:W3CDTF">2017-09-06T12:10:40Z</dcterms:modified>
</cp:coreProperties>
</file>