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handoutMasterIdLst>
    <p:handoutMasterId r:id="rId31"/>
  </p:handoutMasterIdLst>
  <p:sldIdLst>
    <p:sldId id="256" r:id="rId3"/>
    <p:sldId id="283" r:id="rId4"/>
    <p:sldId id="284" r:id="rId5"/>
    <p:sldId id="306" r:id="rId6"/>
    <p:sldId id="309" r:id="rId7"/>
    <p:sldId id="308"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E948C1B9-479F-4A82-8428-7D6F0BC98FC0}" type="datetimeFigureOut">
              <a:rPr lang="en-GB" smtClean="0"/>
              <a:t>19/03/2017</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F034AF66-D1EB-4ED6-BE26-9978811B01B9}" type="slidenum">
              <a:rPr lang="en-GB" smtClean="0"/>
              <a:t>‹#›</a:t>
            </a:fld>
            <a:endParaRPr lang="en-GB"/>
          </a:p>
        </p:txBody>
      </p:sp>
    </p:spTree>
    <p:extLst>
      <p:ext uri="{BB962C8B-B14F-4D97-AF65-F5344CB8AC3E}">
        <p14:creationId xmlns:p14="http://schemas.microsoft.com/office/powerpoint/2010/main" val="2578310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ECF5087-4EF0-4C32-9D69-A2E771989DBF}" type="datetimeFigureOut">
              <a:rPr lang="en-GB" smtClean="0"/>
              <a:t>19/03/2017</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8EF781A-1406-45B3-AE6D-E63329D65373}" type="slidenum">
              <a:rPr lang="en-GB" smtClean="0"/>
              <a:t>‹#›</a:t>
            </a:fld>
            <a:endParaRPr lang="en-GB"/>
          </a:p>
        </p:txBody>
      </p:sp>
    </p:spTree>
    <p:extLst>
      <p:ext uri="{BB962C8B-B14F-4D97-AF65-F5344CB8AC3E}">
        <p14:creationId xmlns:p14="http://schemas.microsoft.com/office/powerpoint/2010/main" val="248140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Common language and understanding is missing between services and citizens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There is enormous untapped goodwill in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C590845F-1DD0-4586-9989-5352BF778D6E}"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749093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473B91-EBAF-474D-8171-F13AE581C90F}" type="slidenum">
              <a:rPr lang="en-GB" smtClean="0"/>
              <a:t>22</a:t>
            </a:fld>
            <a:endParaRPr lang="en-GB"/>
          </a:p>
        </p:txBody>
      </p:sp>
    </p:spTree>
    <p:extLst>
      <p:ext uri="{BB962C8B-B14F-4D97-AF65-F5344CB8AC3E}">
        <p14:creationId xmlns:p14="http://schemas.microsoft.com/office/powerpoint/2010/main" val="133662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Ownership and shared understanding</a:t>
            </a:r>
            <a:r>
              <a:rPr lang="en-US" baseline="0" dirty="0" smtClean="0"/>
              <a:t> of what everyone is trying to do crucial.</a:t>
            </a:r>
          </a:p>
          <a:p>
            <a:r>
              <a:rPr lang="en-US" baseline="0" dirty="0" smtClean="0"/>
              <a:t>Sharing decision making/power must be honest and a real commitment made by everyone.</a:t>
            </a:r>
          </a:p>
          <a:p>
            <a:r>
              <a:rPr lang="en-US" baseline="0" dirty="0" smtClean="0"/>
              <a:t>Communication jargon free which can be alienating for people &amp; model tested with Youth ambassador.</a:t>
            </a:r>
            <a:endParaRPr lang="en-US" dirty="0"/>
          </a:p>
        </p:txBody>
      </p:sp>
    </p:spTree>
    <p:extLst>
      <p:ext uri="{BB962C8B-B14F-4D97-AF65-F5344CB8AC3E}">
        <p14:creationId xmlns:p14="http://schemas.microsoft.com/office/powerpoint/2010/main" val="116660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Senior leader buy in, understanding</a:t>
            </a:r>
            <a:r>
              <a:rPr lang="en-US" baseline="0" dirty="0" smtClean="0"/>
              <a:t> &amp; modeling key to success- Vanguards feedback</a:t>
            </a:r>
            <a:endParaRPr lang="en-US" dirty="0" smtClean="0"/>
          </a:p>
          <a:p>
            <a:r>
              <a:rPr lang="en-US" dirty="0" smtClean="0"/>
              <a:t>Recruitment-</a:t>
            </a:r>
            <a:r>
              <a:rPr lang="en-US" baseline="0" dirty="0" smtClean="0"/>
              <a:t> be clear who you actually want in terms of skills, knowledge &amp; experience </a:t>
            </a:r>
            <a:r>
              <a:rPr lang="en-US" baseline="0" dirty="0" err="1" smtClean="0"/>
              <a:t>etc</a:t>
            </a:r>
            <a:r>
              <a:rPr lang="en-US" baseline="0" dirty="0" smtClean="0"/>
              <a:t> Where does this sit in your engagement plan with people in your communities?</a:t>
            </a:r>
          </a:p>
          <a:p>
            <a:r>
              <a:rPr lang="en-US" baseline="0" dirty="0" smtClean="0"/>
              <a:t>Make no assumptions that everyone knows and understands how to work this way – but don’t think it has to be perfect from day 1 – just get going with some willing people &amp; try it out.</a:t>
            </a:r>
            <a:endParaRPr lang="en-US" dirty="0"/>
          </a:p>
        </p:txBody>
      </p:sp>
    </p:spTree>
    <p:extLst>
      <p:ext uri="{BB962C8B-B14F-4D97-AF65-F5344CB8AC3E}">
        <p14:creationId xmlns:p14="http://schemas.microsoft.com/office/powerpoint/2010/main" val="279663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473B91-EBAF-474D-8171-F13AE581C90F}" type="slidenum">
              <a:rPr lang="en-GB" smtClean="0"/>
              <a:t>9</a:t>
            </a:fld>
            <a:endParaRPr lang="en-GB"/>
          </a:p>
        </p:txBody>
      </p:sp>
    </p:spTree>
    <p:extLst>
      <p:ext uri="{BB962C8B-B14F-4D97-AF65-F5344CB8AC3E}">
        <p14:creationId xmlns:p14="http://schemas.microsoft.com/office/powerpoint/2010/main" val="349267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workforce development and tools that go beyond training to seek to embed culture change in the way pubic services work with individuals and communities</a:t>
            </a:r>
          </a:p>
          <a:p>
            <a:r>
              <a:rPr lang="en-GB" dirty="0" smtClean="0"/>
              <a:t>We need to encourage attitudes and behaviours amongst colleagues to build on the assets in our communities and unlock capacity</a:t>
            </a:r>
          </a:p>
          <a:p>
            <a:endParaRPr lang="en-GB" dirty="0"/>
          </a:p>
        </p:txBody>
      </p:sp>
      <p:sp>
        <p:nvSpPr>
          <p:cNvPr id="4" name="Slide Number Placeholder 3"/>
          <p:cNvSpPr>
            <a:spLocks noGrp="1"/>
          </p:cNvSpPr>
          <p:nvPr>
            <p:ph type="sldNum" sz="quarter" idx="10"/>
          </p:nvPr>
        </p:nvSpPr>
        <p:spPr/>
        <p:txBody>
          <a:bodyPr/>
          <a:lstStyle/>
          <a:p>
            <a:fld id="{F5C38619-9674-4CF1-9938-1686997E4C8D}" type="slidenum">
              <a:rPr lang="en-GB" smtClean="0"/>
              <a:t>10</a:t>
            </a:fld>
            <a:endParaRPr lang="en-GB"/>
          </a:p>
        </p:txBody>
      </p:sp>
    </p:spTree>
    <p:extLst>
      <p:ext uri="{BB962C8B-B14F-4D97-AF65-F5344CB8AC3E}">
        <p14:creationId xmlns:p14="http://schemas.microsoft.com/office/powerpoint/2010/main" val="182945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3BCFF3-8E84-48EF-B71B-43D8285EB6AD}" type="slidenum">
              <a:rPr lang="en-GB" smtClean="0"/>
              <a:t>11</a:t>
            </a:fld>
            <a:endParaRPr lang="en-GB"/>
          </a:p>
        </p:txBody>
      </p:sp>
    </p:spTree>
    <p:extLst>
      <p:ext uri="{BB962C8B-B14F-4D97-AF65-F5344CB8AC3E}">
        <p14:creationId xmlns:p14="http://schemas.microsoft.com/office/powerpoint/2010/main" val="332125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Interest. </a:t>
            </a:r>
            <a:r>
              <a:rPr lang="en-GB" sz="1200" kern="1200" dirty="0" smtClean="0">
                <a:solidFill>
                  <a:schemeClr val="tx1"/>
                </a:solidFill>
                <a:effectLst/>
                <a:latin typeface="+mn-lt"/>
                <a:ea typeface="+mn-ea"/>
                <a:cs typeface="+mn-cs"/>
              </a:rPr>
              <a:t>Communities of people who share the same interest or passion.</a:t>
            </a:r>
          </a:p>
          <a:p>
            <a:r>
              <a:rPr lang="en-GB" sz="1200" b="1" kern="1200" dirty="0" smtClean="0">
                <a:solidFill>
                  <a:schemeClr val="tx1"/>
                </a:solidFill>
                <a:effectLst/>
                <a:latin typeface="+mn-lt"/>
                <a:ea typeface="+mn-ea"/>
                <a:cs typeface="+mn-cs"/>
              </a:rPr>
              <a:t>Action. </a:t>
            </a:r>
            <a:r>
              <a:rPr lang="en-GB" sz="1200" kern="1200" dirty="0" smtClean="0">
                <a:solidFill>
                  <a:schemeClr val="tx1"/>
                </a:solidFill>
                <a:effectLst/>
                <a:latin typeface="+mn-lt"/>
                <a:ea typeface="+mn-ea"/>
                <a:cs typeface="+mn-cs"/>
              </a:rPr>
              <a:t>Communities of people trying to bring about change.</a:t>
            </a:r>
          </a:p>
          <a:p>
            <a:r>
              <a:rPr lang="en-GB" sz="1200" b="1" kern="1200" dirty="0" smtClean="0">
                <a:solidFill>
                  <a:schemeClr val="tx1"/>
                </a:solidFill>
                <a:effectLst/>
                <a:latin typeface="+mn-lt"/>
                <a:ea typeface="+mn-ea"/>
                <a:cs typeface="+mn-cs"/>
              </a:rPr>
              <a:t>Place. </a:t>
            </a:r>
            <a:r>
              <a:rPr lang="en-GB" sz="1200" kern="1200" dirty="0" smtClean="0">
                <a:solidFill>
                  <a:schemeClr val="tx1"/>
                </a:solidFill>
                <a:effectLst/>
                <a:latin typeface="+mn-lt"/>
                <a:ea typeface="+mn-ea"/>
                <a:cs typeface="+mn-cs"/>
              </a:rPr>
              <a:t>Communities of people brought together by geographic boundaries.</a:t>
            </a:r>
          </a:p>
          <a:p>
            <a:r>
              <a:rPr lang="en-GB" sz="1200" b="1" kern="1200" dirty="0" smtClean="0">
                <a:solidFill>
                  <a:schemeClr val="tx1"/>
                </a:solidFill>
                <a:effectLst/>
                <a:latin typeface="+mn-lt"/>
                <a:ea typeface="+mn-ea"/>
                <a:cs typeface="+mn-cs"/>
              </a:rPr>
              <a:t>Practice. </a:t>
            </a:r>
            <a:r>
              <a:rPr lang="en-GB" sz="1200" kern="1200" dirty="0" smtClean="0">
                <a:solidFill>
                  <a:schemeClr val="tx1"/>
                </a:solidFill>
                <a:effectLst/>
                <a:latin typeface="+mn-lt"/>
                <a:ea typeface="+mn-ea"/>
                <a:cs typeface="+mn-cs"/>
              </a:rPr>
              <a:t>Communities of people in the same profession or undertake the same activities.</a:t>
            </a:r>
          </a:p>
          <a:p>
            <a:r>
              <a:rPr lang="en-GB" sz="1200" b="1" kern="1200" dirty="0" smtClean="0">
                <a:solidFill>
                  <a:schemeClr val="tx1"/>
                </a:solidFill>
                <a:effectLst/>
                <a:latin typeface="+mn-lt"/>
                <a:ea typeface="+mn-ea"/>
                <a:cs typeface="+mn-cs"/>
              </a:rPr>
              <a:t>Circumstance. </a:t>
            </a:r>
            <a:r>
              <a:rPr lang="en-GB" sz="1200" kern="1200" dirty="0" smtClean="0">
                <a:solidFill>
                  <a:schemeClr val="tx1"/>
                </a:solidFill>
                <a:effectLst/>
                <a:latin typeface="+mn-lt"/>
                <a:ea typeface="+mn-ea"/>
                <a:cs typeface="+mn-cs"/>
              </a:rPr>
              <a:t>Communities of people brought together by external events/situations.</a:t>
            </a:r>
          </a:p>
          <a:p>
            <a:endParaRPr lang="en-GB" dirty="0"/>
          </a:p>
        </p:txBody>
      </p:sp>
      <p:sp>
        <p:nvSpPr>
          <p:cNvPr id="4" name="Slide Number Placeholder 3"/>
          <p:cNvSpPr>
            <a:spLocks noGrp="1"/>
          </p:cNvSpPr>
          <p:nvPr>
            <p:ph type="sldNum" sz="quarter" idx="10"/>
          </p:nvPr>
        </p:nvSpPr>
        <p:spPr/>
        <p:txBody>
          <a:bodyPr/>
          <a:lstStyle/>
          <a:p>
            <a:fld id="{7357ACB4-6ABE-43B9-81CB-42A0A7E725D1}" type="slidenum">
              <a:rPr lang="en-GB" smtClean="0"/>
              <a:t>14</a:t>
            </a:fld>
            <a:endParaRPr lang="en-GB"/>
          </a:p>
        </p:txBody>
      </p:sp>
    </p:spTree>
    <p:extLst>
      <p:ext uri="{BB962C8B-B14F-4D97-AF65-F5344CB8AC3E}">
        <p14:creationId xmlns:p14="http://schemas.microsoft.com/office/powerpoint/2010/main" val="153115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89013" y="955675"/>
            <a:ext cx="8504238" cy="478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52655" y="6058536"/>
            <a:ext cx="5221237" cy="5739663"/>
          </a:xfrm>
          <a:prstGeom prst="rect">
            <a:avLst/>
          </a:prstGeom>
        </p:spPr>
        <p:txBody>
          <a:bodyPr lIns="91425" tIns="91425" rIns="91425" bIns="91425" anchor="t" anchorCtr="0">
            <a:noAutofit/>
          </a:bodyPr>
          <a:lstStyle/>
          <a:p>
            <a:pPr lvl="0" rtl="0">
              <a:spcBef>
                <a:spcPts val="0"/>
              </a:spcBef>
              <a:buNone/>
            </a:pPr>
            <a:r>
              <a:rPr lang="en-GB" dirty="0" smtClean="0"/>
              <a:t>FAT</a:t>
            </a:r>
            <a:endParaRPr dirty="0"/>
          </a:p>
        </p:txBody>
      </p:sp>
    </p:spTree>
    <p:extLst>
      <p:ext uri="{BB962C8B-B14F-4D97-AF65-F5344CB8AC3E}">
        <p14:creationId xmlns:p14="http://schemas.microsoft.com/office/powerpoint/2010/main" val="356796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SzPts val="1000"/>
              <a:buFont typeface="Symbol" panose="05050102010706020507" pitchFamily="18" charset="2"/>
              <a:buChar char=""/>
              <a:tabLst>
                <a:tab pos="457200" algn="l"/>
              </a:tabLst>
            </a:pPr>
            <a:endParaRPr lang="en-GB" dirty="0" smtClean="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32473B91-EBAF-474D-8171-F13AE581C90F}" type="slidenum">
              <a:rPr lang="en-GB" smtClean="0"/>
              <a:t>20</a:t>
            </a:fld>
            <a:endParaRPr lang="en-GB" dirty="0"/>
          </a:p>
        </p:txBody>
      </p:sp>
    </p:spTree>
    <p:extLst>
      <p:ext uri="{BB962C8B-B14F-4D97-AF65-F5344CB8AC3E}">
        <p14:creationId xmlns:p14="http://schemas.microsoft.com/office/powerpoint/2010/main" val="108933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BDCBD0-E9CF-4109-8681-905F79E3EB5F}" type="datetimeFigureOut">
              <a:rPr lang="en-GB" smtClean="0"/>
              <a:t>19/03/2017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180525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BDCBD0-E9CF-4109-8681-905F79E3EB5F}" type="datetimeFigureOut">
              <a:rPr lang="en-GB" smtClean="0"/>
              <a:t>19/03/2017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107496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BDCBD0-E9CF-4109-8681-905F79E3EB5F}" type="datetimeFigureOut">
              <a:rPr lang="en-GB" smtClean="0"/>
              <a:t>19/03/2017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2685344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09600" y="6093297"/>
            <a:ext cx="2844800" cy="365125"/>
          </a:xfrm>
        </p:spPr>
        <p:txBody>
          <a:bodyPr/>
          <a:lstStyle>
            <a:lvl1pPr>
              <a:defRPr>
                <a:latin typeface="+mj-lt"/>
              </a:defRPr>
            </a:lvl1pPr>
          </a:lstStyle>
          <a:p>
            <a:fld id="{12400CFF-16ED-4368-8520-80C70B13F78D}" type="datetimeFigureOut">
              <a:rPr lang="en-GB" smtClean="0">
                <a:solidFill>
                  <a:prstClr val="black">
                    <a:tint val="75000"/>
                  </a:prstClr>
                </a:solidFill>
              </a:rPr>
              <a:pPr/>
              <a:t>19/03/2017</a:t>
            </a:fld>
            <a:endParaRPr lang="en-GB">
              <a:solidFill>
                <a:prstClr val="black">
                  <a:tint val="75000"/>
                </a:prstClr>
              </a:solidFill>
            </a:endParaRPr>
          </a:p>
        </p:txBody>
      </p:sp>
      <p:sp>
        <p:nvSpPr>
          <p:cNvPr id="8" name="Footer Placeholder 4"/>
          <p:cNvSpPr>
            <a:spLocks noGrp="1"/>
          </p:cNvSpPr>
          <p:nvPr>
            <p:ph type="ftr" sz="quarter" idx="11"/>
          </p:nvPr>
        </p:nvSpPr>
        <p:spPr>
          <a:xfrm>
            <a:off x="4165600" y="6093297"/>
            <a:ext cx="3860800" cy="365125"/>
          </a:xfrm>
        </p:spPr>
        <p:txBody>
          <a:bodyPr/>
          <a:lstStyle>
            <a:lvl1pPr>
              <a:defRPr>
                <a:latin typeface="+mj-lt"/>
              </a:defRPr>
            </a:lvl1pPr>
          </a:lstStyle>
          <a:p>
            <a:endParaRPr lang="en-GB">
              <a:solidFill>
                <a:prstClr val="black">
                  <a:tint val="75000"/>
                </a:prstClr>
              </a:solidFill>
            </a:endParaRPr>
          </a:p>
        </p:txBody>
      </p:sp>
      <p:sp>
        <p:nvSpPr>
          <p:cNvPr id="9" name="Slide Number Placeholder 5"/>
          <p:cNvSpPr>
            <a:spLocks noGrp="1"/>
          </p:cNvSpPr>
          <p:nvPr>
            <p:ph type="sldNum" sz="quarter" idx="12"/>
          </p:nvPr>
        </p:nvSpPr>
        <p:spPr>
          <a:xfrm>
            <a:off x="8737600" y="6093297"/>
            <a:ext cx="2844800" cy="365125"/>
          </a:xfrm>
        </p:spPr>
        <p:txBody>
          <a:bodyPr/>
          <a:lstStyle>
            <a:lvl1pPr>
              <a:defRPr>
                <a:latin typeface="+mj-lt"/>
              </a:defRPr>
            </a:lvl1pPr>
          </a:lstStyle>
          <a:p>
            <a:fld id="{48682825-DEE3-4C02-B269-70935BCB3C16}" type="slidenum">
              <a:rPr lang="en-GB" smtClean="0">
                <a:solidFill>
                  <a:prstClr val="black">
                    <a:tint val="75000"/>
                  </a:prstClr>
                </a:solidFill>
              </a:rPr>
              <a:pPr/>
              <a:t>‹#›</a:t>
            </a:fld>
            <a:endParaRPr lang="en-GB">
              <a:solidFill>
                <a:prstClr val="black">
                  <a:tint val="75000"/>
                </a:prstClr>
              </a:solidFill>
            </a:endParaRPr>
          </a:p>
        </p:txBody>
      </p:sp>
      <p:sp>
        <p:nvSpPr>
          <p:cNvPr id="10" name="Title 1"/>
          <p:cNvSpPr>
            <a:spLocks noGrp="1"/>
          </p:cNvSpPr>
          <p:nvPr>
            <p:ph type="title"/>
          </p:nvPr>
        </p:nvSpPr>
        <p:spPr>
          <a:xfrm>
            <a:off x="609600" y="817835"/>
            <a:ext cx="10972800" cy="1143000"/>
          </a:xfrm>
        </p:spPr>
        <p:txBody>
          <a:bodyPr>
            <a:normAutofit/>
          </a:bodyPr>
          <a:lstStyle>
            <a:lvl1pPr algn="l">
              <a:defRPr sz="3200"/>
            </a:lvl1pPr>
          </a:lstStyle>
          <a:p>
            <a:r>
              <a:rPr lang="en-US" dirty="0"/>
              <a:t>Click to edit Master title style</a:t>
            </a:r>
            <a:endParaRPr lang="en-GB" dirty="0"/>
          </a:p>
        </p:txBody>
      </p:sp>
      <p:sp>
        <p:nvSpPr>
          <p:cNvPr id="11" name="Content Placeholder 2"/>
          <p:cNvSpPr>
            <a:spLocks noGrp="1"/>
          </p:cNvSpPr>
          <p:nvPr>
            <p:ph idx="1"/>
          </p:nvPr>
        </p:nvSpPr>
        <p:spPr>
          <a:xfrm>
            <a:off x="609600" y="2143397"/>
            <a:ext cx="10972800" cy="3805883"/>
          </a:xfrm>
        </p:spPr>
        <p:txBody>
          <a:bodyPr/>
          <a:lstStyle>
            <a:lvl1pPr>
              <a:defRPr sz="24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98968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10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874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99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011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459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778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0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BDCBD0-E9CF-4109-8681-905F79E3EB5F}" type="datetimeFigureOut">
              <a:rPr lang="en-GB" smtClean="0"/>
              <a:t>19/03/2017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1105655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38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560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124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09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7254205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DCBD0-E9CF-4109-8681-905F79E3EB5F}" type="datetimeFigureOut">
              <a:rPr lang="en-GB" smtClean="0"/>
              <a:t>19/03/2017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229037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BDCBD0-E9CF-4109-8681-905F79E3EB5F}" type="datetimeFigureOut">
              <a:rPr lang="en-GB" smtClean="0"/>
              <a:t>19/03/2017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246896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BDCBD0-E9CF-4109-8681-905F79E3EB5F}" type="datetimeFigureOut">
              <a:rPr lang="en-GB" smtClean="0"/>
              <a:t>19/03/2017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192421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BDCBD0-E9CF-4109-8681-905F79E3EB5F}" type="datetimeFigureOut">
              <a:rPr lang="en-GB" smtClean="0"/>
              <a:t>19/03/2017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200645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DCBD0-E9CF-4109-8681-905F79E3EB5F}" type="datetimeFigureOut">
              <a:rPr lang="en-GB" smtClean="0"/>
              <a:t>19/03/2017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239918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DCBD0-E9CF-4109-8681-905F79E3EB5F}" type="datetimeFigureOut">
              <a:rPr lang="en-GB" smtClean="0"/>
              <a:t>19/03/2017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253893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DCBD0-E9CF-4109-8681-905F79E3EB5F}" type="datetimeFigureOut">
              <a:rPr lang="en-GB" smtClean="0"/>
              <a:t>19/03/2017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1A5CDF-B198-4296-BB28-C0658B7B7EF1}" type="slidenum">
              <a:rPr lang="en-GB" smtClean="0"/>
              <a:t>‹#›</a:t>
            </a:fld>
            <a:endParaRPr lang="en-GB"/>
          </a:p>
        </p:txBody>
      </p:sp>
    </p:spTree>
    <p:extLst>
      <p:ext uri="{BB962C8B-B14F-4D97-AF65-F5344CB8AC3E}">
        <p14:creationId xmlns:p14="http://schemas.microsoft.com/office/powerpoint/2010/main" val="298592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DCBD0-E9CF-4109-8681-905F79E3EB5F}" type="datetimeFigureOut">
              <a:rPr lang="en-GB" smtClean="0"/>
              <a:t>19/03/2017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A5CDF-B198-4296-BB28-C0658B7B7EF1}" type="slidenum">
              <a:rPr lang="en-GB" smtClean="0"/>
              <a:t>‹#›</a:t>
            </a:fld>
            <a:endParaRPr lang="en-GB"/>
          </a:p>
        </p:txBody>
      </p:sp>
    </p:spTree>
    <p:extLst>
      <p:ext uri="{BB962C8B-B14F-4D97-AF65-F5344CB8AC3E}">
        <p14:creationId xmlns:p14="http://schemas.microsoft.com/office/powerpoint/2010/main" val="3573999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AA6DF-ABBB-8143-A92B-9E1ED82A71DB}"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9FB78-4170-8347-99C8-686C3653F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2290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dQqJFVJMbiU&amp;feature=youtu.be" TargetMode="External"/><Relationship Id="rId13" Type="http://schemas.openxmlformats.org/officeDocument/2006/relationships/image" Target="../media/image16.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hyperlink" Target="http://www.stockport-together.co.uk/download_file/109/160" TargetMode="External"/><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hyperlink" Target="http://www.nesta.org.uk/what-we-have-learnt-people-powered-health"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socialmovementsinhealthgm.com/" TargetMode="Externa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theguardian.com/commentisfree/2017/feb/08/take-back-control-bottom-up-communities" TargetMode="Externa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hyperlink" Target="http://www.stockporttpa.org.uk/"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dirty="0" smtClean="0"/>
              <a:t>The National Market Development and Quality Forum</a:t>
            </a:r>
            <a:endParaRPr lang="en-GB" sz="2400" dirty="0"/>
          </a:p>
        </p:txBody>
      </p:sp>
      <p:sp>
        <p:nvSpPr>
          <p:cNvPr id="3" name="Subtitle 2"/>
          <p:cNvSpPr>
            <a:spLocks noGrp="1"/>
          </p:cNvSpPr>
          <p:nvPr>
            <p:ph type="subTitle" idx="1"/>
          </p:nvPr>
        </p:nvSpPr>
        <p:spPr/>
        <p:txBody>
          <a:bodyPr>
            <a:normAutofit fontScale="92500" lnSpcReduction="10000"/>
          </a:bodyPr>
          <a:lstStyle/>
          <a:p>
            <a:r>
              <a:rPr lang="en-GB" sz="4000" dirty="0" smtClean="0"/>
              <a:t>Better Conversations for Better Outcomes</a:t>
            </a:r>
          </a:p>
          <a:p>
            <a:endParaRPr lang="en-GB" dirty="0"/>
          </a:p>
          <a:p>
            <a:r>
              <a:rPr lang="en-GB" dirty="0" smtClean="0"/>
              <a:t>Nick Dixon, Lead Practitioner Healthy Communities, Stockport Together New Care Model, and ASC Commissioner</a:t>
            </a:r>
            <a:endParaRPr lang="en-GB" dirty="0"/>
          </a:p>
        </p:txBody>
      </p:sp>
      <p:pic>
        <p:nvPicPr>
          <p:cNvPr id="4" name="Picture 3"/>
          <p:cNvPicPr>
            <a:picLocks noChangeAspect="1"/>
          </p:cNvPicPr>
          <p:nvPr/>
        </p:nvPicPr>
        <p:blipFill>
          <a:blip r:embed="rId2"/>
          <a:stretch>
            <a:fillRect/>
          </a:stretch>
        </p:blipFill>
        <p:spPr>
          <a:xfrm>
            <a:off x="619970" y="105508"/>
            <a:ext cx="1808059" cy="1688738"/>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326" y="350477"/>
            <a:ext cx="26193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185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 y="383823"/>
            <a:ext cx="5720862" cy="1049866"/>
          </a:xfrm>
        </p:spPr>
        <p:txBody>
          <a:bodyPr>
            <a:normAutofit/>
          </a:bodyPr>
          <a:lstStyle/>
          <a:p>
            <a:pPr algn="l"/>
            <a:r>
              <a:rPr lang="en-GB" sz="3200" dirty="0" smtClean="0">
                <a:latin typeface="Arial" panose="020B0604020202020204" pitchFamily="34" charset="0"/>
                <a:cs typeface="Arial" panose="020B0604020202020204" pitchFamily="34" charset="0"/>
              </a:rPr>
              <a:t>Workforce Training and Tools</a:t>
            </a:r>
            <a:endParaRPr lang="en-GB" sz="3200" dirty="0">
              <a:latin typeface="Arial" panose="020B0604020202020204" pitchFamily="34" charset="0"/>
              <a:cs typeface="Arial" panose="020B0604020202020204" pitchFamily="34" charset="0"/>
            </a:endParaRPr>
          </a:p>
        </p:txBody>
      </p:sp>
      <p:sp>
        <p:nvSpPr>
          <p:cNvPr id="8" name="Rectangle 7"/>
          <p:cNvSpPr/>
          <p:nvPr/>
        </p:nvSpPr>
        <p:spPr>
          <a:xfrm>
            <a:off x="2047478" y="2130457"/>
            <a:ext cx="3769122" cy="498004"/>
          </a:xfrm>
          <a:prstGeom prst="rect">
            <a:avLst/>
          </a:prstGeom>
          <a:solidFill>
            <a:srgbClr val="33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2062162" y="2130458"/>
            <a:ext cx="3754438" cy="1626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86795" y="2857444"/>
            <a:ext cx="1794747" cy="830997"/>
          </a:xfrm>
          <a:prstGeom prst="rect">
            <a:avLst/>
          </a:prstGeom>
          <a:noFill/>
        </p:spPr>
        <p:txBody>
          <a:bodyPr wrap="square" rtlCol="0">
            <a:spAutoFit/>
          </a:bodyPr>
          <a:lstStyle/>
          <a:p>
            <a:pPr algn="ctr"/>
            <a:r>
              <a:rPr lang="en-GB" sz="1500" b="1" dirty="0">
                <a:solidFill>
                  <a:prstClr val="black"/>
                </a:solidFill>
                <a:latin typeface="Calibri" charset="0"/>
                <a:ea typeface="Calibri" charset="0"/>
                <a:cs typeface="Calibri" charset="0"/>
              </a:rPr>
              <a:t>Shift from ‘doing to’ to ’working with’</a:t>
            </a:r>
            <a:endParaRPr lang="en-US" sz="1500" dirty="0">
              <a:solidFill>
                <a:prstClr val="black"/>
              </a:solidFill>
              <a:latin typeface="Calibri" charset="0"/>
              <a:ea typeface="Calibri" charset="0"/>
              <a:cs typeface="Calibri" charset="0"/>
            </a:endParaRPr>
          </a:p>
          <a:p>
            <a:endParaRPr lang="en-US" dirty="0">
              <a:solidFill>
                <a:prstClr val="black"/>
              </a:solidFill>
            </a:endParaRPr>
          </a:p>
        </p:txBody>
      </p:sp>
      <p:sp>
        <p:nvSpPr>
          <p:cNvPr id="17" name="TextBox 16"/>
          <p:cNvSpPr txBox="1"/>
          <p:nvPr/>
        </p:nvSpPr>
        <p:spPr>
          <a:xfrm>
            <a:off x="2686708" y="2098572"/>
            <a:ext cx="2501710" cy="553998"/>
          </a:xfrm>
          <a:prstGeom prst="rect">
            <a:avLst/>
          </a:prstGeom>
          <a:noFill/>
        </p:spPr>
        <p:txBody>
          <a:bodyPr wrap="none" rtlCol="0">
            <a:spAutoFit/>
          </a:bodyPr>
          <a:lstStyle/>
          <a:p>
            <a:pPr algn="ctr"/>
            <a:r>
              <a:rPr lang="en-US" sz="1500" b="1" dirty="0">
                <a:solidFill>
                  <a:prstClr val="white"/>
                </a:solidFill>
                <a:latin typeface="Calibri" charset="0"/>
                <a:ea typeface="Calibri" charset="0"/>
                <a:cs typeface="Calibri" charset="0"/>
              </a:rPr>
              <a:t>GIVE YOUR WORKFORCE THE</a:t>
            </a:r>
          </a:p>
          <a:p>
            <a:pPr algn="ctr"/>
            <a:r>
              <a:rPr lang="en-US" sz="1500" b="1" dirty="0">
                <a:solidFill>
                  <a:prstClr val="white"/>
                </a:solidFill>
                <a:latin typeface="Calibri" charset="0"/>
                <a:ea typeface="Calibri" charset="0"/>
                <a:cs typeface="Calibri" charset="0"/>
              </a:rPr>
              <a:t>TRAINING AND TOOLS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736" y="2603363"/>
            <a:ext cx="1090078" cy="1090078"/>
          </a:xfrm>
          <a:prstGeom prst="rect">
            <a:avLst/>
          </a:prstGeom>
        </p:spPr>
      </p:pic>
      <p:sp>
        <p:nvSpPr>
          <p:cNvPr id="9" name="Content Placeholder 3"/>
          <p:cNvSpPr txBox="1">
            <a:spLocks/>
          </p:cNvSpPr>
          <p:nvPr/>
        </p:nvSpPr>
        <p:spPr>
          <a:xfrm>
            <a:off x="8253046" y="2754923"/>
            <a:ext cx="2977662" cy="422885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prstClr val="black"/>
                </a:solidFill>
              </a:rPr>
              <a:t>Who are your workforce?</a:t>
            </a:r>
          </a:p>
          <a:p>
            <a:r>
              <a:rPr lang="en-US" sz="2000" dirty="0">
                <a:solidFill>
                  <a:prstClr val="black"/>
                </a:solidFill>
              </a:rPr>
              <a:t>Relationships matter so much</a:t>
            </a:r>
          </a:p>
          <a:p>
            <a:r>
              <a:rPr lang="en-US" sz="2000" dirty="0" smtClean="0">
                <a:solidFill>
                  <a:prstClr val="black"/>
                </a:solidFill>
              </a:rPr>
              <a:t>Resistance- </a:t>
            </a:r>
            <a:r>
              <a:rPr lang="en-US" sz="2000" dirty="0">
                <a:solidFill>
                  <a:prstClr val="black"/>
                </a:solidFill>
              </a:rPr>
              <a:t>understand why</a:t>
            </a:r>
          </a:p>
          <a:p>
            <a:r>
              <a:rPr lang="en-US" sz="2000" dirty="0">
                <a:solidFill>
                  <a:prstClr val="black"/>
                </a:solidFill>
              </a:rPr>
              <a:t>Single OD Strategy with agreed vision</a:t>
            </a:r>
          </a:p>
          <a:p>
            <a:r>
              <a:rPr lang="en-US" sz="2000" dirty="0">
                <a:solidFill>
                  <a:prstClr val="black"/>
                </a:solidFill>
              </a:rPr>
              <a:t>Leaders set the </a:t>
            </a:r>
            <a:r>
              <a:rPr lang="en-US" sz="2000" dirty="0" smtClean="0">
                <a:solidFill>
                  <a:prstClr val="black"/>
                </a:solidFill>
              </a:rPr>
              <a:t>culture</a:t>
            </a:r>
          </a:p>
          <a:p>
            <a:r>
              <a:rPr lang="en-US" sz="2000" dirty="0" smtClean="0">
                <a:solidFill>
                  <a:prstClr val="black"/>
                </a:solidFill>
              </a:rPr>
              <a:t>Identify and use your System Translators</a:t>
            </a:r>
            <a:endParaRPr lang="en-US" sz="2000" dirty="0">
              <a:solidFill>
                <a:prstClr val="black"/>
              </a:solidFill>
            </a:endParaRPr>
          </a:p>
          <a:p>
            <a:pPr marL="0" indent="0">
              <a:buFont typeface="Arial" panose="020B0604020202020204" pitchFamily="34" charset="0"/>
              <a:buNone/>
            </a:pPr>
            <a:endParaRPr lang="en-US" dirty="0">
              <a:solidFill>
                <a:prstClr val="black"/>
              </a:solidFill>
            </a:endParaRPr>
          </a:p>
        </p:txBody>
      </p:sp>
      <p:sp>
        <p:nvSpPr>
          <p:cNvPr id="3" name="Rectangle 2"/>
          <p:cNvSpPr/>
          <p:nvPr/>
        </p:nvSpPr>
        <p:spPr>
          <a:xfrm>
            <a:off x="282221" y="3986200"/>
            <a:ext cx="4402667" cy="923330"/>
          </a:xfrm>
          <a:prstGeom prst="rect">
            <a:avLst/>
          </a:prstGeom>
        </p:spPr>
        <p:txBody>
          <a:bodyPr wrap="square">
            <a:spAutoFit/>
          </a:bodyPr>
          <a:lstStyle/>
          <a:p>
            <a:r>
              <a:rPr lang="en-GB" b="1" dirty="0">
                <a:solidFill>
                  <a:srgbClr val="3E3E40"/>
                </a:solidFill>
                <a:latin typeface="Sen-Bold"/>
              </a:rPr>
              <a:t>The </a:t>
            </a:r>
            <a:r>
              <a:rPr lang="en-GB" b="1" dirty="0" smtClean="0">
                <a:solidFill>
                  <a:srgbClr val="3E3E40"/>
                </a:solidFill>
                <a:latin typeface="Sen-Bold"/>
              </a:rPr>
              <a:t>relationship, the </a:t>
            </a:r>
            <a:r>
              <a:rPr lang="en-GB" b="1" dirty="0">
                <a:solidFill>
                  <a:srgbClr val="3E3E40"/>
                </a:solidFill>
                <a:latin typeface="Sen-Bold"/>
              </a:rPr>
              <a:t>conversation </a:t>
            </a:r>
            <a:r>
              <a:rPr lang="en-GB" b="1" dirty="0" smtClean="0">
                <a:solidFill>
                  <a:srgbClr val="3E3E40"/>
                </a:solidFill>
                <a:latin typeface="Sen-Bold"/>
              </a:rPr>
              <a:t>between clinicians </a:t>
            </a:r>
            <a:r>
              <a:rPr lang="en-GB" b="1" dirty="0">
                <a:solidFill>
                  <a:srgbClr val="3E3E40"/>
                </a:solidFill>
                <a:latin typeface="Sen-Bold"/>
              </a:rPr>
              <a:t>and patients, is key.</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110" y="5046180"/>
            <a:ext cx="2116444" cy="1587333"/>
          </a:xfrm>
          <a:prstGeom prst="rect">
            <a:avLst/>
          </a:prstGeom>
        </p:spPr>
      </p:pic>
      <p:sp>
        <p:nvSpPr>
          <p:cNvPr id="5" name="Rectangle 4"/>
          <p:cNvSpPr/>
          <p:nvPr/>
        </p:nvSpPr>
        <p:spPr>
          <a:xfrm>
            <a:off x="6441146" y="0"/>
            <a:ext cx="5668792" cy="2031325"/>
          </a:xfrm>
          <a:prstGeom prst="rect">
            <a:avLst/>
          </a:prstGeom>
        </p:spPr>
        <p:txBody>
          <a:bodyPr wrap="square">
            <a:spAutoFit/>
          </a:bodyPr>
          <a:lstStyle/>
          <a:p>
            <a:r>
              <a:rPr lang="en-GB" b="1" dirty="0"/>
              <a:t>We need workforce development and tools that go beyond training to seek to embed culture change in the way pubic services work with individuals and </a:t>
            </a:r>
            <a:r>
              <a:rPr lang="en-GB" b="1" dirty="0" smtClean="0"/>
              <a:t>communities</a:t>
            </a:r>
          </a:p>
          <a:p>
            <a:r>
              <a:rPr lang="en-GB" b="1" dirty="0" smtClean="0"/>
              <a:t>We </a:t>
            </a:r>
            <a:r>
              <a:rPr lang="en-GB" b="1" dirty="0"/>
              <a:t>need to encourage attitudes and behaviours amongst colleagues to build on the assets </a:t>
            </a:r>
            <a:r>
              <a:rPr lang="en-GB" b="1" dirty="0" smtClean="0"/>
              <a:t>in our communities and unlock </a:t>
            </a:r>
            <a:r>
              <a:rPr lang="en-GB" b="1" dirty="0"/>
              <a:t>capacity</a:t>
            </a:r>
          </a:p>
        </p:txBody>
      </p:sp>
      <p:sp>
        <p:nvSpPr>
          <p:cNvPr id="6" name="Rectangle 5"/>
          <p:cNvSpPr/>
          <p:nvPr/>
        </p:nvSpPr>
        <p:spPr>
          <a:xfrm>
            <a:off x="3615265" y="5906105"/>
            <a:ext cx="2578220" cy="923330"/>
          </a:xfrm>
          <a:prstGeom prst="rect">
            <a:avLst/>
          </a:prstGeom>
        </p:spPr>
        <p:txBody>
          <a:bodyPr wrap="square">
            <a:spAutoFit/>
          </a:bodyPr>
          <a:lstStyle/>
          <a:p>
            <a:r>
              <a:rPr lang="en-US" b="1" dirty="0">
                <a:solidFill>
                  <a:prstClr val="black"/>
                </a:solidFill>
              </a:rPr>
              <a:t>“Transformational change can only go at the speed of trust”</a:t>
            </a:r>
          </a:p>
        </p:txBody>
      </p:sp>
      <p:sp>
        <p:nvSpPr>
          <p:cNvPr id="7" name="Rectangle 6"/>
          <p:cNvSpPr/>
          <p:nvPr/>
        </p:nvSpPr>
        <p:spPr>
          <a:xfrm>
            <a:off x="2872155" y="4846125"/>
            <a:ext cx="3463522" cy="707886"/>
          </a:xfrm>
          <a:prstGeom prst="rect">
            <a:avLst/>
          </a:prstGeom>
        </p:spPr>
        <p:txBody>
          <a:bodyPr wrap="square">
            <a:spAutoFit/>
          </a:bodyPr>
          <a:lstStyle/>
          <a:p>
            <a:pPr lvl="0"/>
            <a:r>
              <a:rPr lang="en-US" sz="2000" b="1" dirty="0">
                <a:solidFill>
                  <a:prstClr val="black"/>
                </a:solidFill>
              </a:rPr>
              <a:t>“We hired workers but human beings came instead”</a:t>
            </a:r>
          </a:p>
        </p:txBody>
      </p:sp>
    </p:spTree>
    <p:extLst>
      <p:ext uri="{BB962C8B-B14F-4D97-AF65-F5344CB8AC3E}">
        <p14:creationId xmlns:p14="http://schemas.microsoft.com/office/powerpoint/2010/main" val="2278017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ockport CCG co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461" y="6231614"/>
            <a:ext cx="1599565" cy="414655"/>
          </a:xfrm>
          <a:prstGeom prst="rect">
            <a:avLst/>
          </a:prstGeom>
          <a:noFill/>
          <a:ln>
            <a:noFill/>
          </a:ln>
        </p:spPr>
      </p:pic>
      <p:pic>
        <p:nvPicPr>
          <p:cNvPr id="9" name="Picture 8" descr="P:\COMMS\Photographs &amp; images\Logos\SMBC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8070" y="6248440"/>
            <a:ext cx="1894840" cy="381000"/>
          </a:xfrm>
          <a:prstGeom prst="rect">
            <a:avLst/>
          </a:prstGeom>
          <a:noFill/>
          <a:ln>
            <a:noFill/>
          </a:ln>
        </p:spPr>
      </p:pic>
      <p:pic>
        <p:nvPicPr>
          <p:cNvPr id="10" name="Picture 9" descr="P:\COMMS\Photographs &amp; images\Logos\FTLogo.jpg"/>
          <p:cNvPicPr/>
          <p:nvPr/>
        </p:nvPicPr>
        <p:blipFill>
          <a:blip r:embed="rId5">
            <a:extLst>
              <a:ext uri="{28A0092B-C50C-407E-A947-70E740481C1C}">
                <a14:useLocalDpi xmlns:a14="http://schemas.microsoft.com/office/drawing/2010/main" val="0"/>
              </a:ext>
            </a:extLst>
          </a:blip>
          <a:srcRect/>
          <a:stretch>
            <a:fillRect/>
          </a:stretch>
        </p:blipFill>
        <p:spPr bwMode="auto">
          <a:xfrm>
            <a:off x="1775520" y="6220500"/>
            <a:ext cx="1524000" cy="436880"/>
          </a:xfrm>
          <a:prstGeom prst="rect">
            <a:avLst/>
          </a:prstGeom>
          <a:noFill/>
          <a:ln>
            <a:noFill/>
          </a:ln>
        </p:spPr>
      </p:pic>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7689575" y="6286540"/>
            <a:ext cx="1492250" cy="304800"/>
          </a:xfrm>
          <a:prstGeom prst="rect">
            <a:avLst/>
          </a:prstGeom>
        </p:spPr>
      </p:pic>
      <p:pic>
        <p:nvPicPr>
          <p:cNvPr id="7" name="Picture 2" descr="http://www.viaducthealth.org.uk/?wpfb_dl=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0376" y="6184739"/>
            <a:ext cx="936104" cy="50840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339278" y="1815216"/>
            <a:ext cx="7967596" cy="638439"/>
          </a:xfrm>
        </p:spPr>
        <p:txBody>
          <a:bodyPr>
            <a:normAutofit fontScale="90000"/>
          </a:bodyPr>
          <a:lstStyle/>
          <a:p>
            <a:r>
              <a:rPr lang="en-GB" sz="2000" dirty="0">
                <a:latin typeface="Arial" panose="020B0604020202020204" pitchFamily="34" charset="0"/>
                <a:cs typeface="Arial" panose="020B0604020202020204" pitchFamily="34" charset="0"/>
                <a:hlinkClick r:id="rId8"/>
              </a:rPr>
              <a:t>https://</a:t>
            </a:r>
            <a:r>
              <a:rPr lang="en-GB" sz="2000" dirty="0" smtClean="0">
                <a:latin typeface="Arial" panose="020B0604020202020204" pitchFamily="34" charset="0"/>
                <a:cs typeface="Arial" panose="020B0604020202020204" pitchFamily="34" charset="0"/>
                <a:hlinkClick r:id="rId8"/>
              </a:rPr>
              <a:t>www.youtube.com/watch?v=dQqJFVJMbiU&amp;feature=youtu.be</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14" name="Picture 2" descr="\\rh-netapp1\CCG$\Users\LCunliffe\BRANDING\BRAND FILES\STOCKPORT_TOGETHER_MASTER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76992" y="242501"/>
            <a:ext cx="1979108" cy="14471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461" y="321834"/>
            <a:ext cx="3060207" cy="1288508"/>
          </a:xfrm>
          <a:prstGeom prst="rect">
            <a:avLst/>
          </a:prstGeom>
        </p:spPr>
      </p:pic>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18882" y="2381465"/>
            <a:ext cx="1937188" cy="229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9277" y="2739289"/>
            <a:ext cx="5009445" cy="2813947"/>
          </a:xfrm>
          <a:prstGeom prst="rect">
            <a:avLst/>
          </a:prstGeom>
        </p:spPr>
      </p:pic>
      <p:grpSp>
        <p:nvGrpSpPr>
          <p:cNvPr id="18" name="Group 17"/>
          <p:cNvGrpSpPr/>
          <p:nvPr/>
        </p:nvGrpSpPr>
        <p:grpSpPr>
          <a:xfrm>
            <a:off x="114644" y="99806"/>
            <a:ext cx="3769122" cy="1658645"/>
            <a:chOff x="2062162" y="2098572"/>
            <a:chExt cx="3769122" cy="1658645"/>
          </a:xfrm>
        </p:grpSpPr>
        <p:sp>
          <p:nvSpPr>
            <p:cNvPr id="19" name="Rectangle 18"/>
            <p:cNvSpPr/>
            <p:nvPr/>
          </p:nvSpPr>
          <p:spPr>
            <a:xfrm>
              <a:off x="2062162" y="2143969"/>
              <a:ext cx="3769122" cy="498004"/>
            </a:xfrm>
            <a:prstGeom prst="rect">
              <a:avLst/>
            </a:prstGeom>
            <a:solidFill>
              <a:srgbClr val="33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2062162" y="2130458"/>
              <a:ext cx="3754438" cy="1626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2286795" y="2857444"/>
              <a:ext cx="1794747" cy="830997"/>
            </a:xfrm>
            <a:prstGeom prst="rect">
              <a:avLst/>
            </a:prstGeom>
            <a:noFill/>
          </p:spPr>
          <p:txBody>
            <a:bodyPr wrap="square" rtlCol="0">
              <a:spAutoFit/>
            </a:bodyPr>
            <a:lstStyle/>
            <a:p>
              <a:pPr algn="ctr"/>
              <a:r>
                <a:rPr lang="en-GB" sz="1500" b="1" dirty="0">
                  <a:solidFill>
                    <a:prstClr val="black"/>
                  </a:solidFill>
                  <a:latin typeface="Calibri" charset="0"/>
                  <a:ea typeface="Calibri" charset="0"/>
                  <a:cs typeface="Calibri" charset="0"/>
                </a:rPr>
                <a:t>Shift from ‘doing to’ to ’working with’</a:t>
              </a:r>
              <a:endParaRPr lang="en-US" sz="1500" dirty="0">
                <a:solidFill>
                  <a:prstClr val="black"/>
                </a:solidFill>
                <a:latin typeface="Calibri" charset="0"/>
                <a:ea typeface="Calibri" charset="0"/>
                <a:cs typeface="Calibri" charset="0"/>
              </a:endParaRPr>
            </a:p>
            <a:p>
              <a:endParaRPr lang="en-US" dirty="0">
                <a:solidFill>
                  <a:prstClr val="black"/>
                </a:solidFill>
              </a:endParaRPr>
            </a:p>
          </p:txBody>
        </p:sp>
        <p:sp>
          <p:nvSpPr>
            <p:cNvPr id="22" name="TextBox 21"/>
            <p:cNvSpPr txBox="1"/>
            <p:nvPr/>
          </p:nvSpPr>
          <p:spPr>
            <a:xfrm>
              <a:off x="2686708" y="2098572"/>
              <a:ext cx="2501710" cy="553998"/>
            </a:xfrm>
            <a:prstGeom prst="rect">
              <a:avLst/>
            </a:prstGeom>
            <a:noFill/>
          </p:spPr>
          <p:txBody>
            <a:bodyPr wrap="none" rtlCol="0">
              <a:spAutoFit/>
            </a:bodyPr>
            <a:lstStyle/>
            <a:p>
              <a:pPr algn="ctr"/>
              <a:r>
                <a:rPr lang="en-US" sz="1500" b="1" dirty="0">
                  <a:solidFill>
                    <a:prstClr val="white"/>
                  </a:solidFill>
                  <a:latin typeface="Calibri" charset="0"/>
                  <a:ea typeface="Calibri" charset="0"/>
                  <a:cs typeface="Calibri" charset="0"/>
                </a:rPr>
                <a:t>GIVE YOUR WORKFORCE THE</a:t>
              </a:r>
            </a:p>
            <a:p>
              <a:pPr algn="ctr"/>
              <a:r>
                <a:rPr lang="en-US" sz="1500" b="1" dirty="0">
                  <a:solidFill>
                    <a:prstClr val="white"/>
                  </a:solidFill>
                  <a:latin typeface="Calibri" charset="0"/>
                  <a:ea typeface="Calibri" charset="0"/>
                  <a:cs typeface="Calibri" charset="0"/>
                </a:rPr>
                <a:t>TRAINING AND TOOLS</a:t>
              </a:r>
            </a:p>
          </p:txBody>
        </p:sp>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19736" y="2603363"/>
              <a:ext cx="1090078" cy="1090078"/>
            </a:xfrm>
            <a:prstGeom prst="rect">
              <a:avLst/>
            </a:prstGeom>
          </p:spPr>
        </p:pic>
      </p:grpSp>
      <p:sp>
        <p:nvSpPr>
          <p:cNvPr id="2" name="Rectangle 1"/>
          <p:cNvSpPr/>
          <p:nvPr/>
        </p:nvSpPr>
        <p:spPr>
          <a:xfrm>
            <a:off x="5791461" y="3013656"/>
            <a:ext cx="3885530" cy="1754326"/>
          </a:xfrm>
          <a:prstGeom prst="rect">
            <a:avLst/>
          </a:prstGeom>
        </p:spPr>
        <p:txBody>
          <a:bodyPr wrap="square">
            <a:spAutoFit/>
          </a:bodyPr>
          <a:lstStyle/>
          <a:p>
            <a:r>
              <a:rPr lang="en-GB" sz="5400" dirty="0">
                <a:solidFill>
                  <a:prstClr val="black"/>
                </a:solidFill>
                <a:latin typeface="Arial" panose="020B0604020202020204" pitchFamily="34" charset="0"/>
                <a:ea typeface="+mj-ea"/>
                <a:cs typeface="Arial" panose="020B0604020202020204" pitchFamily="34" charset="0"/>
              </a:rPr>
              <a:t>100 Day Challenges</a:t>
            </a:r>
            <a:endParaRPr lang="en-GB" dirty="0"/>
          </a:p>
        </p:txBody>
      </p:sp>
    </p:spTree>
    <p:extLst>
      <p:ext uri="{BB962C8B-B14F-4D97-AF65-F5344CB8AC3E}">
        <p14:creationId xmlns:p14="http://schemas.microsoft.com/office/powerpoint/2010/main" val="19442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realise our objectives to build different relationships in and with our communities</a:t>
            </a:r>
          </a:p>
        </p:txBody>
      </p:sp>
      <p:sp>
        <p:nvSpPr>
          <p:cNvPr id="3" name="Content Placeholder 2"/>
          <p:cNvSpPr>
            <a:spLocks noGrp="1"/>
          </p:cNvSpPr>
          <p:nvPr>
            <p:ph idx="1"/>
          </p:nvPr>
        </p:nvSpPr>
        <p:spPr/>
        <p:txBody>
          <a:bodyPr>
            <a:normAutofit fontScale="92500" lnSpcReduction="20000"/>
          </a:bodyPr>
          <a:lstStyle/>
          <a:p>
            <a:r>
              <a:rPr lang="en-GB" dirty="0" smtClean="0"/>
              <a:t>A </a:t>
            </a:r>
            <a:r>
              <a:rPr lang="en-GB" dirty="0"/>
              <a:t>group of leaders from across many organisations wanted to see if we can have a common narrative, a  common set of principles to reflect our collective commitment to working together in a positive collaborative </a:t>
            </a:r>
            <a:r>
              <a:rPr lang="en-GB" dirty="0" smtClean="0"/>
              <a:t>way</a:t>
            </a:r>
          </a:p>
          <a:p>
            <a:r>
              <a:rPr lang="en-GB" b="1" dirty="0" smtClean="0"/>
              <a:t>Stockport Systems Leadership Group </a:t>
            </a:r>
            <a:r>
              <a:rPr lang="en-GB" dirty="0" smtClean="0"/>
              <a:t>formed, May 2016</a:t>
            </a:r>
          </a:p>
          <a:p>
            <a:pPr marL="0" indent="0">
              <a:buNone/>
            </a:pPr>
            <a:r>
              <a:rPr lang="en-GB" dirty="0">
                <a:solidFill>
                  <a:srgbClr val="FF0000"/>
                </a:solidFill>
              </a:rPr>
              <a:t>“Through the decisions we make together and the examples we set we give visible leadership to work aimed at shifting the balance of power and responsibility from public bodies to communities and citizens”</a:t>
            </a:r>
          </a:p>
          <a:p>
            <a:r>
              <a:rPr lang="en-GB" dirty="0" smtClean="0"/>
              <a:t>‘The Stockport Way’</a:t>
            </a:r>
          </a:p>
          <a:p>
            <a:pPr marL="0" indent="0">
              <a:buNone/>
            </a:pPr>
            <a:r>
              <a:rPr lang="en-GB" dirty="0" smtClean="0"/>
              <a:t>				</a:t>
            </a:r>
            <a:r>
              <a:rPr lang="en-GB" sz="2200" dirty="0" smtClean="0"/>
              <a:t>Success means </a:t>
            </a:r>
          </a:p>
          <a:p>
            <a:pPr marL="0" indent="0">
              <a:buNone/>
            </a:pPr>
            <a:r>
              <a:rPr lang="en-GB" sz="2200" dirty="0"/>
              <a:t>	</a:t>
            </a:r>
            <a:r>
              <a:rPr lang="en-GB" sz="2200" dirty="0" smtClean="0"/>
              <a:t>				“An ensemble of thriving, self sustaining 							community groups which means wet 							Sundays are no longer lonely days”</a:t>
            </a:r>
            <a:r>
              <a:rPr lang="en-GB" dirty="0" smtClean="0"/>
              <a:t> 									</a:t>
            </a:r>
            <a:r>
              <a:rPr lang="en-GB" sz="1900" dirty="0" smtClean="0"/>
              <a:t>Dr Donna Sager, DPH, Stockport Together</a:t>
            </a:r>
            <a:endParaRPr lang="en-GB" sz="1900" dirty="0"/>
          </a:p>
          <a:p>
            <a:pPr marL="0" indent="0">
              <a:buNone/>
            </a:pPr>
            <a:endParaRPr lang="en-GB" dirty="0"/>
          </a:p>
        </p:txBody>
      </p:sp>
    </p:spTree>
    <p:extLst>
      <p:ext uri="{BB962C8B-B14F-4D97-AF65-F5344CB8AC3E}">
        <p14:creationId xmlns:p14="http://schemas.microsoft.com/office/powerpoint/2010/main" val="424476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Breaking free from the Vertical Change Debate</a:t>
            </a:r>
            <a:br>
              <a:rPr lang="en-GB" sz="3600" b="1" dirty="0" smtClean="0"/>
            </a:br>
            <a:r>
              <a:rPr lang="en-GB" sz="1800" b="1" dirty="0" smtClean="0"/>
              <a:t>acknowledge the Solace Group</a:t>
            </a:r>
            <a:endParaRPr lang="en-GB" sz="1800" b="1" dirty="0"/>
          </a:p>
        </p:txBody>
      </p:sp>
      <p:sp>
        <p:nvSpPr>
          <p:cNvPr id="3" name="Content Placeholder 2"/>
          <p:cNvSpPr>
            <a:spLocks noGrp="1"/>
          </p:cNvSpPr>
          <p:nvPr>
            <p:ph idx="1"/>
          </p:nvPr>
        </p:nvSpPr>
        <p:spPr>
          <a:xfrm>
            <a:off x="587022" y="1859491"/>
            <a:ext cx="10766778" cy="3118909"/>
          </a:xfrm>
        </p:spPr>
        <p:txBody>
          <a:bodyPr/>
          <a:lstStyle/>
          <a:p>
            <a:pPr marL="0" indent="0">
              <a:buNone/>
            </a:pPr>
            <a:r>
              <a:rPr lang="en-GB" sz="3200" b="1" dirty="0" smtClean="0">
                <a:solidFill>
                  <a:srgbClr val="FF0000"/>
                </a:solidFill>
              </a:rPr>
              <a:t>TOP DOWN</a:t>
            </a:r>
            <a:endParaRPr lang="en-GB" sz="3200" b="1" dirty="0">
              <a:solidFill>
                <a:srgbClr val="FF0000"/>
              </a:solidFill>
            </a:endParaRPr>
          </a:p>
        </p:txBody>
      </p:sp>
      <p:sp>
        <p:nvSpPr>
          <p:cNvPr id="4" name="Down Arrow 3"/>
          <p:cNvSpPr/>
          <p:nvPr/>
        </p:nvSpPr>
        <p:spPr>
          <a:xfrm>
            <a:off x="1536080" y="238598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flipV="1">
            <a:off x="1128889" y="2472965"/>
            <a:ext cx="5159022" cy="1298222"/>
          </a:xfrm>
          <a:prstGeom prst="line">
            <a:avLst/>
          </a:prstGeom>
        </p:spPr>
        <p:style>
          <a:lnRef idx="1">
            <a:schemeClr val="accent1"/>
          </a:lnRef>
          <a:fillRef idx="0">
            <a:schemeClr val="accent1"/>
          </a:fillRef>
          <a:effectRef idx="0">
            <a:schemeClr val="accent1"/>
          </a:effectRef>
          <a:fontRef idx="minor">
            <a:schemeClr val="tx1"/>
          </a:fontRef>
        </p:style>
      </p:cxnSp>
      <p:sp>
        <p:nvSpPr>
          <p:cNvPr id="8" name="Down Arrow 7"/>
          <p:cNvSpPr/>
          <p:nvPr/>
        </p:nvSpPr>
        <p:spPr>
          <a:xfrm rot="10800000">
            <a:off x="5092078" y="297450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7909278" y="3122076"/>
            <a:ext cx="2348089"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252179" y="2598856"/>
            <a:ext cx="2946399" cy="523220"/>
          </a:xfrm>
          <a:prstGeom prst="rect">
            <a:avLst/>
          </a:prstGeom>
          <a:noFill/>
        </p:spPr>
        <p:txBody>
          <a:bodyPr wrap="square" rtlCol="0">
            <a:spAutoFit/>
          </a:bodyPr>
          <a:lstStyle/>
          <a:p>
            <a:r>
              <a:rPr lang="en-GB" sz="2800" b="1" dirty="0" smtClean="0">
                <a:solidFill>
                  <a:srgbClr val="00B050"/>
                </a:solidFill>
              </a:rPr>
              <a:t>OUTSIDE IN</a:t>
            </a:r>
            <a:endParaRPr lang="en-GB" sz="2800" b="1" dirty="0">
              <a:solidFill>
                <a:srgbClr val="00B050"/>
              </a:solidFill>
            </a:endParaRPr>
          </a:p>
        </p:txBody>
      </p:sp>
      <p:sp>
        <p:nvSpPr>
          <p:cNvPr id="11" name="TextBox 10"/>
          <p:cNvSpPr txBox="1"/>
          <p:nvPr/>
        </p:nvSpPr>
        <p:spPr>
          <a:xfrm>
            <a:off x="4165601" y="4176889"/>
            <a:ext cx="3194756" cy="584775"/>
          </a:xfrm>
          <a:prstGeom prst="rect">
            <a:avLst/>
          </a:prstGeom>
          <a:noFill/>
        </p:spPr>
        <p:txBody>
          <a:bodyPr wrap="square" rtlCol="0">
            <a:spAutoFit/>
          </a:bodyPr>
          <a:lstStyle/>
          <a:p>
            <a:r>
              <a:rPr lang="en-GB" sz="3200" b="1" dirty="0" smtClean="0">
                <a:solidFill>
                  <a:schemeClr val="accent2">
                    <a:lumMod val="75000"/>
                  </a:schemeClr>
                </a:solidFill>
              </a:rPr>
              <a:t>BOTTOM UP</a:t>
            </a:r>
            <a:endParaRPr lang="en-GB" sz="3200" b="1" dirty="0">
              <a:solidFill>
                <a:schemeClr val="accent2">
                  <a:lumMod val="75000"/>
                </a:schemeClr>
              </a:solidFill>
            </a:endParaRPr>
          </a:p>
        </p:txBody>
      </p:sp>
      <p:sp>
        <p:nvSpPr>
          <p:cNvPr id="13" name="TextBox 12"/>
          <p:cNvSpPr txBox="1"/>
          <p:nvPr/>
        </p:nvSpPr>
        <p:spPr>
          <a:xfrm>
            <a:off x="587022" y="4978400"/>
            <a:ext cx="9335911" cy="1384995"/>
          </a:xfrm>
          <a:prstGeom prst="rect">
            <a:avLst/>
          </a:prstGeom>
          <a:noFill/>
        </p:spPr>
        <p:txBody>
          <a:bodyPr wrap="square" rtlCol="0">
            <a:spAutoFit/>
          </a:bodyPr>
          <a:lstStyle/>
          <a:p>
            <a:r>
              <a:rPr lang="en-GB" sz="2800" b="1" dirty="0" smtClean="0"/>
              <a:t>Must see beyond established practice, away from the service prism through which we conceive the problem, and admit disruption into the system</a:t>
            </a:r>
            <a:endParaRPr lang="en-GB" sz="2800" b="1" dirty="0"/>
          </a:p>
        </p:txBody>
      </p:sp>
    </p:spTree>
    <p:extLst>
      <p:ext uri="{BB962C8B-B14F-4D97-AF65-F5344CB8AC3E}">
        <p14:creationId xmlns:p14="http://schemas.microsoft.com/office/powerpoint/2010/main" val="1826576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Communities are complicated!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Communities of :</a:t>
            </a:r>
          </a:p>
          <a:p>
            <a:pPr marL="0" indent="0">
              <a:buNone/>
            </a:pPr>
            <a:r>
              <a:rPr lang="en-GB" dirty="0" smtClean="0"/>
              <a:t>interest, </a:t>
            </a:r>
          </a:p>
          <a:p>
            <a:pPr marL="0" indent="0">
              <a:buNone/>
            </a:pPr>
            <a:r>
              <a:rPr lang="en-GB" dirty="0" smtClean="0"/>
              <a:t>place, </a:t>
            </a:r>
          </a:p>
          <a:p>
            <a:pPr marL="0" indent="0">
              <a:buNone/>
            </a:pPr>
            <a:r>
              <a:rPr lang="en-GB" dirty="0" smtClean="0"/>
              <a:t>action, </a:t>
            </a:r>
          </a:p>
          <a:p>
            <a:pPr marL="0" indent="0">
              <a:buNone/>
            </a:pPr>
            <a:r>
              <a:rPr lang="en-GB" dirty="0" smtClean="0"/>
              <a:t>practice</a:t>
            </a:r>
          </a:p>
          <a:p>
            <a:pPr marL="0" indent="0">
              <a:buNone/>
            </a:pPr>
            <a:r>
              <a:rPr lang="en-GB" dirty="0" smtClean="0"/>
              <a:t>circumstance</a:t>
            </a:r>
          </a:p>
          <a:p>
            <a:r>
              <a:rPr lang="en-GB" dirty="0"/>
              <a:t>Services </a:t>
            </a:r>
            <a:r>
              <a:rPr lang="en-GB" dirty="0" smtClean="0"/>
              <a:t>tend </a:t>
            </a:r>
            <a:r>
              <a:rPr lang="en-GB" dirty="0"/>
              <a:t>not </a:t>
            </a:r>
          </a:p>
          <a:p>
            <a:pPr marL="0" indent="0">
              <a:buNone/>
            </a:pPr>
            <a:r>
              <a:rPr lang="en-GB" dirty="0"/>
              <a:t>   </a:t>
            </a:r>
            <a:r>
              <a:rPr lang="en-GB" dirty="0" smtClean="0"/>
              <a:t>to understand</a:t>
            </a:r>
            <a:endParaRPr lang="en-GB" dirty="0"/>
          </a:p>
          <a:p>
            <a:r>
              <a:rPr lang="en-GB" dirty="0" smtClean="0"/>
              <a:t>Not always benign</a:t>
            </a:r>
          </a:p>
          <a:p>
            <a:r>
              <a:rPr lang="en-GB" dirty="0" smtClean="0"/>
              <a:t>Many </a:t>
            </a:r>
            <a:r>
              <a:rPr lang="en-GB" dirty="0"/>
              <a:t>faceted</a:t>
            </a:r>
          </a:p>
          <a:p>
            <a:endParaRPr lang="en-GB" dirty="0" smtClean="0"/>
          </a:p>
        </p:txBody>
      </p:sp>
      <p:pic>
        <p:nvPicPr>
          <p:cNvPr id="5" name="Picture 4"/>
          <p:cNvPicPr>
            <a:picLocks noChangeAspect="1"/>
          </p:cNvPicPr>
          <p:nvPr/>
        </p:nvPicPr>
        <p:blipFill>
          <a:blip r:embed="rId3"/>
          <a:stretch>
            <a:fillRect/>
          </a:stretch>
        </p:blipFill>
        <p:spPr>
          <a:xfrm>
            <a:off x="5080000" y="1371284"/>
            <a:ext cx="6795911" cy="4805680"/>
          </a:xfrm>
          <a:prstGeom prst="rect">
            <a:avLst/>
          </a:prstGeom>
        </p:spPr>
      </p:pic>
    </p:spTree>
    <p:extLst>
      <p:ext uri="{BB962C8B-B14F-4D97-AF65-F5344CB8AC3E}">
        <p14:creationId xmlns:p14="http://schemas.microsoft.com/office/powerpoint/2010/main" val="90972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43" y="0"/>
            <a:ext cx="11842045" cy="6858000"/>
          </a:xfrm>
          <a:prstGeom prst="rect">
            <a:avLst/>
          </a:prstGeom>
        </p:spPr>
      </p:pic>
    </p:spTree>
    <p:extLst>
      <p:ext uri="{BB962C8B-B14F-4D97-AF65-F5344CB8AC3E}">
        <p14:creationId xmlns:p14="http://schemas.microsoft.com/office/powerpoint/2010/main" val="743150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1954933" cy="6931378"/>
          </a:xfrm>
          <a:prstGeom prst="rect">
            <a:avLst/>
          </a:prstGeom>
        </p:spPr>
      </p:pic>
    </p:spTree>
    <p:extLst>
      <p:ext uri="{BB962C8B-B14F-4D97-AF65-F5344CB8AC3E}">
        <p14:creationId xmlns:p14="http://schemas.microsoft.com/office/powerpoint/2010/main" val="819930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4232564" cy="822140"/>
          </a:xfrm>
        </p:spPr>
        <p:txBody>
          <a:bodyPr>
            <a:normAutofit/>
          </a:bodyPr>
          <a:lstStyle/>
          <a:p>
            <a:r>
              <a:rPr lang="en-GB" sz="2400" b="1" dirty="0" smtClean="0">
                <a:latin typeface="+mn-lt"/>
              </a:rPr>
              <a:t>How services divide Stockport</a:t>
            </a:r>
            <a:endParaRPr lang="en-GB" sz="2400" b="1" dirty="0">
              <a:latin typeface="+mn-lt"/>
            </a:endParaRPr>
          </a:p>
        </p:txBody>
      </p:sp>
      <p:pic>
        <p:nvPicPr>
          <p:cNvPr id="5" name="Content Placeholder 4"/>
          <p:cNvPicPr>
            <a:picLocks noGrp="1" noChangeAspect="1"/>
          </p:cNvPicPr>
          <p:nvPr>
            <p:ph sz="half" idx="1"/>
          </p:nvPr>
        </p:nvPicPr>
        <p:blipFill>
          <a:blip r:embed="rId2"/>
          <a:stretch>
            <a:fillRect/>
          </a:stretch>
        </p:blipFill>
        <p:spPr>
          <a:xfrm>
            <a:off x="1" y="676709"/>
            <a:ext cx="3120292" cy="2537979"/>
          </a:xfrm>
          <a:prstGeom prst="rect">
            <a:avLst/>
          </a:prstGeom>
        </p:spPr>
      </p:pic>
      <p:pic>
        <p:nvPicPr>
          <p:cNvPr id="7" name="Content Placeholder 6"/>
          <p:cNvPicPr>
            <a:picLocks noGrp="1" noChangeAspect="1"/>
          </p:cNvPicPr>
          <p:nvPr>
            <p:ph sz="half" idx="2"/>
          </p:nvPr>
        </p:nvPicPr>
        <p:blipFill>
          <a:blip r:embed="rId3"/>
          <a:stretch>
            <a:fillRect/>
          </a:stretch>
        </p:blipFill>
        <p:spPr>
          <a:xfrm>
            <a:off x="5678534" y="1151631"/>
            <a:ext cx="7123065" cy="5560935"/>
          </a:xfrm>
          <a:prstGeom prst="rect">
            <a:avLst/>
          </a:prstGeom>
          <a:solidFill>
            <a:schemeClr val="accent1"/>
          </a:solidFill>
        </p:spPr>
      </p:pic>
      <p:pic>
        <p:nvPicPr>
          <p:cNvPr id="9" name="Picture 8"/>
          <p:cNvPicPr>
            <a:picLocks noChangeAspect="1"/>
          </p:cNvPicPr>
          <p:nvPr/>
        </p:nvPicPr>
        <p:blipFill>
          <a:blip r:embed="rId4"/>
          <a:stretch>
            <a:fillRect/>
          </a:stretch>
        </p:blipFill>
        <p:spPr>
          <a:xfrm>
            <a:off x="1" y="4620365"/>
            <a:ext cx="2757488" cy="2237634"/>
          </a:xfrm>
          <a:prstGeom prst="rect">
            <a:avLst/>
          </a:prstGeom>
        </p:spPr>
      </p:pic>
      <p:pic>
        <p:nvPicPr>
          <p:cNvPr id="10" name="Picture 9"/>
          <p:cNvPicPr>
            <a:picLocks noChangeAspect="1"/>
          </p:cNvPicPr>
          <p:nvPr/>
        </p:nvPicPr>
        <p:blipFill>
          <a:blip r:embed="rId5"/>
          <a:stretch>
            <a:fillRect/>
          </a:stretch>
        </p:blipFill>
        <p:spPr>
          <a:xfrm>
            <a:off x="2420985" y="2884115"/>
            <a:ext cx="3257550" cy="2295092"/>
          </a:xfrm>
          <a:prstGeom prst="rect">
            <a:avLst/>
          </a:prstGeom>
        </p:spPr>
      </p:pic>
      <p:pic>
        <p:nvPicPr>
          <p:cNvPr id="12" name="Picture 11"/>
          <p:cNvPicPr>
            <a:picLocks noChangeAspect="1"/>
          </p:cNvPicPr>
          <p:nvPr/>
        </p:nvPicPr>
        <p:blipFill>
          <a:blip r:embed="rId6"/>
          <a:stretch>
            <a:fillRect/>
          </a:stretch>
        </p:blipFill>
        <p:spPr>
          <a:xfrm>
            <a:off x="3000376" y="812583"/>
            <a:ext cx="3040962" cy="2151345"/>
          </a:xfrm>
          <a:prstGeom prst="rect">
            <a:avLst/>
          </a:prstGeom>
        </p:spPr>
      </p:pic>
      <p:sp>
        <p:nvSpPr>
          <p:cNvPr id="13" name="TextBox 12"/>
          <p:cNvSpPr txBox="1"/>
          <p:nvPr/>
        </p:nvSpPr>
        <p:spPr>
          <a:xfrm>
            <a:off x="8071139" y="320634"/>
            <a:ext cx="3901786" cy="461665"/>
          </a:xfrm>
          <a:prstGeom prst="rect">
            <a:avLst/>
          </a:prstGeom>
          <a:noFill/>
        </p:spPr>
        <p:txBody>
          <a:bodyPr wrap="square" rtlCol="0">
            <a:spAutoFit/>
          </a:bodyPr>
          <a:lstStyle/>
          <a:p>
            <a:r>
              <a:rPr lang="en-GB" sz="2400" b="1" dirty="0" smtClean="0"/>
              <a:t>What makes sense to people </a:t>
            </a:r>
            <a:endParaRPr lang="en-GB" sz="2400" b="1" dirty="0"/>
          </a:p>
        </p:txBody>
      </p:sp>
    </p:spTree>
    <p:extLst>
      <p:ext uri="{BB962C8B-B14F-4D97-AF65-F5344CB8AC3E}">
        <p14:creationId xmlns:p14="http://schemas.microsoft.com/office/powerpoint/2010/main" val="226046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20316"/>
            <a:ext cx="3932237" cy="884395"/>
          </a:xfrm>
        </p:spPr>
        <p:txBody>
          <a:bodyPr>
            <a:normAutofit/>
          </a:bodyPr>
          <a:lstStyle/>
          <a:p>
            <a:r>
              <a:rPr lang="en-GB" b="1" dirty="0" smtClean="0"/>
              <a:t>The Liminal Space </a:t>
            </a:r>
            <a:r>
              <a:rPr lang="en-GB" sz="2000" b="1" dirty="0" smtClean="0"/>
              <a:t>(acknowledge Altogether Better)</a:t>
            </a:r>
            <a:endParaRPr lang="en-GB" sz="2000" b="1" dirty="0"/>
          </a:p>
        </p:txBody>
      </p:sp>
      <p:pic>
        <p:nvPicPr>
          <p:cNvPr id="5" name="Picture Placeholder 4"/>
          <p:cNvPicPr>
            <a:picLocks noGrp="1" noChangeAspect="1"/>
          </p:cNvPicPr>
          <p:nvPr>
            <p:ph type="pic" idx="1"/>
          </p:nvPr>
        </p:nvPicPr>
        <p:blipFill>
          <a:blip r:embed="rId2"/>
          <a:srcRect l="13632" r="13632"/>
          <a:stretch>
            <a:fillRect/>
          </a:stretch>
        </p:blipFill>
        <p:spPr>
          <a:xfrm>
            <a:off x="6136104" y="457201"/>
            <a:ext cx="5630780" cy="5403850"/>
          </a:xfrm>
          <a:prstGeom prst="rect">
            <a:avLst/>
          </a:prstGeom>
        </p:spPr>
      </p:pic>
      <p:sp>
        <p:nvSpPr>
          <p:cNvPr id="4" name="Text Placeholder 3"/>
          <p:cNvSpPr>
            <a:spLocks noGrp="1"/>
          </p:cNvSpPr>
          <p:nvPr>
            <p:ph type="body" sz="half" idx="2"/>
          </p:nvPr>
        </p:nvSpPr>
        <p:spPr>
          <a:xfrm>
            <a:off x="839788" y="1399822"/>
            <a:ext cx="5007559" cy="5125156"/>
          </a:xfrm>
        </p:spPr>
        <p:txBody>
          <a:bodyPr>
            <a:noAutofit/>
          </a:bodyPr>
          <a:lstStyle/>
          <a:p>
            <a:r>
              <a:rPr lang="en-GB" sz="2400" dirty="0" smtClean="0"/>
              <a:t>Between the ‘Life World’ and the ‘System World’, the land and the sea, the world of people and the world of the NHS and care</a:t>
            </a:r>
          </a:p>
          <a:p>
            <a:endParaRPr lang="en-GB" sz="2400" dirty="0"/>
          </a:p>
          <a:p>
            <a:r>
              <a:rPr lang="en-GB" sz="2400" dirty="0" smtClean="0"/>
              <a:t>The great divide- language, behaviours, priorities, custom and practice, relevance</a:t>
            </a:r>
          </a:p>
          <a:p>
            <a:endParaRPr lang="en-GB" sz="2400" dirty="0"/>
          </a:p>
          <a:p>
            <a:r>
              <a:rPr lang="en-GB" sz="2400" dirty="0" smtClean="0"/>
              <a:t>We must bridge the divide, come together on the beach and design together the solutions to the loneliness and distress which is overwhelming the system</a:t>
            </a:r>
            <a:endParaRPr lang="en-GB" sz="2400" dirty="0"/>
          </a:p>
        </p:txBody>
      </p:sp>
    </p:spTree>
    <p:extLst>
      <p:ext uri="{BB962C8B-B14F-4D97-AF65-F5344CB8AC3E}">
        <p14:creationId xmlns:p14="http://schemas.microsoft.com/office/powerpoint/2010/main" val="1527833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6" name="Shape 276"/>
          <p:cNvSpPr txBox="1"/>
          <p:nvPr/>
        </p:nvSpPr>
        <p:spPr>
          <a:xfrm>
            <a:off x="1872715" y="475608"/>
            <a:ext cx="2687995" cy="1225200"/>
          </a:xfrm>
          <a:prstGeom prst="rect">
            <a:avLst/>
          </a:prstGeom>
          <a:noFill/>
          <a:ln>
            <a:noFill/>
          </a:ln>
        </p:spPr>
        <p:txBody>
          <a:bodyPr lIns="91425" tIns="91425" rIns="91425" bIns="91425" anchor="t" anchorCtr="0">
            <a:noAutofit/>
          </a:bodyPr>
          <a:lstStyle/>
          <a:p>
            <a:pPr>
              <a:buClr>
                <a:srgbClr val="000000"/>
              </a:buClr>
              <a:buSzPct val="36666"/>
              <a:buFont typeface="Arial"/>
              <a:buNone/>
            </a:pPr>
            <a:r>
              <a:rPr lang="en-GB" sz="2400" b="1" kern="0" dirty="0" smtClean="0">
                <a:solidFill>
                  <a:srgbClr val="000000"/>
                </a:solidFill>
                <a:latin typeface="Calibri" panose="020F0502020204030204" pitchFamily="34" charset="0"/>
                <a:cs typeface="Arial"/>
                <a:sym typeface="Arial"/>
              </a:rPr>
              <a:t>Some examples </a:t>
            </a:r>
            <a:r>
              <a:rPr lang="en-GB" sz="2400" b="1" kern="0" dirty="0">
                <a:solidFill>
                  <a:srgbClr val="000000"/>
                </a:solidFill>
                <a:latin typeface="Calibri" panose="020F0502020204030204" pitchFamily="34" charset="0"/>
                <a:cs typeface="Arial"/>
                <a:sym typeface="Arial"/>
              </a:rPr>
              <a:t/>
            </a:r>
            <a:br>
              <a:rPr lang="en-GB" sz="2400" b="1" kern="0" dirty="0">
                <a:solidFill>
                  <a:srgbClr val="000000"/>
                </a:solidFill>
                <a:latin typeface="Calibri" panose="020F0502020204030204" pitchFamily="34" charset="0"/>
                <a:cs typeface="Arial"/>
                <a:sym typeface="Arial"/>
              </a:rPr>
            </a:br>
            <a:r>
              <a:rPr lang="en-GB" sz="2400" b="1" kern="0" dirty="0">
                <a:solidFill>
                  <a:srgbClr val="000000"/>
                </a:solidFill>
                <a:latin typeface="Calibri" panose="020F0502020204030204" pitchFamily="34" charset="0"/>
                <a:cs typeface="Arial"/>
                <a:sym typeface="Arial"/>
              </a:rPr>
              <a:t>of </a:t>
            </a:r>
            <a:r>
              <a:rPr lang="en-GB" sz="2400" b="1" kern="0" dirty="0" smtClean="0">
                <a:solidFill>
                  <a:srgbClr val="000000"/>
                </a:solidFill>
                <a:latin typeface="Calibri" panose="020F0502020204030204" pitchFamily="34" charset="0"/>
                <a:cs typeface="Arial"/>
                <a:sym typeface="Arial"/>
              </a:rPr>
              <a:t>our person- </a:t>
            </a:r>
            <a:r>
              <a:rPr lang="en-GB" sz="2400" b="1" kern="0" dirty="0">
                <a:solidFill>
                  <a:srgbClr val="000000"/>
                </a:solidFill>
                <a:latin typeface="Calibri" panose="020F0502020204030204" pitchFamily="34" charset="0"/>
                <a:cs typeface="Arial"/>
                <a:sym typeface="Arial"/>
              </a:rPr>
              <a:t>and </a:t>
            </a:r>
            <a:br>
              <a:rPr lang="en-GB" sz="2400" b="1" kern="0" dirty="0">
                <a:solidFill>
                  <a:srgbClr val="000000"/>
                </a:solidFill>
                <a:latin typeface="Calibri" panose="020F0502020204030204" pitchFamily="34" charset="0"/>
                <a:cs typeface="Arial"/>
                <a:sym typeface="Arial"/>
              </a:rPr>
            </a:br>
            <a:r>
              <a:rPr lang="en-GB" sz="2400" b="1" kern="0" dirty="0">
                <a:solidFill>
                  <a:srgbClr val="000000"/>
                </a:solidFill>
                <a:latin typeface="Calibri" panose="020F0502020204030204" pitchFamily="34" charset="0"/>
                <a:cs typeface="Arial"/>
                <a:sym typeface="Arial"/>
              </a:rPr>
              <a:t>community-centred </a:t>
            </a:r>
            <a:br>
              <a:rPr lang="en-GB" sz="2400" b="1" kern="0" dirty="0">
                <a:solidFill>
                  <a:srgbClr val="000000"/>
                </a:solidFill>
                <a:latin typeface="Calibri" panose="020F0502020204030204" pitchFamily="34" charset="0"/>
                <a:cs typeface="Arial"/>
                <a:sym typeface="Arial"/>
              </a:rPr>
            </a:br>
            <a:r>
              <a:rPr lang="en-GB" sz="2400" b="1" kern="0" dirty="0" smtClean="0">
                <a:solidFill>
                  <a:srgbClr val="000000"/>
                </a:solidFill>
                <a:latin typeface="Calibri" panose="020F0502020204030204" pitchFamily="34" charset="0"/>
                <a:cs typeface="Arial"/>
                <a:sym typeface="Arial"/>
              </a:rPr>
              <a:t>approaches</a:t>
            </a:r>
          </a:p>
          <a:p>
            <a:pPr>
              <a:buClr>
                <a:srgbClr val="000000"/>
              </a:buClr>
              <a:buSzPct val="36666"/>
              <a:buFont typeface="Arial"/>
              <a:buNone/>
            </a:pPr>
            <a:endParaRPr lang="en-GB" sz="3000" b="1" kern="0" dirty="0">
              <a:solidFill>
                <a:srgbClr val="000000"/>
              </a:solidFill>
              <a:latin typeface="Calibri" panose="020F0502020204030204" pitchFamily="34" charset="0"/>
              <a:cs typeface="Arial"/>
              <a:sym typeface="Arial"/>
            </a:endParaRPr>
          </a:p>
          <a:p>
            <a:pPr marL="285750" indent="-285750">
              <a:buClr>
                <a:srgbClr val="000000"/>
              </a:buClr>
              <a:buSzPct val="36666"/>
              <a:buFont typeface="Arial" panose="020B0604020202020204" pitchFamily="34" charset="0"/>
              <a:buChar char="•"/>
            </a:pPr>
            <a:r>
              <a:rPr lang="en-GB" b="1" kern="0" dirty="0" smtClean="0">
                <a:solidFill>
                  <a:srgbClr val="000000"/>
                </a:solidFill>
                <a:latin typeface="Calibri" panose="020F0502020204030204" pitchFamily="34" charset="0"/>
                <a:cs typeface="Arial"/>
                <a:sym typeface="Arial"/>
              </a:rPr>
              <a:t>The Collaborative Practice (Altogether Better)</a:t>
            </a:r>
          </a:p>
          <a:p>
            <a:pPr marL="285750" indent="-285750">
              <a:buClr>
                <a:srgbClr val="000000"/>
              </a:buClr>
              <a:buSzPct val="36666"/>
              <a:buFont typeface="Arial" panose="020B0604020202020204" pitchFamily="34" charset="0"/>
              <a:buChar char="•"/>
            </a:pPr>
            <a:endParaRPr lang="en-GB" b="1" kern="0" dirty="0">
              <a:solidFill>
                <a:srgbClr val="000000"/>
              </a:solidFill>
              <a:latin typeface="Calibri" panose="020F0502020204030204" pitchFamily="34" charset="0"/>
              <a:cs typeface="Arial"/>
              <a:sym typeface="Arial"/>
            </a:endParaRPr>
          </a:p>
          <a:p>
            <a:pPr marL="285750" indent="-285750">
              <a:buClr>
                <a:srgbClr val="000000"/>
              </a:buClr>
              <a:buSzPct val="36666"/>
              <a:buFont typeface="Arial" panose="020B0604020202020204" pitchFamily="34" charset="0"/>
              <a:buChar char="•"/>
            </a:pPr>
            <a:r>
              <a:rPr lang="en-GB" b="1" kern="0" dirty="0" smtClean="0">
                <a:solidFill>
                  <a:srgbClr val="000000"/>
                </a:solidFill>
                <a:latin typeface="Calibri" panose="020F0502020204030204" pitchFamily="34" charset="0"/>
                <a:cs typeface="Arial"/>
                <a:sym typeface="Arial"/>
              </a:rPr>
              <a:t>Community Anchors and Local Area Community Connectors</a:t>
            </a:r>
          </a:p>
          <a:p>
            <a:pPr>
              <a:buClr>
                <a:srgbClr val="000000"/>
              </a:buClr>
              <a:buSzPct val="36666"/>
            </a:pPr>
            <a:endParaRPr lang="en-GB" b="1" kern="0" dirty="0" smtClean="0">
              <a:solidFill>
                <a:srgbClr val="000000"/>
              </a:solidFill>
              <a:latin typeface="Calibri" panose="020F0502020204030204" pitchFamily="34" charset="0"/>
              <a:cs typeface="Arial"/>
              <a:sym typeface="Arial"/>
            </a:endParaRPr>
          </a:p>
          <a:p>
            <a:pPr marL="285750" indent="-285750">
              <a:buClr>
                <a:srgbClr val="000000"/>
              </a:buClr>
              <a:buSzPct val="36666"/>
              <a:buFont typeface="Arial" panose="020B0604020202020204" pitchFamily="34" charset="0"/>
              <a:buChar char="•"/>
            </a:pPr>
            <a:r>
              <a:rPr lang="en-GB" b="1" kern="0" dirty="0" smtClean="0">
                <a:solidFill>
                  <a:srgbClr val="000000"/>
                </a:solidFill>
                <a:latin typeface="Calibri" panose="020F0502020204030204" pitchFamily="34" charset="0"/>
                <a:cs typeface="Arial"/>
                <a:sym typeface="Arial"/>
              </a:rPr>
              <a:t>Give2GainTimebank</a:t>
            </a:r>
          </a:p>
          <a:p>
            <a:pPr>
              <a:buClr>
                <a:srgbClr val="000000"/>
              </a:buClr>
              <a:buSzPct val="36666"/>
            </a:pPr>
            <a:endParaRPr lang="en-GB" b="1" kern="0" dirty="0" smtClean="0">
              <a:solidFill>
                <a:srgbClr val="000000"/>
              </a:solidFill>
              <a:latin typeface="Calibri" panose="020F0502020204030204" pitchFamily="34" charset="0"/>
              <a:cs typeface="Arial"/>
              <a:sym typeface="Arial"/>
            </a:endParaRPr>
          </a:p>
          <a:p>
            <a:pPr marL="285750" indent="-285750">
              <a:buClr>
                <a:srgbClr val="000000"/>
              </a:buClr>
              <a:buSzPct val="36666"/>
              <a:buFont typeface="Arial" panose="020B0604020202020204" pitchFamily="34" charset="0"/>
              <a:buChar char="•"/>
            </a:pPr>
            <a:r>
              <a:rPr lang="en-GB" b="1" kern="0" dirty="0" smtClean="0">
                <a:solidFill>
                  <a:srgbClr val="000000"/>
                </a:solidFill>
                <a:latin typeface="Calibri" panose="020F0502020204030204" pitchFamily="34" charset="0"/>
                <a:cs typeface="Arial"/>
                <a:sym typeface="Arial"/>
              </a:rPr>
              <a:t>The Gossip Girls</a:t>
            </a:r>
          </a:p>
          <a:p>
            <a:pPr>
              <a:buClr>
                <a:srgbClr val="000000"/>
              </a:buClr>
              <a:buSzPct val="36666"/>
            </a:pPr>
            <a:endParaRPr lang="en-GB" b="1" kern="0" dirty="0" smtClean="0">
              <a:solidFill>
                <a:srgbClr val="000000"/>
              </a:solidFill>
              <a:latin typeface="Calibri" panose="020F0502020204030204" pitchFamily="34" charset="0"/>
              <a:cs typeface="Arial"/>
              <a:sym typeface="Arial"/>
            </a:endParaRPr>
          </a:p>
          <a:p>
            <a:pPr marL="285750" indent="-285750">
              <a:buClr>
                <a:srgbClr val="000000"/>
              </a:buClr>
              <a:buSzPct val="36666"/>
              <a:buFont typeface="Arial" panose="020B0604020202020204" pitchFamily="34" charset="0"/>
              <a:buChar char="•"/>
            </a:pPr>
            <a:r>
              <a:rPr lang="en-GB" b="1" kern="0" dirty="0" smtClean="0">
                <a:solidFill>
                  <a:srgbClr val="000000"/>
                </a:solidFill>
                <a:latin typeface="Calibri" panose="020F0502020204030204" pitchFamily="34" charset="0"/>
                <a:cs typeface="Arial"/>
                <a:sym typeface="Arial"/>
              </a:rPr>
              <a:t>The Good Gym</a:t>
            </a:r>
            <a:endParaRPr lang="en-GB" b="1" kern="0" dirty="0">
              <a:solidFill>
                <a:srgbClr val="000000"/>
              </a:solidFill>
              <a:latin typeface="Calibri" panose="020F0502020204030204" pitchFamily="34" charset="0"/>
              <a:cs typeface="Arial"/>
              <a:sym typeface="Arial"/>
            </a:endParaRPr>
          </a:p>
          <a:p>
            <a:endParaRPr sz="3000" kern="0" dirty="0">
              <a:solidFill>
                <a:srgbClr val="000000"/>
              </a:solidFill>
              <a:latin typeface="Calibri" panose="020F0502020204030204" pitchFamily="34" charset="0"/>
              <a:cs typeface="Arial"/>
              <a:sym typeface="Arial"/>
            </a:endParaRPr>
          </a:p>
        </p:txBody>
      </p:sp>
      <p:pic>
        <p:nvPicPr>
          <p:cNvPr id="278" name="Shape 278"/>
          <p:cNvPicPr preferRelativeResize="0"/>
          <p:nvPr/>
        </p:nvPicPr>
        <p:blipFill>
          <a:blip r:embed="rId3">
            <a:extLst>
              <a:ext uri="{28A0092B-C50C-407E-A947-70E740481C1C}">
                <a14:useLocalDpi xmlns:a14="http://schemas.microsoft.com/office/drawing/2010/main" val="0"/>
              </a:ext>
            </a:extLst>
          </a:blip>
          <a:stretch>
            <a:fillRect/>
          </a:stretch>
        </p:blipFill>
        <p:spPr>
          <a:xfrm>
            <a:off x="5012267" y="79261"/>
            <a:ext cx="6423376" cy="6672741"/>
          </a:xfrm>
          <a:prstGeom prst="rect">
            <a:avLst/>
          </a:prstGeom>
          <a:noFill/>
          <a:ln w="76200">
            <a:solidFill>
              <a:schemeClr val="bg1"/>
            </a:solidFill>
          </a:ln>
        </p:spPr>
      </p:pic>
      <p:sp>
        <p:nvSpPr>
          <p:cNvPr id="279" name="Shape 279"/>
          <p:cNvSpPr txBox="1"/>
          <p:nvPr/>
        </p:nvSpPr>
        <p:spPr>
          <a:xfrm>
            <a:off x="1524000" y="6508000"/>
            <a:ext cx="9144000" cy="350000"/>
          </a:xfrm>
          <a:prstGeom prst="rect">
            <a:avLst/>
          </a:prstGeom>
          <a:noFill/>
          <a:ln>
            <a:noFill/>
          </a:ln>
        </p:spPr>
        <p:txBody>
          <a:bodyPr lIns="91425" tIns="91425" rIns="91425" bIns="91425" anchor="t" anchorCtr="0">
            <a:noAutofit/>
          </a:bodyPr>
          <a:lstStyle/>
          <a:p>
            <a:r>
              <a:rPr lang="en-GB" sz="1400" i="1" kern="0" dirty="0">
                <a:solidFill>
                  <a:srgbClr val="000000"/>
                </a:solidFill>
                <a:latin typeface="Calibri" panose="020F0502020204030204" pitchFamily="34" charset="0"/>
                <a:cs typeface="Arial"/>
                <a:sym typeface="Arial"/>
              </a:rPr>
              <a:t>Realising the Value: Ten key actions to put people and communities at the heart of health and well-being: p 14 </a:t>
            </a:r>
          </a:p>
        </p:txBody>
      </p:sp>
      <p:pic>
        <p:nvPicPr>
          <p:cNvPr id="12" name="Shape 204"/>
          <p:cNvPicPr preferRelativeResize="0"/>
          <p:nvPr/>
        </p:nvPicPr>
        <p:blipFill rotWithShape="1">
          <a:blip r:embed="rId4">
            <a:alphaModFix/>
          </a:blip>
          <a:srcRect/>
          <a:stretch/>
        </p:blipFill>
        <p:spPr>
          <a:xfrm>
            <a:off x="8558760" y="0"/>
            <a:ext cx="2109240" cy="1137400"/>
          </a:xfrm>
          <a:prstGeom prst="rect">
            <a:avLst/>
          </a:prstGeom>
          <a:noFill/>
          <a:ln>
            <a:noFill/>
          </a:ln>
        </p:spPr>
      </p:pic>
    </p:spTree>
    <p:extLst>
      <p:ext uri="{BB962C8B-B14F-4D97-AF65-F5344CB8AC3E}">
        <p14:creationId xmlns:p14="http://schemas.microsoft.com/office/powerpoint/2010/main" val="676565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12934" y="193183"/>
            <a:ext cx="4707467" cy="5499279"/>
          </a:xfrm>
          <a:prstGeom prst="rect">
            <a:avLst/>
          </a:prstGeom>
        </p:spPr>
      </p:pic>
      <p:sp>
        <p:nvSpPr>
          <p:cNvPr id="2" name="Rectangle 1"/>
          <p:cNvSpPr/>
          <p:nvPr/>
        </p:nvSpPr>
        <p:spPr>
          <a:xfrm rot="10800000" flipV="1">
            <a:off x="6336405" y="5977752"/>
            <a:ext cx="5855593" cy="584775"/>
          </a:xfrm>
          <a:prstGeom prst="rect">
            <a:avLst/>
          </a:prstGeom>
        </p:spPr>
        <p:txBody>
          <a:bodyPr wrap="square">
            <a:spAutoFit/>
          </a:bodyPr>
          <a:lstStyle/>
          <a:p>
            <a:r>
              <a:rPr lang="en-GB" sz="1600" dirty="0">
                <a:solidFill>
                  <a:prstClr val="black"/>
                </a:solidFill>
                <a:hlinkClick r:id="rId3"/>
              </a:rPr>
              <a:t>http://www.stockport-together.co.uk/download_file/109/160</a:t>
            </a:r>
            <a:endParaRPr lang="en-GB" sz="1600" dirty="0">
              <a:solidFill>
                <a:prstClr val="black"/>
              </a:solidFill>
            </a:endParaRPr>
          </a:p>
          <a:p>
            <a:endParaRPr lang="en-GB" sz="1600" dirty="0">
              <a:solidFill>
                <a:prstClr val="black"/>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19" y="193183"/>
            <a:ext cx="5829651" cy="4122260"/>
          </a:xfrm>
          <a:prstGeom prst="rect">
            <a:avLst/>
          </a:prstGeom>
        </p:spPr>
      </p:pic>
      <p:sp>
        <p:nvSpPr>
          <p:cNvPr id="5" name="Rectangle 4"/>
          <p:cNvSpPr/>
          <p:nvPr/>
        </p:nvSpPr>
        <p:spPr>
          <a:xfrm>
            <a:off x="375137" y="5357446"/>
            <a:ext cx="5580185" cy="1200329"/>
          </a:xfrm>
          <a:prstGeom prst="rect">
            <a:avLst/>
          </a:prstGeom>
        </p:spPr>
        <p:txBody>
          <a:bodyPr wrap="square">
            <a:spAutoFit/>
          </a:bodyPr>
          <a:lstStyle/>
          <a:p>
            <a:r>
              <a:rPr lang="en-GB" b="1" dirty="0"/>
              <a:t>“This is an ambitious programme to `hard-wire’ social action into a transformed health and care system, and build co-production with people living with long term health conditions”- </a:t>
            </a:r>
            <a:r>
              <a:rPr lang="en-GB" b="1" dirty="0" err="1"/>
              <a:t>Nesta</a:t>
            </a:r>
            <a:endParaRPr lang="en-GB" b="1" dirty="0"/>
          </a:p>
        </p:txBody>
      </p:sp>
      <p:sp>
        <p:nvSpPr>
          <p:cNvPr id="6" name="Rectangle 5"/>
          <p:cNvSpPr/>
          <p:nvPr/>
        </p:nvSpPr>
        <p:spPr>
          <a:xfrm>
            <a:off x="337819" y="4456329"/>
            <a:ext cx="5084187" cy="861774"/>
          </a:xfrm>
          <a:prstGeom prst="rect">
            <a:avLst/>
          </a:prstGeom>
        </p:spPr>
        <p:txBody>
          <a:bodyPr wrap="square">
            <a:spAutoFit/>
          </a:bodyPr>
          <a:lstStyle/>
          <a:p>
            <a:r>
              <a:rPr lang="en-GB" sz="1600" dirty="0">
                <a:hlinkClick r:id="rId5"/>
              </a:rPr>
              <a:t>http://</a:t>
            </a:r>
            <a:r>
              <a:rPr lang="en-GB" sz="1600" dirty="0" smtClean="0">
                <a:hlinkClick r:id="rId5"/>
              </a:rPr>
              <a:t>www.nesta.org.uk/what-we-have-learnt-people-powered-health</a:t>
            </a:r>
            <a:endParaRPr lang="en-GB" sz="1600" dirty="0" smtClean="0"/>
          </a:p>
          <a:p>
            <a:endParaRPr lang="en-GB" dirty="0"/>
          </a:p>
        </p:txBody>
      </p:sp>
    </p:spTree>
    <p:extLst>
      <p:ext uri="{BB962C8B-B14F-4D97-AF65-F5344CB8AC3E}">
        <p14:creationId xmlns:p14="http://schemas.microsoft.com/office/powerpoint/2010/main" val="1616888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23" y="2953156"/>
            <a:ext cx="4685925" cy="3514444"/>
          </a:xfrm>
          <a:prstGeom prst="rect">
            <a:avLst/>
          </a:prstGeom>
        </p:spPr>
      </p:pic>
      <p:sp>
        <p:nvSpPr>
          <p:cNvPr id="2" name="Rectangle 1"/>
          <p:cNvSpPr/>
          <p:nvPr/>
        </p:nvSpPr>
        <p:spPr>
          <a:xfrm>
            <a:off x="-775335" y="737444"/>
            <a:ext cx="9976513" cy="646331"/>
          </a:xfrm>
          <a:prstGeom prst="rect">
            <a:avLst/>
          </a:prstGeom>
        </p:spPr>
        <p:txBody>
          <a:bodyPr wrap="square">
            <a:spAutoFit/>
          </a:bodyPr>
          <a:lstStyle/>
          <a:p>
            <a:pPr lvl="0">
              <a:spcAft>
                <a:spcPts val="0"/>
              </a:spcAft>
              <a:buSzPts val="1000"/>
              <a:tabLst>
                <a:tab pos="457200" algn="l"/>
              </a:tabLst>
            </a:pPr>
            <a:endParaRPr lang="en-GB" dirty="0" smtClean="0">
              <a:latin typeface="Calibri" panose="020F050202020403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endParaRPr lang="en-GB" dirty="0">
              <a:latin typeface="Calibri" panose="020F0502020204030204" pitchFamily="34" charset="0"/>
              <a:ea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0"/>
            <a:ext cx="3504182" cy="300801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5523" y="2461369"/>
            <a:ext cx="6491480" cy="4057175"/>
          </a:xfrm>
          <a:prstGeom prst="rect">
            <a:avLst/>
          </a:prstGeom>
        </p:spPr>
      </p:pic>
    </p:spTree>
    <p:extLst>
      <p:ext uri="{BB962C8B-B14F-4D97-AF65-F5344CB8AC3E}">
        <p14:creationId xmlns:p14="http://schemas.microsoft.com/office/powerpoint/2010/main" val="3869792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17835"/>
            <a:ext cx="4330824" cy="1143000"/>
          </a:xfrm>
        </p:spPr>
        <p:txBody>
          <a:bodyPr>
            <a:normAutofit/>
          </a:bodyPr>
          <a:lstStyle/>
          <a:p>
            <a:pPr algn="l"/>
            <a:r>
              <a:rPr lang="en-GB" sz="2800" dirty="0">
                <a:latin typeface="Arial" panose="020B0604020202020204" pitchFamily="34" charset="0"/>
                <a:cs typeface="Arial" panose="020B0604020202020204" pitchFamily="34" charset="0"/>
              </a:rPr>
              <a:t>Place based health and community </a:t>
            </a:r>
            <a:r>
              <a:rPr lang="en-GB" sz="2800" dirty="0" smtClean="0">
                <a:latin typeface="Arial" panose="020B0604020202020204" pitchFamily="34" charset="0"/>
                <a:cs typeface="Arial" panose="020B0604020202020204" pitchFamily="34" charset="0"/>
              </a:rPr>
              <a:t>networks</a:t>
            </a:r>
            <a:endParaRPr lang="en-GB" sz="1100" dirty="0">
              <a:latin typeface="Arial" panose="020B0604020202020204" pitchFamily="34" charset="0"/>
              <a:cs typeface="Arial" panose="020B0604020202020204" pitchFamily="34" charset="0"/>
            </a:endParaRPr>
          </a:p>
        </p:txBody>
      </p:sp>
      <p:sp>
        <p:nvSpPr>
          <p:cNvPr id="9" name="Rectangle 8"/>
          <p:cNvSpPr/>
          <p:nvPr/>
        </p:nvSpPr>
        <p:spPr>
          <a:xfrm>
            <a:off x="2074673" y="4137189"/>
            <a:ext cx="3769122" cy="574282"/>
          </a:xfrm>
          <a:prstGeom prst="rect">
            <a:avLst/>
          </a:prstGeom>
          <a:solidFill>
            <a:srgbClr val="33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062162" y="4146199"/>
            <a:ext cx="3754438" cy="1626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2286794" y="4125157"/>
            <a:ext cx="3301206" cy="586314"/>
          </a:xfrm>
          <a:prstGeom prst="rect">
            <a:avLst/>
          </a:prstGeom>
        </p:spPr>
        <p:txBody>
          <a:bodyPr wrap="square">
            <a:spAutoFit/>
          </a:bodyPr>
          <a:lstStyle/>
          <a:p>
            <a:pPr algn="ctr">
              <a:lnSpc>
                <a:spcPct val="107000"/>
              </a:lnSpc>
              <a:spcAft>
                <a:spcPts val="800"/>
              </a:spcAft>
            </a:pPr>
            <a:r>
              <a:rPr lang="en-GB" sz="1500" b="1" dirty="0">
                <a:solidFill>
                  <a:prstClr val="white"/>
                </a:solidFill>
                <a:ea typeface="Calibri" charset="0"/>
                <a:cs typeface="Times New Roman" charset="0"/>
              </a:rPr>
              <a:t>DEVELOP PLACE-BASED HEALTH AND COMMUNITY NETWORKS OF SUPPORT</a:t>
            </a:r>
            <a:endParaRPr lang="en-US" sz="1500" dirty="0">
              <a:solidFill>
                <a:prstClr val="white"/>
              </a:solidFill>
              <a:ea typeface="Calibri" charset="0"/>
              <a:cs typeface="Times New Roman"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6360" y="4600617"/>
            <a:ext cx="1244578" cy="124457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587" y="4629720"/>
            <a:ext cx="1152248" cy="1152248"/>
          </a:xfrm>
          <a:prstGeom prst="rect">
            <a:avLst/>
          </a:prstGeom>
        </p:spPr>
      </p:pic>
      <p:sp>
        <p:nvSpPr>
          <p:cNvPr id="13" name="Content Placeholder 3"/>
          <p:cNvSpPr txBox="1">
            <a:spLocks/>
          </p:cNvSpPr>
          <p:nvPr/>
        </p:nvSpPr>
        <p:spPr>
          <a:xfrm>
            <a:off x="6644673" y="211015"/>
            <a:ext cx="3771808" cy="576773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prstClr val="black"/>
                </a:solidFill>
              </a:rPr>
              <a:t>Bridge Place and Health: connect to primary care and the Integrated </a:t>
            </a:r>
            <a:r>
              <a:rPr lang="en-US" sz="2000" dirty="0" err="1">
                <a:solidFill>
                  <a:prstClr val="black"/>
                </a:solidFill>
              </a:rPr>
              <a:t>Neighbourhood</a:t>
            </a:r>
            <a:r>
              <a:rPr lang="en-US" sz="2000" dirty="0">
                <a:solidFill>
                  <a:prstClr val="black"/>
                </a:solidFill>
              </a:rPr>
              <a:t> Team</a:t>
            </a:r>
          </a:p>
          <a:p>
            <a:r>
              <a:rPr lang="en-US" sz="2000" dirty="0" smtClean="0">
                <a:solidFill>
                  <a:prstClr val="black"/>
                </a:solidFill>
              </a:rPr>
              <a:t>Rich </a:t>
            </a:r>
            <a:r>
              <a:rPr lang="en-US" sz="2000" dirty="0">
                <a:solidFill>
                  <a:prstClr val="black"/>
                </a:solidFill>
              </a:rPr>
              <a:t>resource in the Community and the Voluntary sector</a:t>
            </a:r>
          </a:p>
          <a:p>
            <a:r>
              <a:rPr lang="en-US" sz="2000" dirty="0" smtClean="0">
                <a:solidFill>
                  <a:prstClr val="black"/>
                </a:solidFill>
              </a:rPr>
              <a:t>Go </a:t>
            </a:r>
            <a:r>
              <a:rPr lang="en-US" sz="2000" dirty="0">
                <a:solidFill>
                  <a:prstClr val="black"/>
                </a:solidFill>
              </a:rPr>
              <a:t>where the fires are burning</a:t>
            </a:r>
          </a:p>
          <a:p>
            <a:r>
              <a:rPr lang="en-US" sz="2000" dirty="0">
                <a:solidFill>
                  <a:prstClr val="black"/>
                </a:solidFill>
              </a:rPr>
              <a:t>Use the community hubs which exist- </a:t>
            </a:r>
            <a:r>
              <a:rPr lang="en-US" sz="2000" dirty="0" smtClean="0">
                <a:solidFill>
                  <a:prstClr val="black"/>
                </a:solidFill>
              </a:rPr>
              <a:t>understand </a:t>
            </a:r>
            <a:r>
              <a:rPr lang="en-US" sz="2000" dirty="0">
                <a:solidFill>
                  <a:prstClr val="black"/>
                </a:solidFill>
              </a:rPr>
              <a:t>the </a:t>
            </a:r>
            <a:r>
              <a:rPr lang="en-US" sz="2000" dirty="0" smtClean="0">
                <a:solidFill>
                  <a:prstClr val="black"/>
                </a:solidFill>
              </a:rPr>
              <a:t>community</a:t>
            </a:r>
          </a:p>
          <a:p>
            <a:r>
              <a:rPr lang="en-US" sz="2000" dirty="0" smtClean="0">
                <a:solidFill>
                  <a:prstClr val="black"/>
                </a:solidFill>
              </a:rPr>
              <a:t>Hold community conversations brokered </a:t>
            </a:r>
            <a:r>
              <a:rPr lang="en-US" sz="2000" dirty="0">
                <a:solidFill>
                  <a:prstClr val="black"/>
                </a:solidFill>
              </a:rPr>
              <a:t>by others “the Council kills it</a:t>
            </a:r>
            <a:r>
              <a:rPr lang="en-US" sz="2000" dirty="0" smtClean="0">
                <a:solidFill>
                  <a:prstClr val="black"/>
                </a:solidFill>
              </a:rPr>
              <a:t>”</a:t>
            </a:r>
          </a:p>
          <a:p>
            <a:r>
              <a:rPr lang="en-GB" sz="2000" dirty="0" smtClean="0">
                <a:solidFill>
                  <a:prstClr val="black"/>
                </a:solidFill>
              </a:rPr>
              <a:t>Faith </a:t>
            </a:r>
            <a:r>
              <a:rPr lang="en-GB" sz="2000" dirty="0">
                <a:solidFill>
                  <a:prstClr val="black"/>
                </a:solidFill>
              </a:rPr>
              <a:t>Groups, Businesses, Arts, Housing, Leisure, Fire</a:t>
            </a:r>
          </a:p>
          <a:p>
            <a:pPr marL="0" indent="0">
              <a:buFont typeface="Arial" panose="020B0604020202020204" pitchFamily="34" charset="0"/>
              <a:buNone/>
            </a:pPr>
            <a:endParaRPr lang="en-US" dirty="0">
              <a:solidFill>
                <a:prstClr val="black"/>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362" y="5845195"/>
            <a:ext cx="4082792" cy="693657"/>
          </a:xfrm>
          <a:prstGeom prst="rect">
            <a:avLst/>
          </a:prstGeom>
        </p:spPr>
      </p:pic>
    </p:spTree>
    <p:extLst>
      <p:ext uri="{BB962C8B-B14F-4D97-AF65-F5344CB8AC3E}">
        <p14:creationId xmlns:p14="http://schemas.microsoft.com/office/powerpoint/2010/main" val="2636755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884" y="0"/>
            <a:ext cx="4834329" cy="6858000"/>
          </a:xfrm>
          <a:prstGeom prst="rect">
            <a:avLst/>
          </a:prstGeom>
        </p:spPr>
      </p:pic>
      <p:pic>
        <p:nvPicPr>
          <p:cNvPr id="2051" name="30F364C8-BE8E-4C86-A038-79C7C6B5448B" descr="23E9AE37-E798-4755-B513-571C1BC39D5C@de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3" y="172403"/>
            <a:ext cx="4872037" cy="343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459DC646-4BFB-4799-9369-F6C7776EDC35" descr="A665DEA0-2B7A-4B16-A458-533B8532FD2C@defa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9402" y="3250883"/>
            <a:ext cx="4830362" cy="337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617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5946"/>
            <a:ext cx="8229600" cy="751582"/>
          </a:xfrm>
        </p:spPr>
        <p:txBody>
          <a:bodyPr>
            <a:normAutofit fontScale="90000"/>
          </a:bodyPr>
          <a:lstStyle/>
          <a:p>
            <a:pPr algn="l"/>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Health as a social movement</a:t>
            </a:r>
            <a:br>
              <a:rPr lang="en-GB" sz="2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hlinkClick r:id="rId2"/>
              </a:rPr>
              <a:t>https://socialmovementsinhealthgm.com</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p:txBody>
      </p:sp>
      <p:sp>
        <p:nvSpPr>
          <p:cNvPr id="9" name="Rectangle 8"/>
          <p:cNvSpPr/>
          <p:nvPr/>
        </p:nvSpPr>
        <p:spPr>
          <a:xfrm>
            <a:off x="6644782" y="4232031"/>
            <a:ext cx="3761780" cy="530735"/>
          </a:xfrm>
          <a:prstGeom prst="rect">
            <a:avLst/>
          </a:prstGeom>
          <a:solidFill>
            <a:srgbClr val="33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PROMOTE HEALTH AS A SOCIAL MOVEMENT</a:t>
            </a:r>
            <a:endParaRPr lang="en-US" sz="1600" b="1" dirty="0">
              <a:solidFill>
                <a:prstClr val="white"/>
              </a:solidFill>
            </a:endParaRPr>
          </a:p>
        </p:txBody>
      </p:sp>
      <p:sp>
        <p:nvSpPr>
          <p:cNvPr id="10" name="Rectangle 9"/>
          <p:cNvSpPr/>
          <p:nvPr/>
        </p:nvSpPr>
        <p:spPr>
          <a:xfrm>
            <a:off x="6652124" y="4762766"/>
            <a:ext cx="3754438" cy="1626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506307" y="2139047"/>
            <a:ext cx="3673647" cy="586314"/>
          </a:xfrm>
          <a:prstGeom prst="rect">
            <a:avLst/>
          </a:prstGeom>
        </p:spPr>
        <p:txBody>
          <a:bodyPr wrap="square">
            <a:spAutoFit/>
          </a:bodyPr>
          <a:lstStyle/>
          <a:p>
            <a:pPr>
              <a:lnSpc>
                <a:spcPct val="107000"/>
              </a:lnSpc>
              <a:spcAft>
                <a:spcPts val="800"/>
              </a:spcAft>
            </a:pPr>
            <a:r>
              <a:rPr lang="en-GB" sz="1500" b="1" dirty="0">
                <a:solidFill>
                  <a:prstClr val="white"/>
                </a:solidFill>
                <a:ea typeface="Calibri" charset="0"/>
                <a:cs typeface="Times New Roman" charset="0"/>
              </a:rPr>
              <a:t>PROMOTE HEALTH AS A SOCIAL MOVEMENT</a:t>
            </a:r>
            <a:endParaRPr lang="en-US" sz="1500" dirty="0">
              <a:solidFill>
                <a:prstClr val="white"/>
              </a:solidFill>
              <a:ea typeface="Calibri" charset="0"/>
              <a:cs typeface="Times New Roman"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4814" y="5070088"/>
            <a:ext cx="1182539" cy="118253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1514" y="5064084"/>
            <a:ext cx="1152248" cy="1152248"/>
          </a:xfrm>
          <a:prstGeom prst="rect">
            <a:avLst/>
          </a:prstGeom>
        </p:spPr>
      </p:pic>
      <p:sp>
        <p:nvSpPr>
          <p:cNvPr id="13" name="Content Placeholder 3"/>
          <p:cNvSpPr txBox="1">
            <a:spLocks/>
          </p:cNvSpPr>
          <p:nvPr/>
        </p:nvSpPr>
        <p:spPr>
          <a:xfrm>
            <a:off x="715108" y="997528"/>
            <a:ext cx="4236210" cy="507831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solidFill>
                  <a:prstClr val="black"/>
                </a:solidFill>
              </a:rPr>
              <a:t>Activated patients taking more responsibility</a:t>
            </a:r>
          </a:p>
          <a:p>
            <a:r>
              <a:rPr lang="en-US" sz="2000" dirty="0" smtClean="0">
                <a:solidFill>
                  <a:prstClr val="black"/>
                </a:solidFill>
              </a:rPr>
              <a:t>People </a:t>
            </a:r>
            <a:r>
              <a:rPr lang="en-US" sz="2000" dirty="0">
                <a:solidFill>
                  <a:prstClr val="black"/>
                </a:solidFill>
              </a:rPr>
              <a:t>who are confident, empowered and knowledgeable can lead, direct and be involved in change.</a:t>
            </a:r>
          </a:p>
          <a:p>
            <a:r>
              <a:rPr lang="en-US" sz="2000" dirty="0">
                <a:solidFill>
                  <a:prstClr val="black"/>
                </a:solidFill>
              </a:rPr>
              <a:t>More aware citizens wanting </a:t>
            </a:r>
            <a:r>
              <a:rPr lang="en-US" sz="2000" dirty="0" smtClean="0">
                <a:solidFill>
                  <a:prstClr val="black"/>
                </a:solidFill>
              </a:rPr>
              <a:t>change</a:t>
            </a:r>
          </a:p>
          <a:p>
            <a:r>
              <a:rPr lang="en-US" sz="2000" dirty="0" smtClean="0">
                <a:solidFill>
                  <a:prstClr val="black"/>
                </a:solidFill>
              </a:rPr>
              <a:t>Community </a:t>
            </a:r>
            <a:r>
              <a:rPr lang="en-US" sz="2000" dirty="0">
                <a:solidFill>
                  <a:prstClr val="black"/>
                </a:solidFill>
              </a:rPr>
              <a:t>champions and conversations</a:t>
            </a:r>
          </a:p>
          <a:p>
            <a:r>
              <a:rPr lang="en-US" sz="2000" dirty="0" smtClean="0">
                <a:solidFill>
                  <a:prstClr val="black"/>
                </a:solidFill>
              </a:rPr>
              <a:t>Tap into the passion and compassion </a:t>
            </a:r>
            <a:r>
              <a:rPr lang="en-US" sz="2000" dirty="0">
                <a:solidFill>
                  <a:prstClr val="black"/>
                </a:solidFill>
              </a:rPr>
              <a:t>inherent in communities; loneliness- an unnatural disaster</a:t>
            </a:r>
          </a:p>
          <a:p>
            <a:pPr marL="0" indent="0">
              <a:buNone/>
            </a:pPr>
            <a:endParaRPr lang="en-US" sz="2000" b="1" dirty="0" smtClean="0">
              <a:solidFill>
                <a:prstClr val="black"/>
              </a:solidFill>
            </a:endParaRPr>
          </a:p>
          <a:p>
            <a:pPr marL="0" indent="0">
              <a:buNone/>
            </a:pPr>
            <a:endParaRPr lang="en-US" sz="2000" dirty="0">
              <a:solidFill>
                <a:prstClr val="black"/>
              </a:solidFill>
            </a:endParaRPr>
          </a:p>
        </p:txBody>
      </p:sp>
      <p:pic>
        <p:nvPicPr>
          <p:cNvPr id="3" name="Picture 2"/>
          <p:cNvPicPr>
            <a:picLocks noChangeAspect="1"/>
          </p:cNvPicPr>
          <p:nvPr/>
        </p:nvPicPr>
        <p:blipFill>
          <a:blip r:embed="rId5"/>
          <a:stretch>
            <a:fillRect/>
          </a:stretch>
        </p:blipFill>
        <p:spPr>
          <a:xfrm>
            <a:off x="7162801" y="30846"/>
            <a:ext cx="3017154" cy="4064287"/>
          </a:xfrm>
          <a:prstGeom prst="rect">
            <a:avLst/>
          </a:prstGeom>
        </p:spPr>
      </p:pic>
    </p:spTree>
    <p:extLst>
      <p:ext uri="{BB962C8B-B14F-4D97-AF65-F5344CB8AC3E}">
        <p14:creationId xmlns:p14="http://schemas.microsoft.com/office/powerpoint/2010/main" val="1176488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193"/>
            <a:ext cx="10515600" cy="546587"/>
          </a:xfrm>
        </p:spPr>
        <p:txBody>
          <a:bodyPr>
            <a:normAutofit fontScale="90000"/>
          </a:bodyPr>
          <a:lstStyle/>
          <a:p>
            <a:r>
              <a:rPr lang="en-US" b="1" dirty="0"/>
              <a:t>Stockport Together </a:t>
            </a:r>
            <a:r>
              <a:rPr lang="mr-IN" b="1" dirty="0"/>
              <a:t>–</a:t>
            </a:r>
            <a:r>
              <a:rPr lang="en-US" b="1" dirty="0"/>
              <a:t> social movement building</a:t>
            </a:r>
            <a:r>
              <a:rPr lang="en-US" dirty="0"/>
              <a:t/>
            </a:r>
            <a:br>
              <a:rPr lang="en-US" dirty="0"/>
            </a:br>
            <a:endParaRPr lang="en-US" dirty="0"/>
          </a:p>
        </p:txBody>
      </p:sp>
      <p:sp>
        <p:nvSpPr>
          <p:cNvPr id="3" name="Content Placeholder 2"/>
          <p:cNvSpPr>
            <a:spLocks noGrp="1"/>
          </p:cNvSpPr>
          <p:nvPr>
            <p:ph idx="1"/>
          </p:nvPr>
        </p:nvSpPr>
        <p:spPr>
          <a:xfrm>
            <a:off x="838200" y="1250780"/>
            <a:ext cx="10515600" cy="4926183"/>
          </a:xfrm>
        </p:spPr>
        <p:txBody>
          <a:bodyPr/>
          <a:lstStyle/>
          <a:p>
            <a:endParaRPr lang="en-US" dirty="0"/>
          </a:p>
          <a:p>
            <a:r>
              <a:rPr lang="en-US" dirty="0"/>
              <a:t>Working out of Stockport and linking across the GM boroughs of </a:t>
            </a:r>
            <a:r>
              <a:rPr lang="en-US" dirty="0" err="1"/>
              <a:t>Tameside</a:t>
            </a:r>
            <a:r>
              <a:rPr lang="en-US" dirty="0"/>
              <a:t> and </a:t>
            </a:r>
            <a:r>
              <a:rPr lang="en-US" dirty="0" smtClean="0"/>
              <a:t>Oldham </a:t>
            </a:r>
            <a:r>
              <a:rPr lang="en-US" dirty="0"/>
              <a:t>(with strategic leadership support)</a:t>
            </a:r>
          </a:p>
          <a:p>
            <a:r>
              <a:rPr lang="en-US" dirty="0"/>
              <a:t>Focusing on loneliness and isolation </a:t>
            </a:r>
          </a:p>
          <a:p>
            <a:r>
              <a:rPr lang="en-US" dirty="0"/>
              <a:t>Exploring and stimulating Arts and Food movement activity</a:t>
            </a:r>
          </a:p>
          <a:p>
            <a:r>
              <a:rPr lang="en-US" dirty="0"/>
              <a:t>Supported by Small Sparks grants facilitated through Action Together</a:t>
            </a:r>
          </a:p>
          <a:p>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8628187" y="4677721"/>
            <a:ext cx="3152593" cy="2074087"/>
          </a:xfrm>
          <a:prstGeom prst="rect">
            <a:avLst/>
          </a:prstGeom>
        </p:spPr>
      </p:pic>
      <p:pic>
        <p:nvPicPr>
          <p:cNvPr id="7" name="Picture 6"/>
          <p:cNvPicPr>
            <a:picLocks noChangeAspect="1"/>
          </p:cNvPicPr>
          <p:nvPr/>
        </p:nvPicPr>
        <p:blipFill>
          <a:blip r:embed="rId3"/>
          <a:stretch>
            <a:fillRect/>
          </a:stretch>
        </p:blipFill>
        <p:spPr>
          <a:xfrm>
            <a:off x="4513386" y="4677721"/>
            <a:ext cx="3493476" cy="2060627"/>
          </a:xfrm>
          <a:prstGeom prst="rect">
            <a:avLst/>
          </a:prstGeom>
        </p:spPr>
      </p:pic>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76" y="4677721"/>
            <a:ext cx="3675185" cy="2074087"/>
          </a:xfrm>
          <a:prstGeom prst="rect">
            <a:avLst/>
          </a:prstGeom>
        </p:spPr>
      </p:pic>
    </p:spTree>
    <p:extLst>
      <p:ext uri="{BB962C8B-B14F-4D97-AF65-F5344CB8AC3E}">
        <p14:creationId xmlns:p14="http://schemas.microsoft.com/office/powerpoint/2010/main" val="3922721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0517"/>
          </a:xfrm>
        </p:spPr>
        <p:txBody>
          <a:bodyPr>
            <a:noAutofit/>
          </a:bodyPr>
          <a:lstStyle/>
          <a:p>
            <a:r>
              <a:rPr lang="en-GB" sz="2000" dirty="0" smtClean="0"/>
              <a:t>An illustrative person and community centred model</a:t>
            </a:r>
            <a:endParaRPr lang="en-GB" sz="2000" dirty="0"/>
          </a:p>
        </p:txBody>
      </p:sp>
      <p:pic>
        <p:nvPicPr>
          <p:cNvPr id="4" name="Content Placeholder 3"/>
          <p:cNvPicPr>
            <a:picLocks noGrp="1" noChangeAspect="1"/>
          </p:cNvPicPr>
          <p:nvPr>
            <p:ph idx="1"/>
          </p:nvPr>
        </p:nvPicPr>
        <p:blipFill>
          <a:blip r:embed="rId2"/>
          <a:stretch>
            <a:fillRect/>
          </a:stretch>
        </p:blipFill>
        <p:spPr>
          <a:xfrm>
            <a:off x="973777" y="760022"/>
            <a:ext cx="10380023" cy="5961412"/>
          </a:xfrm>
          <a:prstGeom prst="rect">
            <a:avLst/>
          </a:prstGeom>
        </p:spPr>
      </p:pic>
    </p:spTree>
    <p:extLst>
      <p:ext uri="{BB962C8B-B14F-4D97-AF65-F5344CB8AC3E}">
        <p14:creationId xmlns:p14="http://schemas.microsoft.com/office/powerpoint/2010/main" val="1016212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67461"/>
          </a:xfrm>
        </p:spPr>
        <p:txBody>
          <a:bodyPr>
            <a:normAutofit fontScale="90000"/>
          </a:bodyPr>
          <a:lstStyle/>
          <a:p>
            <a:pPr lvl="0">
              <a:spcBef>
                <a:spcPts val="1000"/>
              </a:spcBef>
            </a:pPr>
            <a:r>
              <a:rPr lang="en-GB" dirty="0" err="1" smtClean="0"/>
              <a:t>Heatons</a:t>
            </a:r>
            <a:r>
              <a:rPr lang="en-GB" dirty="0" smtClean="0"/>
              <a:t> Place Based Integration Pilot</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One of the eight identified Health and Care Neighbourhoods</a:t>
            </a:r>
          </a:p>
          <a:p>
            <a:r>
              <a:rPr lang="en-GB" dirty="0" smtClean="0"/>
              <a:t>4 very bespoke communities</a:t>
            </a:r>
          </a:p>
          <a:p>
            <a:r>
              <a:rPr lang="en-GB" dirty="0" smtClean="0"/>
              <a:t>Immerse in the communities, use an appreciative inquiry approach</a:t>
            </a:r>
          </a:p>
          <a:p>
            <a:r>
              <a:rPr lang="en-GB" dirty="0" smtClean="0"/>
              <a:t>Build relationships and </a:t>
            </a:r>
            <a:r>
              <a:rPr lang="en-GB" dirty="0" err="1" smtClean="0"/>
              <a:t>codesign</a:t>
            </a:r>
            <a:r>
              <a:rPr lang="en-GB" dirty="0" smtClean="0"/>
              <a:t> around improving health and wellbeing</a:t>
            </a:r>
          </a:p>
          <a:p>
            <a:r>
              <a:rPr lang="en-GB" dirty="0" smtClean="0"/>
              <a:t>Small sparks funding</a:t>
            </a:r>
          </a:p>
          <a:p>
            <a:r>
              <a:rPr lang="en-GB" dirty="0" smtClean="0"/>
              <a:t>Local neighbourhood connectors and community anchors</a:t>
            </a:r>
          </a:p>
          <a:p>
            <a:r>
              <a:rPr lang="en-GB" dirty="0" smtClean="0"/>
              <a:t>Celebrate outcomes</a:t>
            </a:r>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787934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conclusion: our strategy</a:t>
            </a:r>
            <a:endParaRPr lang="en-GB" dirty="0"/>
          </a:p>
        </p:txBody>
      </p:sp>
      <p:sp>
        <p:nvSpPr>
          <p:cNvPr id="3" name="Content Placeholder 2"/>
          <p:cNvSpPr>
            <a:spLocks noGrp="1"/>
          </p:cNvSpPr>
          <p:nvPr>
            <p:ph idx="1"/>
          </p:nvPr>
        </p:nvSpPr>
        <p:spPr>
          <a:xfrm>
            <a:off x="838200" y="1924756"/>
            <a:ext cx="10515600" cy="4351338"/>
          </a:xfrm>
        </p:spPr>
        <p:txBody>
          <a:bodyPr>
            <a:normAutofit fontScale="77500" lnSpcReduction="20000"/>
          </a:bodyPr>
          <a:lstStyle/>
          <a:p>
            <a:r>
              <a:rPr lang="en-GB" dirty="0" smtClean="0"/>
              <a:t>Develop the formal and the informal access offer</a:t>
            </a:r>
          </a:p>
          <a:p>
            <a:r>
              <a:rPr lang="en-GB" dirty="0" smtClean="0"/>
              <a:t>Map and understand the neighbourhoods</a:t>
            </a:r>
            <a:r>
              <a:rPr lang="en-GB" dirty="0"/>
              <a:t>, </a:t>
            </a:r>
            <a:r>
              <a:rPr lang="en-GB" dirty="0" smtClean="0"/>
              <a:t>build relationships</a:t>
            </a:r>
            <a:endParaRPr lang="en-GB" dirty="0"/>
          </a:p>
          <a:p>
            <a:r>
              <a:rPr lang="en-GB" dirty="0" smtClean="0"/>
              <a:t>Identify who are our ‘Community Builders’ in each neighbourhood</a:t>
            </a:r>
          </a:p>
          <a:p>
            <a:r>
              <a:rPr lang="en-GB" dirty="0" smtClean="0"/>
              <a:t>Build trust with the community activists and beyond</a:t>
            </a:r>
          </a:p>
          <a:p>
            <a:r>
              <a:rPr lang="en-GB" dirty="0" smtClean="0"/>
              <a:t>Small sparks funding to enable the community offer to grow- seek a ‘thick participatory culture’</a:t>
            </a:r>
          </a:p>
          <a:p>
            <a:pPr marL="0" indent="0">
              <a:buNone/>
            </a:pPr>
            <a:r>
              <a:rPr lang="en-GB" dirty="0">
                <a:hlinkClick r:id="rId2"/>
              </a:rPr>
              <a:t>https://</a:t>
            </a:r>
            <a:r>
              <a:rPr lang="en-GB" dirty="0" smtClean="0">
                <a:hlinkClick r:id="rId2"/>
              </a:rPr>
              <a:t>www.theguardian.com/commentisfree/2017/feb/08/take-back-control-bottom-up-communities</a:t>
            </a:r>
            <a:endParaRPr lang="en-GB" dirty="0" smtClean="0"/>
          </a:p>
          <a:p>
            <a:r>
              <a:rPr lang="en-GB" dirty="0" smtClean="0"/>
              <a:t>Grow peer support, self management, primary care prevention</a:t>
            </a:r>
          </a:p>
          <a:p>
            <a:r>
              <a:rPr lang="en-GB" dirty="0" smtClean="0"/>
              <a:t>Provide </a:t>
            </a:r>
            <a:r>
              <a:rPr lang="en-GB" dirty="0"/>
              <a:t>information and advice, signposting, digital hubs, link to the </a:t>
            </a:r>
            <a:r>
              <a:rPr lang="en-GB" dirty="0" smtClean="0"/>
              <a:t>VS prevention </a:t>
            </a:r>
            <a:r>
              <a:rPr lang="en-GB" dirty="0"/>
              <a:t>services</a:t>
            </a:r>
          </a:p>
          <a:p>
            <a:r>
              <a:rPr lang="en-GB" dirty="0" smtClean="0"/>
              <a:t>Link identified need to the clinical system when appropriate</a:t>
            </a:r>
          </a:p>
          <a:p>
            <a:r>
              <a:rPr lang="en-GB" dirty="0" smtClean="0"/>
              <a:t>Connect back to community to grow resilience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7423" y="102218"/>
            <a:ext cx="1926166" cy="27287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0064" y="5193323"/>
            <a:ext cx="1661936" cy="1516131"/>
          </a:xfrm>
          <a:prstGeom prst="rect">
            <a:avLst/>
          </a:prstGeom>
        </p:spPr>
      </p:pic>
      <p:sp>
        <p:nvSpPr>
          <p:cNvPr id="8" name="Rectangle 7"/>
          <p:cNvSpPr/>
          <p:nvPr/>
        </p:nvSpPr>
        <p:spPr>
          <a:xfrm>
            <a:off x="9659815" y="6002215"/>
            <a:ext cx="1031630" cy="646331"/>
          </a:xfrm>
          <a:prstGeom prst="rect">
            <a:avLst/>
          </a:prstGeom>
        </p:spPr>
        <p:txBody>
          <a:bodyPr wrap="square">
            <a:spAutoFit/>
          </a:bodyPr>
          <a:lstStyle/>
          <a:p>
            <a:r>
              <a:rPr lang="en-GB" b="1" dirty="0"/>
              <a:t>George Monbiot</a:t>
            </a:r>
            <a:endParaRPr lang="en-GB" dirty="0"/>
          </a:p>
        </p:txBody>
      </p:sp>
    </p:spTree>
    <p:extLst>
      <p:ext uri="{BB962C8B-B14F-4D97-AF65-F5344CB8AC3E}">
        <p14:creationId xmlns:p14="http://schemas.microsoft.com/office/powerpoint/2010/main" val="33302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System Level Change in Stockport</a:t>
            </a:r>
            <a:r>
              <a:rPr lang="en-GB" dirty="0" smtClean="0"/>
              <a:t/>
            </a:r>
            <a:br>
              <a:rPr lang="en-GB" dirty="0" smtClean="0"/>
            </a:br>
            <a:r>
              <a:rPr lang="en-GB" dirty="0" smtClean="0"/>
              <a:t/>
            </a:r>
            <a:br>
              <a:rPr lang="en-GB" dirty="0" smtClean="0"/>
            </a:br>
            <a:r>
              <a:rPr lang="en-GB" dirty="0" smtClean="0"/>
              <a:t>What we have learnt in our communities</a:t>
            </a:r>
            <a:endParaRPr lang="en-GB" dirty="0"/>
          </a:p>
        </p:txBody>
      </p:sp>
      <p:sp>
        <p:nvSpPr>
          <p:cNvPr id="3" name="Content Placeholder 2"/>
          <p:cNvSpPr>
            <a:spLocks noGrp="1"/>
          </p:cNvSpPr>
          <p:nvPr>
            <p:ph idx="1"/>
          </p:nvPr>
        </p:nvSpPr>
        <p:spPr>
          <a:xfrm>
            <a:off x="838200" y="2196935"/>
            <a:ext cx="10515600" cy="4441370"/>
          </a:xfrm>
        </p:spPr>
        <p:txBody>
          <a:bodyPr>
            <a:normAutofit/>
          </a:bodyPr>
          <a:lstStyle/>
          <a:p>
            <a:r>
              <a:rPr lang="en-GB" dirty="0"/>
              <a:t>Need to shift from service silos to system outcomes, from vertical silos of health and care to horizontal place-based systems</a:t>
            </a:r>
          </a:p>
          <a:p>
            <a:r>
              <a:rPr lang="en-GB" dirty="0" smtClean="0"/>
              <a:t>Culture and behavioural change is needed for transformation- both within services and communities/ citizens </a:t>
            </a:r>
          </a:p>
          <a:p>
            <a:r>
              <a:rPr lang="en-GB" dirty="0" smtClean="0"/>
              <a:t>Neither people nor places are seen as assets, we tend not to leverage in people’s capacity and local resources</a:t>
            </a:r>
          </a:p>
          <a:p>
            <a:r>
              <a:rPr lang="en-GB" dirty="0" smtClean="0"/>
              <a:t>Health </a:t>
            </a:r>
            <a:r>
              <a:rPr lang="en-GB" dirty="0"/>
              <a:t>and care systems determine service delivery in isolation of people and in response to national policy and drivers</a:t>
            </a:r>
          </a:p>
          <a:p>
            <a:endParaRPr lang="en-GB" dirty="0" smtClean="0"/>
          </a:p>
        </p:txBody>
      </p:sp>
    </p:spTree>
    <p:extLst>
      <p:ext uri="{BB962C8B-B14F-4D97-AF65-F5344CB8AC3E}">
        <p14:creationId xmlns:p14="http://schemas.microsoft.com/office/powerpoint/2010/main" val="2237627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5 valu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10102" y="-2109499"/>
            <a:ext cx="7127315" cy="10502885"/>
          </a:xfrm>
          <a:prstGeom prst="rect">
            <a:avLst/>
          </a:prstGeom>
          <a:noFill/>
          <a:ln>
            <a:noFill/>
          </a:ln>
        </p:spPr>
      </p:pic>
      <p:pic>
        <p:nvPicPr>
          <p:cNvPr id="7" name="Picture 6" descr="image0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1333" y="5384800"/>
            <a:ext cx="1632890" cy="1202400"/>
          </a:xfrm>
          <a:prstGeom prst="rect">
            <a:avLst/>
          </a:prstGeom>
        </p:spPr>
      </p:pic>
      <p:pic>
        <p:nvPicPr>
          <p:cNvPr id="8" name="Vector Smart Object1.png"/>
          <p:cNvPicPr preferRelativeResize="0">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9913" y="228600"/>
            <a:ext cx="1733487" cy="1058400"/>
          </a:xfrm>
          <a:prstGeom prst="rect">
            <a:avLst/>
          </a:prstGeom>
          <a:ln w="12700">
            <a:miter lim="400000"/>
          </a:ln>
        </p:spPr>
      </p:pic>
    </p:spTree>
    <p:extLst>
      <p:ext uri="{BB962C8B-B14F-4D97-AF65-F5344CB8AC3E}">
        <p14:creationId xmlns:p14="http://schemas.microsoft.com/office/powerpoint/2010/main" val="259939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187"/>
            <a:ext cx="10515600" cy="620713"/>
          </a:xfrm>
        </p:spPr>
        <p:txBody>
          <a:bodyPr>
            <a:normAutofit fontScale="90000"/>
          </a:bodyPr>
          <a:lstStyle/>
          <a:p>
            <a:r>
              <a:rPr lang="en-US" dirty="0" smtClean="0"/>
              <a:t>7 Practical steps  </a:t>
            </a:r>
            <a:endParaRPr lang="en-US" dirty="0"/>
          </a:p>
        </p:txBody>
      </p:sp>
      <p:sp>
        <p:nvSpPr>
          <p:cNvPr id="3" name="Text Placeholder 2"/>
          <p:cNvSpPr>
            <a:spLocks noGrp="1"/>
          </p:cNvSpPr>
          <p:nvPr>
            <p:ph type="body" idx="1"/>
          </p:nvPr>
        </p:nvSpPr>
        <p:spPr>
          <a:xfrm>
            <a:off x="838200" y="1193799"/>
            <a:ext cx="9842500" cy="5664201"/>
          </a:xfrm>
        </p:spPr>
        <p:txBody>
          <a:bodyPr/>
          <a:lstStyle/>
          <a:p>
            <a:pPr marL="0" indent="0">
              <a:buNone/>
            </a:pPr>
            <a:endParaRPr lang="en-US" dirty="0"/>
          </a:p>
        </p:txBody>
      </p:sp>
      <p:pic>
        <p:nvPicPr>
          <p:cNvPr id="7" name="Vector Smart Object1.png"/>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8513" y="114300"/>
            <a:ext cx="1733487" cy="1058400"/>
          </a:xfrm>
          <a:prstGeom prst="rect">
            <a:avLst/>
          </a:prstGeom>
          <a:ln w="12700">
            <a:miter lim="400000"/>
          </a:ln>
        </p:spPr>
      </p:pic>
      <p:pic>
        <p:nvPicPr>
          <p:cNvPr id="8" name="Picture 7" descr="Screen Shot 7 step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57635" y="-776572"/>
            <a:ext cx="5664200" cy="8919144"/>
          </a:xfrm>
          <a:prstGeom prst="rect">
            <a:avLst/>
          </a:prstGeom>
        </p:spPr>
      </p:pic>
      <p:pic>
        <p:nvPicPr>
          <p:cNvPr id="9" name="Picture 8" descr="image0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1310" y="5562600"/>
            <a:ext cx="1632890" cy="1202400"/>
          </a:xfrm>
          <a:prstGeom prst="rect">
            <a:avLst/>
          </a:prstGeom>
        </p:spPr>
      </p:pic>
    </p:spTree>
    <p:extLst>
      <p:ext uri="{BB962C8B-B14F-4D97-AF65-F5344CB8AC3E}">
        <p14:creationId xmlns:p14="http://schemas.microsoft.com/office/powerpoint/2010/main" val="195963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1-14 at 18.24.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6071439"/>
          </a:xfrm>
          <a:prstGeom prst="rect">
            <a:avLst/>
          </a:prstGeom>
        </p:spPr>
      </p:pic>
    </p:spTree>
    <p:extLst>
      <p:ext uri="{BB962C8B-B14F-4D97-AF65-F5344CB8AC3E}">
        <p14:creationId xmlns:p14="http://schemas.microsoft.com/office/powerpoint/2010/main" val="153697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89"/>
            <a:ext cx="10515600" cy="383823"/>
          </a:xfrm>
        </p:spPr>
        <p:txBody>
          <a:bodyPr>
            <a:normAutofit fontScale="90000"/>
          </a:bodyPr>
          <a:lstStyle/>
          <a:p>
            <a:r>
              <a:rPr lang="en-GB" dirty="0" smtClean="0"/>
              <a:t>Application of Learning</a:t>
            </a:r>
            <a:endParaRPr lang="en-GB" dirty="0"/>
          </a:p>
        </p:txBody>
      </p:sp>
      <p:pic>
        <p:nvPicPr>
          <p:cNvPr id="4" name="Content Placeholder 3"/>
          <p:cNvPicPr>
            <a:picLocks noGrp="1" noChangeAspect="1"/>
          </p:cNvPicPr>
          <p:nvPr>
            <p:ph idx="1"/>
          </p:nvPr>
        </p:nvPicPr>
        <p:blipFill>
          <a:blip r:embed="rId2"/>
          <a:stretch>
            <a:fillRect/>
          </a:stretch>
        </p:blipFill>
        <p:spPr>
          <a:xfrm>
            <a:off x="570089" y="654756"/>
            <a:ext cx="11051821" cy="6096000"/>
          </a:xfrm>
          <a:prstGeom prst="rect">
            <a:avLst/>
          </a:prstGeom>
        </p:spPr>
      </p:pic>
    </p:spTree>
    <p:extLst>
      <p:ext uri="{BB962C8B-B14F-4D97-AF65-F5344CB8AC3E}">
        <p14:creationId xmlns:p14="http://schemas.microsoft.com/office/powerpoint/2010/main" val="26938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3"/>
            <a:ext cx="8229600" cy="944812"/>
          </a:xfrm>
        </p:spPr>
        <p:txBody>
          <a:bodyPr>
            <a:normAutofit/>
          </a:bodyPr>
          <a:lstStyle/>
          <a:p>
            <a:pPr algn="l"/>
            <a:r>
              <a:rPr lang="en-GB" sz="2800" dirty="0">
                <a:latin typeface="Arial" panose="020B0604020202020204" pitchFamily="34" charset="0"/>
                <a:cs typeface="Arial" panose="020B0604020202020204" pitchFamily="34" charset="0"/>
              </a:rPr>
              <a:t>Commission differently</a:t>
            </a:r>
            <a:endParaRPr lang="en-GB" sz="1100" dirty="0">
              <a:latin typeface="Arial" panose="020B0604020202020204" pitchFamily="34" charset="0"/>
              <a:cs typeface="Arial" panose="020B0604020202020204" pitchFamily="34" charset="0"/>
            </a:endParaRPr>
          </a:p>
        </p:txBody>
      </p:sp>
      <p:sp>
        <p:nvSpPr>
          <p:cNvPr id="12" name="Rectangle 11"/>
          <p:cNvSpPr/>
          <p:nvPr/>
        </p:nvSpPr>
        <p:spPr>
          <a:xfrm>
            <a:off x="6418261" y="4148720"/>
            <a:ext cx="3769122" cy="307322"/>
          </a:xfrm>
          <a:prstGeom prst="rect">
            <a:avLst/>
          </a:prstGeom>
          <a:solidFill>
            <a:srgbClr val="33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418262" y="4146200"/>
            <a:ext cx="3754438" cy="1626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7110123" y="4146198"/>
            <a:ext cx="2370714" cy="339324"/>
          </a:xfrm>
          <a:prstGeom prst="rect">
            <a:avLst/>
          </a:prstGeom>
        </p:spPr>
        <p:txBody>
          <a:bodyPr wrap="none">
            <a:spAutoFit/>
          </a:bodyPr>
          <a:lstStyle/>
          <a:p>
            <a:pPr>
              <a:lnSpc>
                <a:spcPct val="107000"/>
              </a:lnSpc>
              <a:spcAft>
                <a:spcPts val="800"/>
              </a:spcAft>
            </a:pPr>
            <a:r>
              <a:rPr lang="en-GB" sz="1500" b="1" dirty="0">
                <a:solidFill>
                  <a:prstClr val="white"/>
                </a:solidFill>
                <a:ea typeface="Calibri" charset="0"/>
                <a:cs typeface="Times New Roman" charset="0"/>
              </a:rPr>
              <a:t>COMMISSION DIFFERENTLY</a:t>
            </a:r>
            <a:endParaRPr lang="en-US" sz="1500" dirty="0">
              <a:solidFill>
                <a:prstClr val="white"/>
              </a:solidFill>
              <a:ea typeface="Calibri" charset="0"/>
              <a:cs typeface="Times New Roman"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7744" y="4304199"/>
            <a:ext cx="1758466" cy="1758466"/>
          </a:xfrm>
          <a:prstGeom prst="rect">
            <a:avLst/>
          </a:prstGeom>
        </p:spPr>
      </p:pic>
      <p:sp>
        <p:nvSpPr>
          <p:cNvPr id="8" name="Content Placeholder 3"/>
          <p:cNvSpPr txBox="1">
            <a:spLocks/>
          </p:cNvSpPr>
          <p:nvPr/>
        </p:nvSpPr>
        <p:spPr>
          <a:xfrm>
            <a:off x="1847528" y="1196753"/>
            <a:ext cx="3960440" cy="467204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prstClr val="black"/>
                </a:solidFill>
              </a:rPr>
              <a:t>Coproduction built in</a:t>
            </a:r>
            <a:endParaRPr lang="en-US" dirty="0">
              <a:solidFill>
                <a:prstClr val="black"/>
              </a:solidFill>
            </a:endParaRPr>
          </a:p>
          <a:p>
            <a:r>
              <a:rPr lang="en-US" dirty="0" smtClean="0">
                <a:solidFill>
                  <a:prstClr val="black"/>
                </a:solidFill>
              </a:rPr>
              <a:t>Commission </a:t>
            </a:r>
            <a:r>
              <a:rPr lang="en-US" dirty="0">
                <a:solidFill>
                  <a:prstClr val="black"/>
                </a:solidFill>
              </a:rPr>
              <a:t>for outcomes including social </a:t>
            </a:r>
            <a:r>
              <a:rPr lang="en-US" dirty="0" smtClean="0">
                <a:solidFill>
                  <a:prstClr val="black"/>
                </a:solidFill>
              </a:rPr>
              <a:t>capital</a:t>
            </a:r>
          </a:p>
          <a:p>
            <a:r>
              <a:rPr lang="en-US" dirty="0" smtClean="0">
                <a:solidFill>
                  <a:prstClr val="black"/>
                </a:solidFill>
              </a:rPr>
              <a:t>Alliance Contracting</a:t>
            </a:r>
          </a:p>
          <a:p>
            <a:r>
              <a:rPr lang="en-US" dirty="0" smtClean="0">
                <a:solidFill>
                  <a:prstClr val="black"/>
                </a:solidFill>
              </a:rPr>
              <a:t>Asset </a:t>
            </a:r>
            <a:r>
              <a:rPr lang="en-US" dirty="0">
                <a:solidFill>
                  <a:prstClr val="black"/>
                </a:solidFill>
              </a:rPr>
              <a:t>based commissioning across age and label</a:t>
            </a:r>
          </a:p>
          <a:p>
            <a:r>
              <a:rPr lang="en-US" dirty="0">
                <a:solidFill>
                  <a:prstClr val="black"/>
                </a:solidFill>
              </a:rPr>
              <a:t>Creative use of the resources </a:t>
            </a:r>
            <a:r>
              <a:rPr lang="en-US" dirty="0" smtClean="0">
                <a:solidFill>
                  <a:prstClr val="black"/>
                </a:solidFill>
              </a:rPr>
              <a:t>available</a:t>
            </a:r>
          </a:p>
          <a:p>
            <a:r>
              <a:rPr lang="en-US" dirty="0" smtClean="0">
                <a:solidFill>
                  <a:prstClr val="black"/>
                </a:solidFill>
              </a:rPr>
              <a:t>Commitment Devices</a:t>
            </a:r>
          </a:p>
          <a:p>
            <a:r>
              <a:rPr lang="en-US" dirty="0" smtClean="0">
                <a:solidFill>
                  <a:prstClr val="black"/>
                </a:solidFill>
              </a:rPr>
              <a:t>Investment Funds</a:t>
            </a:r>
            <a:endParaRPr lang="en-US" dirty="0">
              <a:solidFill>
                <a:prstClr val="black"/>
              </a:solidFill>
            </a:endParaRPr>
          </a:p>
          <a:p>
            <a:pPr marL="0" indent="0">
              <a:buFont typeface="Arial" panose="020B0604020202020204" pitchFamily="34" charset="0"/>
              <a:buNone/>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517" y="474133"/>
            <a:ext cx="1734275" cy="2384628"/>
          </a:xfrm>
          <a:prstGeom prst="rect">
            <a:avLst/>
          </a:prstGeom>
        </p:spPr>
      </p:pic>
      <p:pic>
        <p:nvPicPr>
          <p:cNvPr id="9" name="Content Placeholder 5"/>
          <p:cNvPicPr>
            <a:picLocks noChangeAspect="1"/>
          </p:cNvPicPr>
          <p:nvPr/>
        </p:nvPicPr>
        <p:blipFill>
          <a:blip r:embed="rId4"/>
          <a:stretch>
            <a:fillRect/>
          </a:stretch>
        </p:blipFill>
        <p:spPr>
          <a:xfrm>
            <a:off x="6123998" y="503613"/>
            <a:ext cx="1972250" cy="2355148"/>
          </a:xfrm>
          <a:prstGeom prst="rect">
            <a:avLst/>
          </a:prstGeom>
        </p:spPr>
      </p:pic>
      <p:pic>
        <p:nvPicPr>
          <p:cNvPr id="10"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6687" y="474133"/>
            <a:ext cx="1863763" cy="2355150"/>
          </a:xfrm>
          <a:prstGeom prst="rect">
            <a:avLst/>
          </a:prstGeom>
        </p:spPr>
      </p:pic>
    </p:spTree>
    <p:extLst>
      <p:ext uri="{BB962C8B-B14F-4D97-AF65-F5344CB8AC3E}">
        <p14:creationId xmlns:p14="http://schemas.microsoft.com/office/powerpoint/2010/main" val="2197702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98" y="481828"/>
            <a:ext cx="10578842" cy="514634"/>
          </a:xfrm>
        </p:spPr>
        <p:txBody>
          <a:bodyPr>
            <a:noAutofit/>
          </a:bodyPr>
          <a:lstStyle/>
          <a:p>
            <a:pPr algn="l"/>
            <a:r>
              <a:rPr lang="en-GB" sz="2800" b="1" dirty="0"/>
              <a:t>The Prevention </a:t>
            </a:r>
            <a:r>
              <a:rPr lang="en-GB" sz="2800" b="1" dirty="0" smtClean="0"/>
              <a:t>Alliance</a:t>
            </a:r>
            <a:endParaRPr lang="en-GB" sz="2800" b="1" dirty="0">
              <a:latin typeface="Arial" panose="020B0604020202020204" pitchFamily="34" charset="0"/>
              <a:cs typeface="Arial" panose="020B0604020202020204" pitchFamily="34" charset="0"/>
            </a:endParaRPr>
          </a:p>
        </p:txBody>
      </p:sp>
      <p:grpSp>
        <p:nvGrpSpPr>
          <p:cNvPr id="3" name="Group 2"/>
          <p:cNvGrpSpPr/>
          <p:nvPr/>
        </p:nvGrpSpPr>
        <p:grpSpPr>
          <a:xfrm>
            <a:off x="7862379" y="3905955"/>
            <a:ext cx="3911932" cy="2178755"/>
            <a:chOff x="6418261" y="4146198"/>
            <a:chExt cx="3769122" cy="1626761"/>
          </a:xfrm>
        </p:grpSpPr>
        <p:sp>
          <p:nvSpPr>
            <p:cNvPr id="12" name="Rectangle 11"/>
            <p:cNvSpPr/>
            <p:nvPr/>
          </p:nvSpPr>
          <p:spPr>
            <a:xfrm>
              <a:off x="6418261" y="4148720"/>
              <a:ext cx="3769122" cy="307322"/>
            </a:xfrm>
            <a:prstGeom prst="rect">
              <a:avLst/>
            </a:prstGeom>
            <a:solidFill>
              <a:srgbClr val="33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418262" y="4146200"/>
              <a:ext cx="3754438" cy="1626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7110123" y="4146198"/>
              <a:ext cx="2370714" cy="339324"/>
            </a:xfrm>
            <a:prstGeom prst="rect">
              <a:avLst/>
            </a:prstGeom>
          </p:spPr>
          <p:txBody>
            <a:bodyPr wrap="none">
              <a:spAutoFit/>
            </a:bodyPr>
            <a:lstStyle/>
            <a:p>
              <a:pPr>
                <a:lnSpc>
                  <a:spcPct val="107000"/>
                </a:lnSpc>
                <a:spcAft>
                  <a:spcPts val="800"/>
                </a:spcAft>
              </a:pPr>
              <a:r>
                <a:rPr lang="en-GB" sz="1500" b="1" dirty="0">
                  <a:solidFill>
                    <a:prstClr val="white"/>
                  </a:solidFill>
                  <a:latin typeface="Calibri" charset="0"/>
                  <a:ea typeface="Calibri" charset="0"/>
                  <a:cs typeface="Times New Roman" charset="0"/>
                </a:rPr>
                <a:t>COMMISSION DIFFERENTLY</a:t>
              </a:r>
              <a:endParaRPr lang="en-US" sz="1500" dirty="0">
                <a:solidFill>
                  <a:prstClr val="white"/>
                </a:solidFill>
                <a:latin typeface="Calibri" charset="0"/>
                <a:ea typeface="Calibri" charset="0"/>
                <a:cs typeface="Times New Roman" charset="0"/>
              </a:endParaRP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5172" y="4326244"/>
            <a:ext cx="1758466" cy="1758466"/>
          </a:xfrm>
          <a:prstGeom prst="rect">
            <a:avLst/>
          </a:prstGeom>
        </p:spPr>
      </p:pic>
      <p:pic>
        <p:nvPicPr>
          <p:cNvPr id="9" name="Content Placeholder 5"/>
          <p:cNvPicPr>
            <a:picLocks noGrp="1" noChangeAspect="1"/>
          </p:cNvPicPr>
          <p:nvPr>
            <p:ph idx="1"/>
          </p:nvPr>
        </p:nvPicPr>
        <p:blipFill>
          <a:blip r:embed="rId4"/>
          <a:stretch>
            <a:fillRect/>
          </a:stretch>
        </p:blipFill>
        <p:spPr>
          <a:xfrm>
            <a:off x="333998" y="2626813"/>
            <a:ext cx="6645552" cy="3672590"/>
          </a:xfrm>
          <a:prstGeom prst="rect">
            <a:avLst/>
          </a:prstGeom>
        </p:spPr>
      </p:pic>
      <p:sp>
        <p:nvSpPr>
          <p:cNvPr id="10" name="Title 1"/>
          <p:cNvSpPr txBox="1">
            <a:spLocks/>
          </p:cNvSpPr>
          <p:nvPr/>
        </p:nvSpPr>
        <p:spPr>
          <a:xfrm>
            <a:off x="175846" y="1207477"/>
            <a:ext cx="6060831" cy="984738"/>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GB" b="1" dirty="0" smtClean="0">
                <a:hlinkClick r:id="rId5"/>
              </a:rPr>
              <a:t>www.stockporttpa.org.uk</a:t>
            </a:r>
            <a:r>
              <a:rPr lang="en-GB" b="1" dirty="0" smtClean="0"/>
              <a:t/>
            </a:r>
            <a:br>
              <a:rPr lang="en-GB" b="1" dirty="0" smtClean="0"/>
            </a:br>
            <a:endParaRPr lang="en-GB" b="1" dirty="0"/>
          </a:p>
        </p:txBody>
      </p:sp>
      <p:pic>
        <p:nvPicPr>
          <p:cNvPr id="11" name="Picture 10"/>
          <p:cNvPicPr>
            <a:picLocks noChangeAspect="1"/>
          </p:cNvPicPr>
          <p:nvPr/>
        </p:nvPicPr>
        <p:blipFill>
          <a:blip r:embed="rId6"/>
          <a:stretch>
            <a:fillRect/>
          </a:stretch>
        </p:blipFill>
        <p:spPr>
          <a:xfrm>
            <a:off x="8490926" y="335108"/>
            <a:ext cx="2550068" cy="3389444"/>
          </a:xfrm>
          <a:prstGeom prst="rect">
            <a:avLst/>
          </a:prstGeom>
        </p:spPr>
      </p:pic>
    </p:spTree>
    <p:extLst>
      <p:ext uri="{BB962C8B-B14F-4D97-AF65-F5344CB8AC3E}">
        <p14:creationId xmlns:p14="http://schemas.microsoft.com/office/powerpoint/2010/main" val="2930513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1214</Words>
  <Application>Microsoft Office PowerPoint</Application>
  <PresentationFormat>Widescreen</PresentationFormat>
  <Paragraphs>156</Paragraphs>
  <Slides>27</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Mangal</vt:lpstr>
      <vt:lpstr>Sen-Bold</vt:lpstr>
      <vt:lpstr>Symbol</vt:lpstr>
      <vt:lpstr>Times New Roman</vt:lpstr>
      <vt:lpstr>Office Theme</vt:lpstr>
      <vt:lpstr>1_Office Theme</vt:lpstr>
      <vt:lpstr>The National Market Development and Quality Forum</vt:lpstr>
      <vt:lpstr>PowerPoint Presentation</vt:lpstr>
      <vt:lpstr>System Level Change in Stockport  What we have learnt in our communities</vt:lpstr>
      <vt:lpstr>PowerPoint Presentation</vt:lpstr>
      <vt:lpstr>7 Practical steps  </vt:lpstr>
      <vt:lpstr>PowerPoint Presentation</vt:lpstr>
      <vt:lpstr>Application of Learning</vt:lpstr>
      <vt:lpstr>Commission differently</vt:lpstr>
      <vt:lpstr>The Prevention Alliance</vt:lpstr>
      <vt:lpstr>Workforce Training and Tools</vt:lpstr>
      <vt:lpstr>https://www.youtube.com/watch?v=dQqJFVJMbiU&amp;feature=youtu.be </vt:lpstr>
      <vt:lpstr>To realise our objectives to build different relationships in and with our communities</vt:lpstr>
      <vt:lpstr>Breaking free from the Vertical Change Debate acknowledge the Solace Group</vt:lpstr>
      <vt:lpstr>Communities are complicated! </vt:lpstr>
      <vt:lpstr>PowerPoint Presentation</vt:lpstr>
      <vt:lpstr>PowerPoint Presentation</vt:lpstr>
      <vt:lpstr>How services divide Stockport</vt:lpstr>
      <vt:lpstr>The Liminal Space (acknowledge Altogether Better)</vt:lpstr>
      <vt:lpstr>PowerPoint Presentation</vt:lpstr>
      <vt:lpstr>PowerPoint Presentation</vt:lpstr>
      <vt:lpstr>Place based health and community networks</vt:lpstr>
      <vt:lpstr>PowerPoint Presentation</vt:lpstr>
      <vt:lpstr>     Health as a social movement https://socialmovementsinhealthgm.com </vt:lpstr>
      <vt:lpstr>Stockport Together – social movement building </vt:lpstr>
      <vt:lpstr>An illustrative person and community centred model</vt:lpstr>
      <vt:lpstr>Heatons Place Based Integration Pilot </vt:lpstr>
      <vt:lpstr>In conclusion: our strategy</vt:lpstr>
    </vt:vector>
  </TitlesOfParts>
  <Company>Stockport Metropolitan Borough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Market Development and Quality Forum</dc:title>
  <dc:creator>Nick Dixon</dc:creator>
  <cp:lastModifiedBy>Nick Dixon</cp:lastModifiedBy>
  <cp:revision>10</cp:revision>
  <cp:lastPrinted>2017-03-10T12:34:52Z</cp:lastPrinted>
  <dcterms:created xsi:type="dcterms:W3CDTF">2017-03-10T09:49:54Z</dcterms:created>
  <dcterms:modified xsi:type="dcterms:W3CDTF">2017-03-19T10:48:59Z</dcterms:modified>
</cp:coreProperties>
</file>