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5" r:id="rId9"/>
    <p:sldId id="266" r:id="rId10"/>
    <p:sldId id="284" r:id="rId11"/>
    <p:sldId id="267" r:id="rId12"/>
    <p:sldId id="276" r:id="rId13"/>
    <p:sldId id="268" r:id="rId14"/>
    <p:sldId id="272" r:id="rId15"/>
    <p:sldId id="277" r:id="rId16"/>
    <p:sldId id="269" r:id="rId17"/>
    <p:sldId id="280" r:id="rId18"/>
    <p:sldId id="281" r:id="rId19"/>
    <p:sldId id="282" r:id="rId20"/>
    <p:sldId id="295" r:id="rId21"/>
    <p:sldId id="285" r:id="rId22"/>
    <p:sldId id="287" r:id="rId23"/>
    <p:sldId id="288" r:id="rId24"/>
    <p:sldId id="286" r:id="rId25"/>
    <p:sldId id="294" r:id="rId26"/>
    <p:sldId id="289" r:id="rId27"/>
    <p:sldId id="290" r:id="rId28"/>
    <p:sldId id="291" r:id="rId29"/>
    <p:sldId id="292" r:id="rId30"/>
    <p:sldId id="293" r:id="rId31"/>
    <p:sldId id="283" r:id="rId32"/>
    <p:sldId id="273" r:id="rId33"/>
    <p:sldId id="274" r:id="rId34"/>
    <p:sldId id="2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103" autoAdjust="0"/>
  </p:normalViewPr>
  <p:slideViewPr>
    <p:cSldViewPr snapToGrid="0">
      <p:cViewPr varScale="1">
        <p:scale>
          <a:sx n="106" d="100"/>
          <a:sy n="106" d="100"/>
        </p:scale>
        <p:origin x="7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3FF86-2CF3-4341-A2B6-05F63D0819A4}" type="datetimeFigureOut">
              <a:rPr lang="en-GB" smtClean="0"/>
              <a:t>17/09/2018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6362C-6DF1-4F0D-B261-979A429C7675}" type="slidenum">
              <a:rPr lang="en-GB" smtClean="0"/>
              <a:t>‹#›</a:t>
            </a:fld>
            <a:endParaRPr lang="en-GB"/>
          </a:p>
        </p:txBody>
      </p:sp>
    </p:spTree>
    <p:extLst>
      <p:ext uri="{BB962C8B-B14F-4D97-AF65-F5344CB8AC3E}">
        <p14:creationId xmlns:p14="http://schemas.microsoft.com/office/powerpoint/2010/main" val="406959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ns.gov.uk/ons/guide-method/method-quality/specific/labour-market/labour-market-statistics/index.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gov.scot/#slide/3" TargetMode="External"/><Relationship Id="rId5" Type="http://schemas.openxmlformats.org/officeDocument/2006/relationships/hyperlink" Target="https://www.gov.uk/government/organisations/department-for-business-innovation-skills" TargetMode="External"/><Relationship Id="rId4" Type="http://schemas.openxmlformats.org/officeDocument/2006/relationships/hyperlink" Target="https://www.gov.uk/government/organisations/department-for-work-pens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endParaRPr lang="en-GB" dirty="0"/>
          </a:p>
        </p:txBody>
      </p:sp>
      <p:sp>
        <p:nvSpPr>
          <p:cNvPr id="4" name="Slide Number Placeholder 3"/>
          <p:cNvSpPr>
            <a:spLocks noGrp="1"/>
          </p:cNvSpPr>
          <p:nvPr>
            <p:ph type="sldNum" sz="quarter" idx="10"/>
          </p:nvPr>
        </p:nvSpPr>
        <p:spPr/>
        <p:txBody>
          <a:bodyPr/>
          <a:lstStyle/>
          <a:p>
            <a:fld id="{71721DF1-DE40-421E-8EEC-67193C8361B5}" type="slidenum">
              <a:rPr lang="en-US" smtClean="0"/>
              <a:t>1</a:t>
            </a:fld>
            <a:endParaRPr lang="en-US"/>
          </a:p>
        </p:txBody>
      </p:sp>
    </p:spTree>
    <p:extLst>
      <p:ext uri="{BB962C8B-B14F-4D97-AF65-F5344CB8AC3E}">
        <p14:creationId xmlns:p14="http://schemas.microsoft.com/office/powerpoint/2010/main" val="259182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10</a:t>
            </a:fld>
            <a:endParaRPr lang="en-US"/>
          </a:p>
        </p:txBody>
      </p:sp>
    </p:spTree>
    <p:extLst>
      <p:ext uri="{BB962C8B-B14F-4D97-AF65-F5344CB8AC3E}">
        <p14:creationId xmlns:p14="http://schemas.microsoft.com/office/powerpoint/2010/main" val="218781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GB" dirty="0"/>
              <a:t>The work of the Centre builds</a:t>
            </a:r>
            <a:r>
              <a:rPr lang="en-GB" baseline="0" dirty="0"/>
              <a:t> on the National Debate from 2010 and the subsequent measurement by ONS</a:t>
            </a:r>
            <a:r>
              <a:rPr lang="en-GB" baseline="0" dirty="0" smtClean="0"/>
              <a:t>.</a:t>
            </a:r>
          </a:p>
          <a:p>
            <a:r>
              <a:rPr lang="en-GB" baseline="0" dirty="0" smtClean="0"/>
              <a:t>41 indicators – 4 subjective experience of wellbeing</a:t>
            </a:r>
            <a:endParaRPr lang="en-GB" dirty="0"/>
          </a:p>
        </p:txBody>
      </p:sp>
      <p:sp>
        <p:nvSpPr>
          <p:cNvPr id="4" name="Slide Number Placeholder 3"/>
          <p:cNvSpPr>
            <a:spLocks noGrp="1"/>
          </p:cNvSpPr>
          <p:nvPr>
            <p:ph type="sldNum" sz="quarter" idx="10"/>
          </p:nvPr>
        </p:nvSpPr>
        <p:spPr/>
        <p:txBody>
          <a:bodyPr/>
          <a:lstStyle/>
          <a:p>
            <a:fld id="{1A315737-E406-4664-B942-012D3D74F022}" type="slidenum">
              <a:rPr lang="en-GB" smtClean="0"/>
              <a:t>11</a:t>
            </a:fld>
            <a:endParaRPr lang="en-GB"/>
          </a:p>
        </p:txBody>
      </p:sp>
    </p:spTree>
    <p:extLst>
      <p:ext uri="{BB962C8B-B14F-4D97-AF65-F5344CB8AC3E}">
        <p14:creationId xmlns:p14="http://schemas.microsoft.com/office/powerpoint/2010/main" val="48327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buSzPct val="25000"/>
            </a:pPr>
            <a:r>
              <a:rPr lang="en-GB" sz="1200" i="1" dirty="0" smtClean="0">
                <a:solidFill>
                  <a:schemeClr val="accent1">
                    <a:lumMod val="50000"/>
                  </a:schemeClr>
                </a:solidFill>
                <a:ea typeface="Calibri"/>
                <a:cs typeface="Calibri"/>
                <a:sym typeface="Calibri"/>
              </a:rPr>
              <a:t>“I would like to ask you questions about your feelings on aspects of your life. There are no right or wrong answers.”</a:t>
            </a:r>
            <a:r>
              <a:rPr lang="en-GB" sz="1200" dirty="0" smtClean="0">
                <a:solidFill>
                  <a:schemeClr val="accent1">
                    <a:lumMod val="50000"/>
                  </a:schemeClr>
                </a:solidFill>
                <a:ea typeface="Calibri"/>
                <a:cs typeface="Calibri"/>
                <a:sym typeface="Calibri"/>
              </a:rPr>
              <a:t> </a:t>
            </a:r>
            <a:endParaRPr lang="en-GB" dirty="0" smtClean="0"/>
          </a:p>
          <a:p>
            <a:endParaRPr lang="en-GB" dirty="0" smtClean="0"/>
          </a:p>
          <a:p>
            <a:endParaRPr lang="en-GB" dirty="0" smtClean="0"/>
          </a:p>
          <a:p>
            <a:r>
              <a:rPr lang="en-GB" dirty="0" smtClean="0"/>
              <a:t>4 questions measuring key domains</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Subjective well-being can be thought of as a positive state of mind in which a person</a:t>
            </a:r>
            <a:r>
              <a:rPr lang="en-US" baseline="0" dirty="0" smtClean="0"/>
              <a:t> </a:t>
            </a:r>
            <a:r>
              <a:rPr lang="en-US" dirty="0" smtClean="0"/>
              <a:t>feels good about life as a whole and its constituent parts, such as their relationships</a:t>
            </a:r>
            <a:r>
              <a:rPr lang="en-US" baseline="0" dirty="0" smtClean="0"/>
              <a:t> </a:t>
            </a:r>
            <a:r>
              <a:rPr lang="en-US" dirty="0" smtClean="0"/>
              <a:t>with others, the environments that they inhabit and how they see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1">
                    <a:lumMod val="50000"/>
                  </a:schemeClr>
                </a:solidFill>
              </a:rPr>
              <a:t>2 reasons why measuring wellbeing of people directly is really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1">
                    <a:lumMod val="50000"/>
                  </a:schemeClr>
                </a:solidFill>
              </a:rPr>
              <a:t>It’s just better to ask people themselves, they are the best judge of their own experience. Both as a principle in and of itself, but also because it gives us a better sense of what is actually meaningful for people.</a:t>
            </a:r>
            <a:endParaRPr lang="en-US" dirty="0" smtClean="0"/>
          </a:p>
          <a:p>
            <a:endParaRPr lang="en-GB" dirty="0" smtClean="0">
              <a:solidFill>
                <a:schemeClr val="accent1">
                  <a:lumMod val="50000"/>
                </a:schemeClr>
              </a:solidFill>
            </a:endParaRPr>
          </a:p>
          <a:p>
            <a:r>
              <a:rPr lang="en-GB" dirty="0" smtClean="0">
                <a:solidFill>
                  <a:schemeClr val="accent1">
                    <a:lumMod val="50000"/>
                  </a:schemeClr>
                </a:solidFill>
              </a:rPr>
              <a:t>Ultimately - Objective circumstances don’t always match subjective experience. Crime vs fear of crime, Growth vs feeling better off, Employment vs job satisfaction, Health vs satisfaction with health, Isolation vs loneliness.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Also because we have more than 41 indicators, many of which are at the community level, how can we identify vulnerable groups? People feel differently about different aspects of their lives – and yet we have no way of ‘weighting’ the different indicators for different people – however people can do this internally, with subjective wellbeing questions reflecting that internal weighting.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have been asking these questions in our national surveys since 2012. The sample size is now approximately 320,000 respondents. It has the largest coverage of any household survey and allows the generation of statistics for small geographical areas. Uses data from the </a:t>
            </a:r>
            <a:r>
              <a:rPr lang="en-US" sz="1200" b="0" i="0" kern="1200" dirty="0" err="1" smtClean="0">
                <a:solidFill>
                  <a:schemeClr val="tx1"/>
                </a:solidFill>
                <a:effectLst/>
                <a:latin typeface="+mn-lt"/>
                <a:ea typeface="+mn-ea"/>
                <a:cs typeface="+mn-cs"/>
              </a:rPr>
              <a:t>Labour</a:t>
            </a:r>
            <a:r>
              <a:rPr lang="en-US" sz="1200" b="0" i="0" kern="1200" dirty="0" smtClean="0">
                <a:solidFill>
                  <a:schemeClr val="tx1"/>
                </a:solidFill>
                <a:effectLst/>
                <a:latin typeface="+mn-lt"/>
                <a:ea typeface="+mn-ea"/>
                <a:cs typeface="+mn-cs"/>
              </a:rPr>
              <a:t> Force Survey (LFS) the data sets consist of 12 months of survey data and are broken down on a quarterly basis the first APS data set was published for the period January to December 2004. The APS is not a stand-alone survey; it uses data combined from 2 waves of the main </a:t>
            </a:r>
            <a:r>
              <a:rPr lang="en-US" sz="1200" b="0" i="0" u="sng" kern="1200" dirty="0" err="1" smtClean="0">
                <a:solidFill>
                  <a:schemeClr val="tx1"/>
                </a:solidFill>
                <a:effectLst/>
                <a:latin typeface="+mn-lt"/>
                <a:ea typeface="+mn-ea"/>
                <a:cs typeface="+mn-cs"/>
                <a:hlinkClick r:id="rId3"/>
              </a:rPr>
              <a:t>Labour</a:t>
            </a:r>
            <a:r>
              <a:rPr lang="en-US" sz="1200" b="0" i="0" u="sng" kern="1200" dirty="0" smtClean="0">
                <a:solidFill>
                  <a:schemeClr val="tx1"/>
                </a:solidFill>
                <a:effectLst/>
                <a:latin typeface="+mn-lt"/>
                <a:ea typeface="+mn-ea"/>
                <a:cs typeface="+mn-cs"/>
                <a:hlinkClick r:id="rId3"/>
              </a:rPr>
              <a:t> Force Survey (LFS)</a:t>
            </a:r>
            <a:r>
              <a:rPr lang="en-US" sz="1200" b="0" i="0" kern="1200" dirty="0" smtClean="0">
                <a:solidFill>
                  <a:schemeClr val="tx1"/>
                </a:solidFill>
                <a:effectLst/>
                <a:latin typeface="+mn-lt"/>
                <a:ea typeface="+mn-ea"/>
                <a:cs typeface="+mn-cs"/>
              </a:rPr>
              <a:t>, collected on a local sample boost. These boosts are sponsored by the </a:t>
            </a:r>
            <a:r>
              <a:rPr lang="en-US" sz="1200" b="0" i="0" u="sng" kern="1200" dirty="0" smtClean="0">
                <a:solidFill>
                  <a:schemeClr val="tx1"/>
                </a:solidFill>
                <a:effectLst/>
                <a:latin typeface="+mn-lt"/>
                <a:ea typeface="+mn-ea"/>
                <a:cs typeface="+mn-cs"/>
                <a:hlinkClick r:id="rId4"/>
              </a:rPr>
              <a:t>Department for Pensions (DWP)</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5"/>
              </a:rPr>
              <a:t>Department for Business, Innovation and Skills (BIS)</a:t>
            </a:r>
            <a:r>
              <a:rPr lang="en-US" sz="1200" b="0" i="0" kern="1200" dirty="0" smtClean="0">
                <a:solidFill>
                  <a:schemeClr val="tx1"/>
                </a:solidFill>
                <a:effectLst/>
                <a:latin typeface="+mn-lt"/>
                <a:ea typeface="+mn-ea"/>
                <a:cs typeface="+mn-cs"/>
              </a:rPr>
              <a:t>, the Welsh Government and the </a:t>
            </a:r>
            <a:r>
              <a:rPr lang="en-US" sz="1200" b="0" i="0" u="sng" kern="1200" dirty="0" smtClean="0">
                <a:solidFill>
                  <a:schemeClr val="tx1"/>
                </a:solidFill>
                <a:effectLst/>
                <a:latin typeface="+mn-lt"/>
                <a:ea typeface="+mn-ea"/>
                <a:cs typeface="+mn-cs"/>
                <a:hlinkClick r:id="rId6"/>
              </a:rPr>
              <a:t>Scottish Government</a:t>
            </a:r>
            <a:r>
              <a:rPr lang="en-US" sz="1200" b="0" i="0" kern="1200" dirty="0" smtClean="0">
                <a:solidFill>
                  <a:schemeClr val="tx1"/>
                </a:solidFill>
                <a:effectLst/>
                <a:latin typeface="+mn-lt"/>
                <a:ea typeface="+mn-ea"/>
                <a:cs typeface="+mn-cs"/>
              </a:rPr>
              <a:t>. There are also many other central and local government users of the APS data.</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A315737-E406-4664-B942-012D3D74F022}" type="slidenum">
              <a:rPr lang="en-GB" smtClean="0"/>
              <a:t>12</a:t>
            </a:fld>
            <a:endParaRPr lang="en-GB"/>
          </a:p>
        </p:txBody>
      </p:sp>
    </p:spTree>
    <p:extLst>
      <p:ext uri="{BB962C8B-B14F-4D97-AF65-F5344CB8AC3E}">
        <p14:creationId xmlns:p14="http://schemas.microsoft.com/office/powerpoint/2010/main" val="728964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https://www.ons.gov.uk/peoplepopulationandcommunity/wellbeing/bulletins/measuringnationalwellbeing/april2016tomarch2017</a:t>
            </a:r>
          </a:p>
          <a:p>
            <a:r>
              <a:rPr lang="en-GB" sz="1300" dirty="0"/>
              <a:t>--</a:t>
            </a:r>
          </a:p>
          <a:p>
            <a:r>
              <a:rPr lang="en-GB" sz="1300" dirty="0"/>
              <a:t>Sept 2016 – Sept 2017</a:t>
            </a:r>
          </a:p>
          <a:p>
            <a:r>
              <a:rPr lang="en-GB" sz="1300" dirty="0"/>
              <a:t>Life satisfaction</a:t>
            </a:r>
          </a:p>
          <a:p>
            <a:r>
              <a:rPr lang="en-US" sz="1300" dirty="0"/>
              <a:t>How satisfied are you with your life nowadays?</a:t>
            </a:r>
          </a:p>
          <a:p>
            <a:r>
              <a:rPr lang="en-US" sz="1300" dirty="0"/>
              <a:t>Where 0 is not at all and 10 is completely</a:t>
            </a:r>
          </a:p>
          <a:p>
            <a:endParaRPr lang="en-GB" sz="1300" dirty="0"/>
          </a:p>
          <a:p>
            <a:pPr marL="362480" indent="-362480">
              <a:lnSpc>
                <a:spcPct val="150000"/>
              </a:lnSpc>
              <a:buFont typeface="Arial" panose="020B0604020202020204" pitchFamily="34" charset="0"/>
              <a:buChar char="•"/>
            </a:pPr>
            <a:r>
              <a:rPr lang="en-GB" sz="1300" b="1" dirty="0"/>
              <a:t>London</a:t>
            </a:r>
            <a:r>
              <a:rPr lang="en-GB" sz="1300" dirty="0"/>
              <a:t> lower average ratings of life satisfaction, anxiety &amp; feeling things in life are worthwhile / purpose</a:t>
            </a:r>
          </a:p>
          <a:p>
            <a:pPr marL="181240" indent="-181240">
              <a:lnSpc>
                <a:spcPct val="150000"/>
              </a:lnSpc>
              <a:buFont typeface="Arial" panose="020B0604020202020204" pitchFamily="34" charset="0"/>
              <a:buChar char="•"/>
            </a:pPr>
            <a:endParaRPr lang="en-GB" sz="800" dirty="0"/>
          </a:p>
          <a:p>
            <a:pPr marL="362480" indent="-362480">
              <a:lnSpc>
                <a:spcPct val="150000"/>
              </a:lnSpc>
              <a:buFont typeface="Arial" panose="020B0604020202020204" pitchFamily="34" charset="0"/>
              <a:buChar char="•"/>
            </a:pPr>
            <a:r>
              <a:rPr lang="en-GB" sz="1300" b="1" dirty="0"/>
              <a:t>Northern Ireland </a:t>
            </a:r>
            <a:r>
              <a:rPr lang="en-GB" sz="1300" dirty="0"/>
              <a:t>higher average ratings  all personal wellbeing  measures except anxiety, </a:t>
            </a:r>
          </a:p>
          <a:p>
            <a:pPr marL="181240" indent="-181240">
              <a:lnSpc>
                <a:spcPct val="150000"/>
              </a:lnSpc>
              <a:buFont typeface="Arial" panose="020B0604020202020204" pitchFamily="34" charset="0"/>
              <a:buChar char="•"/>
            </a:pPr>
            <a:endParaRPr lang="en-GB" sz="800" dirty="0"/>
          </a:p>
          <a:p>
            <a:endParaRPr lang="en-GB" sz="1300" dirty="0"/>
          </a:p>
        </p:txBody>
      </p:sp>
      <p:sp>
        <p:nvSpPr>
          <p:cNvPr id="4" name="Slide Number Placeholder 3"/>
          <p:cNvSpPr>
            <a:spLocks noGrp="1"/>
          </p:cNvSpPr>
          <p:nvPr>
            <p:ph type="sldNum" sz="quarter" idx="10"/>
          </p:nvPr>
        </p:nvSpPr>
        <p:spPr/>
        <p:txBody>
          <a:bodyPr/>
          <a:lstStyle/>
          <a:p>
            <a:fld id="{D011748D-49BE-4F1C-AADF-E09680AD27F2}" type="slidenum">
              <a:rPr lang="en-US" smtClean="0"/>
              <a:t>13</a:t>
            </a:fld>
            <a:endParaRPr lang="en-US"/>
          </a:p>
        </p:txBody>
      </p:sp>
    </p:spTree>
    <p:extLst>
      <p:ext uri="{BB962C8B-B14F-4D97-AF65-F5344CB8AC3E}">
        <p14:creationId xmlns:p14="http://schemas.microsoft.com/office/powerpoint/2010/main" val="355742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World Happiness Report 2018</a:t>
            </a:r>
          </a:p>
          <a:p>
            <a:endParaRPr lang="en-US" sz="1400" dirty="0" smtClean="0"/>
          </a:p>
          <a:p>
            <a:r>
              <a:rPr lang="en-US" sz="1400" dirty="0" smtClean="0"/>
              <a:t>Each of these bars is divided into seven segments, showing our research efforts to find possible sources for the ladder levels. </a:t>
            </a:r>
          </a:p>
          <a:p>
            <a:r>
              <a:rPr lang="en-US" sz="1400" dirty="0" smtClean="0"/>
              <a:t>The first six sub-bars show how much each of the six key variables is calculated to contribute to that country’s ladder score, relative to that in a hypothetical country called Dystopia, so named because it has values equal to the world’s lowest national averages for 2015-2017 for each of the six key variables used in Table 2.1. </a:t>
            </a:r>
          </a:p>
          <a:p>
            <a:endParaRPr lang="en-US" sz="1400" dirty="0" smtClean="0"/>
          </a:p>
          <a:p>
            <a:r>
              <a:rPr lang="en-US" sz="1400" dirty="0" smtClean="0"/>
              <a:t>We use Dystopia as a benchmark against which to compare each other country’s performance in terms of each of the six factors. This choice of benchmark permits every real country to have a non-negative contribution from each of the six factors. </a:t>
            </a:r>
          </a:p>
          <a:p>
            <a:endParaRPr lang="en-US" sz="1400" dirty="0" smtClean="0"/>
          </a:p>
          <a:p>
            <a:r>
              <a:rPr lang="en-US" sz="1400" dirty="0" smtClean="0"/>
              <a:t>We calculate, based on the estimates in the first column of Table 2.1, that Dystopia had a 2015- 2017 ladder score equal to 1.92 on the 0 to 10 scale. </a:t>
            </a:r>
          </a:p>
          <a:p>
            <a:endParaRPr lang="en-US" sz="1400" dirty="0" smtClean="0"/>
          </a:p>
          <a:p>
            <a:r>
              <a:rPr lang="en-US" sz="1400" dirty="0" smtClean="0"/>
              <a:t>The final sub-bar is the sum of two components: the calculated average 2015-2017 life evaluation in Dystopia (=1.92) and each country’s own prediction error, which measures the extent to which life evaluations are higher or lower than predicted by our equation in the first column of Table 2.1. These residuals are as likely to be negative as positive.</a:t>
            </a:r>
            <a:endParaRPr lang="en-GB" sz="1300" dirty="0"/>
          </a:p>
        </p:txBody>
      </p:sp>
      <p:sp>
        <p:nvSpPr>
          <p:cNvPr id="4" name="Slide Number Placeholder 3"/>
          <p:cNvSpPr>
            <a:spLocks noGrp="1"/>
          </p:cNvSpPr>
          <p:nvPr>
            <p:ph type="sldNum" sz="quarter" idx="10"/>
          </p:nvPr>
        </p:nvSpPr>
        <p:spPr/>
        <p:txBody>
          <a:bodyPr/>
          <a:lstStyle/>
          <a:p>
            <a:fld id="{D011748D-49BE-4F1C-AADF-E09680AD27F2}" type="slidenum">
              <a:rPr lang="en-US" smtClean="0"/>
              <a:t>14</a:t>
            </a:fld>
            <a:endParaRPr lang="en-US"/>
          </a:p>
        </p:txBody>
      </p:sp>
    </p:spTree>
    <p:extLst>
      <p:ext uri="{BB962C8B-B14F-4D97-AF65-F5344CB8AC3E}">
        <p14:creationId xmlns:p14="http://schemas.microsoft.com/office/powerpoint/2010/main" val="267273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Criteria</a:t>
            </a:r>
          </a:p>
          <a:p>
            <a:r>
              <a:rPr lang="en-US" sz="1200" b="1" i="0" u="none" strike="noStrike" kern="1200" baseline="0" dirty="0" smtClean="0">
                <a:solidFill>
                  <a:schemeClr val="tx1"/>
                </a:solidFill>
                <a:latin typeface="+mn-lt"/>
                <a:ea typeface="+mn-ea"/>
                <a:cs typeface="+mn-cs"/>
              </a:rPr>
              <a:t>Potential individual indicators were assessed against the following</a:t>
            </a:r>
          </a:p>
          <a:p>
            <a:r>
              <a:rPr lang="en-US" sz="1200" b="1" i="0" u="none" strike="noStrike" kern="1200" baseline="0" dirty="0" smtClean="0">
                <a:solidFill>
                  <a:schemeClr val="tx1"/>
                </a:solidFill>
                <a:latin typeface="+mn-lt"/>
                <a:ea typeface="+mn-ea"/>
                <a:cs typeface="+mn-cs"/>
              </a:rPr>
              <a:t>criteria, to determine whether to include them in the core set:</a:t>
            </a:r>
          </a:p>
          <a:p>
            <a:r>
              <a:rPr lang="en-US" sz="1200" b="1" i="0" u="none" strike="noStrike" kern="1200" baseline="0" dirty="0" smtClean="0">
                <a:solidFill>
                  <a:schemeClr val="tx1"/>
                </a:solidFill>
                <a:latin typeface="+mn-lt"/>
                <a:ea typeface="+mn-ea"/>
                <a:cs typeface="+mn-cs"/>
              </a:rPr>
              <a:t>1. BROAD: </a:t>
            </a:r>
            <a:r>
              <a:rPr lang="en-US" sz="1200" b="0" i="0" u="none" strike="noStrike" kern="1200" baseline="0" dirty="0" smtClean="0">
                <a:solidFill>
                  <a:schemeClr val="tx1"/>
                </a:solidFill>
                <a:latin typeface="+mn-lt"/>
                <a:ea typeface="+mn-ea"/>
                <a:cs typeface="+mn-cs"/>
              </a:rPr>
              <a:t>each indicator should cover a large conceptual space and not be</a:t>
            </a:r>
          </a:p>
          <a:p>
            <a:r>
              <a:rPr lang="en-GB" sz="1200" b="0" i="0" u="none" strike="noStrike" kern="1200" baseline="0" dirty="0" smtClean="0">
                <a:solidFill>
                  <a:schemeClr val="tx1"/>
                </a:solidFill>
                <a:latin typeface="+mn-lt"/>
                <a:ea typeface="+mn-ea"/>
                <a:cs typeface="+mn-cs"/>
              </a:rPr>
              <a:t>too specific.</a:t>
            </a:r>
          </a:p>
          <a:p>
            <a:r>
              <a:rPr lang="en-US" sz="1200" b="1" i="0" u="none" strike="noStrike" kern="1200" baseline="0" dirty="0" smtClean="0">
                <a:solidFill>
                  <a:schemeClr val="tx1"/>
                </a:solidFill>
                <a:latin typeface="+mn-lt"/>
                <a:ea typeface="+mn-ea"/>
                <a:cs typeface="+mn-cs"/>
              </a:rPr>
              <a:t>2. AMENABLE TO LOCAL ACTION: </a:t>
            </a:r>
            <a:r>
              <a:rPr lang="en-US" sz="1200" b="0" i="0" u="none" strike="noStrike" kern="1200" baseline="0" dirty="0" smtClean="0">
                <a:solidFill>
                  <a:schemeClr val="tx1"/>
                </a:solidFill>
                <a:latin typeface="+mn-lt"/>
                <a:ea typeface="+mn-ea"/>
                <a:cs typeface="+mn-cs"/>
              </a:rPr>
              <a:t>the indicators should measure</a:t>
            </a:r>
          </a:p>
          <a:p>
            <a:r>
              <a:rPr lang="en-US" sz="1200" b="0" i="0" u="none" strike="noStrike" kern="1200" baseline="0" dirty="0" smtClean="0">
                <a:solidFill>
                  <a:schemeClr val="tx1"/>
                </a:solidFill>
                <a:latin typeface="+mn-lt"/>
                <a:ea typeface="+mn-ea"/>
                <a:cs typeface="+mn-cs"/>
              </a:rPr>
              <a:t>something that local actors, particularly local government, can aspire to</a:t>
            </a:r>
          </a:p>
          <a:p>
            <a:r>
              <a:rPr lang="en-GB" sz="1200" b="0" i="0" u="none" strike="noStrike" kern="1200" baseline="0" dirty="0" smtClean="0">
                <a:solidFill>
                  <a:schemeClr val="tx1"/>
                </a:solidFill>
                <a:latin typeface="+mn-lt"/>
                <a:ea typeface="+mn-ea"/>
                <a:cs typeface="+mn-cs"/>
              </a:rPr>
              <a:t>influence.</a:t>
            </a:r>
          </a:p>
          <a:p>
            <a:r>
              <a:rPr lang="en-US" sz="1200" b="1" i="0" u="none" strike="noStrike" kern="1200" baseline="0" dirty="0" smtClean="0">
                <a:solidFill>
                  <a:schemeClr val="tx1"/>
                </a:solidFill>
                <a:latin typeface="+mn-lt"/>
                <a:ea typeface="+mn-ea"/>
                <a:cs typeface="+mn-cs"/>
              </a:rPr>
              <a:t>3. UNDERSTANDABLE: </a:t>
            </a:r>
            <a:r>
              <a:rPr lang="en-US" sz="1200" b="0" i="0" u="none" strike="noStrike" kern="1200" baseline="0" dirty="0" smtClean="0">
                <a:solidFill>
                  <a:schemeClr val="tx1"/>
                </a:solidFill>
                <a:latin typeface="+mn-lt"/>
                <a:ea typeface="+mn-ea"/>
                <a:cs typeface="+mn-cs"/>
              </a:rPr>
              <a:t>it should be easy for non-specialists to be able to</a:t>
            </a:r>
          </a:p>
          <a:p>
            <a:r>
              <a:rPr lang="en-US" sz="1200" b="0" i="0" u="none" strike="noStrike" kern="1200" baseline="0" dirty="0" smtClean="0">
                <a:solidFill>
                  <a:schemeClr val="tx1"/>
                </a:solidFill>
                <a:latin typeface="+mn-lt"/>
                <a:ea typeface="+mn-ea"/>
                <a:cs typeface="+mn-cs"/>
              </a:rPr>
              <a:t>understand the indicator, and interpret results.</a:t>
            </a:r>
          </a:p>
          <a:p>
            <a:r>
              <a:rPr lang="en-US" sz="1200" b="1" i="0" u="none" strike="noStrike" kern="1200" baseline="0" dirty="0" smtClean="0">
                <a:solidFill>
                  <a:schemeClr val="tx1"/>
                </a:solidFill>
                <a:latin typeface="+mn-lt"/>
                <a:ea typeface="+mn-ea"/>
                <a:cs typeface="+mn-cs"/>
              </a:rPr>
              <a:t>4. VALID: </a:t>
            </a:r>
            <a:r>
              <a:rPr lang="en-US" sz="1200" b="0" i="0" u="none" strike="noStrike" kern="1200" baseline="0" dirty="0" smtClean="0">
                <a:solidFill>
                  <a:schemeClr val="tx1"/>
                </a:solidFill>
                <a:latin typeface="+mn-lt"/>
                <a:ea typeface="+mn-ea"/>
                <a:cs typeface="+mn-cs"/>
              </a:rPr>
              <a:t>the indicator should accurately measure the thing it claims to</a:t>
            </a:r>
          </a:p>
          <a:p>
            <a:r>
              <a:rPr lang="en-GB" sz="1200" b="0" i="0" u="none" strike="noStrike" kern="1200" baseline="0" dirty="0" smtClean="0">
                <a:solidFill>
                  <a:schemeClr val="tx1"/>
                </a:solidFill>
                <a:latin typeface="+mn-lt"/>
                <a:ea typeface="+mn-ea"/>
                <a:cs typeface="+mn-cs"/>
              </a:rPr>
              <a:t>measure.</a:t>
            </a:r>
          </a:p>
          <a:p>
            <a:r>
              <a:rPr lang="en-US" sz="1200" b="1" i="0" u="none" strike="noStrike" kern="1200" baseline="0" dirty="0" smtClean="0">
                <a:solidFill>
                  <a:schemeClr val="tx1"/>
                </a:solidFill>
                <a:latin typeface="+mn-lt"/>
                <a:ea typeface="+mn-ea"/>
                <a:cs typeface="+mn-cs"/>
              </a:rPr>
              <a:t>5. RELATED TO SUBJECTIVE WELLBEING: </a:t>
            </a:r>
            <a:r>
              <a:rPr lang="en-US" sz="1200" b="0" i="0" u="none" strike="noStrike" kern="1200" baseline="0" dirty="0" smtClean="0">
                <a:solidFill>
                  <a:schemeClr val="tx1"/>
                </a:solidFill>
                <a:latin typeface="+mn-lt"/>
                <a:ea typeface="+mn-ea"/>
                <a:cs typeface="+mn-cs"/>
              </a:rPr>
              <a:t>in most cases, the</a:t>
            </a:r>
          </a:p>
          <a:p>
            <a:r>
              <a:rPr lang="en-US" sz="1200" b="0" i="0" u="none" strike="noStrike" kern="1200" baseline="0" dirty="0" smtClean="0">
                <a:solidFill>
                  <a:schemeClr val="tx1"/>
                </a:solidFill>
                <a:latin typeface="+mn-lt"/>
                <a:ea typeface="+mn-ea"/>
                <a:cs typeface="+mn-cs"/>
              </a:rPr>
              <a:t>indicator should measure something which is known to be associated with</a:t>
            </a:r>
          </a:p>
          <a:p>
            <a:r>
              <a:rPr lang="en-GB" sz="1200" b="0" i="0" u="none" strike="noStrike" kern="1200" baseline="0" dirty="0" smtClean="0">
                <a:solidFill>
                  <a:schemeClr val="tx1"/>
                </a:solidFill>
                <a:latin typeface="+mn-lt"/>
                <a:ea typeface="+mn-ea"/>
                <a:cs typeface="+mn-cs"/>
              </a:rPr>
              <a:t>subjective wellbeing.</a:t>
            </a:r>
          </a:p>
          <a:p>
            <a:r>
              <a:rPr lang="en-US" sz="1200" b="1" i="0" u="none" strike="noStrike" kern="1200" baseline="0" dirty="0" smtClean="0">
                <a:solidFill>
                  <a:schemeClr val="tx1"/>
                </a:solidFill>
                <a:latin typeface="+mn-lt"/>
                <a:ea typeface="+mn-ea"/>
                <a:cs typeface="+mn-cs"/>
              </a:rPr>
              <a:t>6. MATTER TO PEOPLE: </a:t>
            </a:r>
            <a:r>
              <a:rPr lang="en-US" sz="1200" b="0" i="0" u="none" strike="noStrike" kern="1200" baseline="0" dirty="0" smtClean="0">
                <a:solidFill>
                  <a:schemeClr val="tx1"/>
                </a:solidFill>
                <a:latin typeface="+mn-lt"/>
                <a:ea typeface="+mn-ea"/>
                <a:cs typeface="+mn-cs"/>
              </a:rPr>
              <a:t>the indicator should measure something which</a:t>
            </a:r>
          </a:p>
          <a:p>
            <a:r>
              <a:rPr lang="en-US" sz="1200" b="0" i="0" u="none" strike="noStrike" kern="1200" baseline="0" dirty="0" smtClean="0">
                <a:solidFill>
                  <a:schemeClr val="tx1"/>
                </a:solidFill>
                <a:latin typeface="+mn-lt"/>
                <a:ea typeface="+mn-ea"/>
                <a:cs typeface="+mn-cs"/>
              </a:rPr>
              <a:t>consultation has suggested matters to the public.</a:t>
            </a:r>
          </a:p>
          <a:p>
            <a:r>
              <a:rPr lang="en-US" sz="1200" b="1" i="0" u="none" strike="noStrike" kern="1200" baseline="0" dirty="0" smtClean="0">
                <a:solidFill>
                  <a:schemeClr val="tx1"/>
                </a:solidFill>
                <a:latin typeface="+mn-lt"/>
                <a:ea typeface="+mn-ea"/>
                <a:cs typeface="+mn-cs"/>
              </a:rPr>
              <a:t>We used four further criteria for assessing the set as a whole:</a:t>
            </a:r>
          </a:p>
          <a:p>
            <a:r>
              <a:rPr lang="en-US" sz="1200" b="1" i="0" u="none" strike="noStrike" kern="1200" baseline="0" dirty="0" smtClean="0">
                <a:solidFill>
                  <a:schemeClr val="tx1"/>
                </a:solidFill>
                <a:latin typeface="+mn-lt"/>
                <a:ea typeface="+mn-ea"/>
                <a:cs typeface="+mn-cs"/>
              </a:rPr>
              <a:t>7. AVAILABILITY: </a:t>
            </a:r>
            <a:r>
              <a:rPr lang="en-US" sz="1200" b="0" i="0" u="none" strike="noStrike" kern="1200" baseline="0" dirty="0" smtClean="0">
                <a:solidFill>
                  <a:schemeClr val="tx1"/>
                </a:solidFill>
                <a:latin typeface="+mn-lt"/>
                <a:ea typeface="+mn-ea"/>
                <a:cs typeface="+mn-cs"/>
              </a:rPr>
              <a:t>there should be a good number of indicators for which</a:t>
            </a:r>
          </a:p>
          <a:p>
            <a:r>
              <a:rPr lang="en-US" sz="1200" b="0" i="0" u="none" strike="noStrike" kern="1200" baseline="0" dirty="0" smtClean="0">
                <a:solidFill>
                  <a:schemeClr val="tx1"/>
                </a:solidFill>
                <a:latin typeface="+mn-lt"/>
                <a:ea typeface="+mn-ea"/>
                <a:cs typeface="+mn-cs"/>
              </a:rPr>
              <a:t>data is already available at the local level.</a:t>
            </a:r>
          </a:p>
          <a:p>
            <a:r>
              <a:rPr lang="en-US" sz="1200" b="1" i="0" u="none" strike="noStrike" kern="1200" baseline="0" dirty="0" smtClean="0">
                <a:solidFill>
                  <a:schemeClr val="tx1"/>
                </a:solidFill>
                <a:latin typeface="+mn-lt"/>
                <a:ea typeface="+mn-ea"/>
                <a:cs typeface="+mn-cs"/>
              </a:rPr>
              <a:t>8. COVERAGE: </a:t>
            </a:r>
            <a:r>
              <a:rPr lang="en-US" sz="1200" b="0" i="0" u="none" strike="noStrike" kern="1200" baseline="0" dirty="0" smtClean="0">
                <a:solidFill>
                  <a:schemeClr val="tx1"/>
                </a:solidFill>
                <a:latin typeface="+mn-lt"/>
                <a:ea typeface="+mn-ea"/>
                <a:cs typeface="+mn-cs"/>
              </a:rPr>
              <a:t>indicators selected for each domain should cover the main</a:t>
            </a:r>
          </a:p>
          <a:p>
            <a:r>
              <a:rPr lang="en-US" sz="1200" b="0" i="0" u="none" strike="noStrike" kern="1200" baseline="0" dirty="0" smtClean="0">
                <a:solidFill>
                  <a:schemeClr val="tx1"/>
                </a:solidFill>
                <a:latin typeface="+mn-lt"/>
                <a:ea typeface="+mn-ea"/>
                <a:cs typeface="+mn-cs"/>
              </a:rPr>
              <a:t>elements of that domain satisfactorily. Key elements should not be missed.</a:t>
            </a:r>
          </a:p>
          <a:p>
            <a:r>
              <a:rPr lang="en-US" sz="1200" b="1" i="0" u="none" strike="noStrike" kern="1200" baseline="0" dirty="0" smtClean="0">
                <a:solidFill>
                  <a:schemeClr val="tx1"/>
                </a:solidFill>
                <a:latin typeface="+mn-lt"/>
                <a:ea typeface="+mn-ea"/>
                <a:cs typeface="+mn-cs"/>
              </a:rPr>
              <a:t>9. ASSETS VS. DEFICITS: </a:t>
            </a:r>
            <a:r>
              <a:rPr lang="en-US" sz="1200" b="0" i="0" u="none" strike="noStrike" kern="1200" baseline="0" dirty="0" smtClean="0">
                <a:solidFill>
                  <a:schemeClr val="tx1"/>
                </a:solidFill>
                <a:latin typeface="+mn-lt"/>
                <a:ea typeface="+mn-ea"/>
                <a:cs typeface="+mn-cs"/>
              </a:rPr>
              <a:t>there should be an appropriate balance</a:t>
            </a:r>
          </a:p>
          <a:p>
            <a:r>
              <a:rPr lang="en-US" sz="1200" b="0" i="0" u="none" strike="noStrike" kern="1200" baseline="0" dirty="0" smtClean="0">
                <a:solidFill>
                  <a:schemeClr val="tx1"/>
                </a:solidFill>
                <a:latin typeface="+mn-lt"/>
                <a:ea typeface="+mn-ea"/>
                <a:cs typeface="+mn-cs"/>
              </a:rPr>
              <a:t>between a distinctly ‘wellbeing’ and positive number of indicators, and</a:t>
            </a:r>
          </a:p>
          <a:p>
            <a:r>
              <a:rPr lang="en-US" sz="1200" b="0" i="0" u="none" strike="noStrike" kern="1200" baseline="0" dirty="0" err="1" smtClean="0">
                <a:solidFill>
                  <a:schemeClr val="tx1"/>
                </a:solidFill>
                <a:latin typeface="+mn-lt"/>
                <a:ea typeface="+mn-ea"/>
                <a:cs typeface="+mn-cs"/>
              </a:rPr>
              <a:t>recognising</a:t>
            </a:r>
            <a:r>
              <a:rPr lang="en-US" sz="1200" b="0" i="0" u="none" strike="noStrike" kern="1200" baseline="0" dirty="0" smtClean="0">
                <a:solidFill>
                  <a:schemeClr val="tx1"/>
                </a:solidFill>
                <a:latin typeface="+mn-lt"/>
                <a:ea typeface="+mn-ea"/>
                <a:cs typeface="+mn-cs"/>
              </a:rPr>
              <a:t> that a deficit indicator can be more appropriate for some subdomains.</a:t>
            </a:r>
          </a:p>
          <a:p>
            <a:r>
              <a:rPr lang="en-US" sz="1200" b="1" i="0" u="none" strike="noStrike" kern="1200" baseline="0" dirty="0" smtClean="0">
                <a:solidFill>
                  <a:schemeClr val="tx1"/>
                </a:solidFill>
                <a:latin typeface="+mn-lt"/>
                <a:ea typeface="+mn-ea"/>
                <a:cs typeface="+mn-cs"/>
              </a:rPr>
              <a:t>10. SUBJECTIVE VS. OBJECTIVE</a:t>
            </a:r>
            <a:r>
              <a:rPr lang="en-US" sz="1200" b="0" i="0" u="none" strike="noStrike" kern="1200" baseline="0" dirty="0" smtClean="0">
                <a:solidFill>
                  <a:schemeClr val="tx1"/>
                </a:solidFill>
                <a:latin typeface="+mn-lt"/>
                <a:ea typeface="+mn-ea"/>
                <a:cs typeface="+mn-cs"/>
              </a:rPr>
              <a:t>: there should be a good mix of both</a:t>
            </a:r>
          </a:p>
          <a:p>
            <a:r>
              <a:rPr lang="en-GB" sz="1200" b="0" i="0" u="none" strike="noStrike" kern="1200" baseline="0" dirty="0" smtClean="0">
                <a:solidFill>
                  <a:schemeClr val="tx1"/>
                </a:solidFill>
                <a:latin typeface="+mn-lt"/>
                <a:ea typeface="+mn-ea"/>
                <a:cs typeface="+mn-cs"/>
              </a:rPr>
              <a:t>subjective and objective measures.</a:t>
            </a:r>
            <a:endParaRPr lang="en-GB" dirty="0"/>
          </a:p>
        </p:txBody>
      </p:sp>
      <p:sp>
        <p:nvSpPr>
          <p:cNvPr id="4" name="Slide Number Placeholder 3"/>
          <p:cNvSpPr>
            <a:spLocks noGrp="1"/>
          </p:cNvSpPr>
          <p:nvPr>
            <p:ph type="sldNum" sz="quarter" idx="10"/>
          </p:nvPr>
        </p:nvSpPr>
        <p:spPr/>
        <p:txBody>
          <a:bodyPr/>
          <a:lstStyle/>
          <a:p>
            <a:fld id="{2FFFDAF7-DFCC-47F3-AC89-2F876ACE3D33}" type="slidenum">
              <a:rPr lang="en-GB" smtClean="0"/>
              <a:t>15</a:t>
            </a:fld>
            <a:endParaRPr lang="en-GB"/>
          </a:p>
        </p:txBody>
      </p:sp>
    </p:spTree>
    <p:extLst>
      <p:ext uri="{BB962C8B-B14F-4D97-AF65-F5344CB8AC3E}">
        <p14:creationId xmlns:p14="http://schemas.microsoft.com/office/powerpoint/2010/main" val="90997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FFDAF7-DFCC-47F3-AC89-2F876ACE3D33}" type="slidenum">
              <a:rPr lang="en-GB" smtClean="0"/>
              <a:t>16</a:t>
            </a:fld>
            <a:endParaRPr lang="en-GB"/>
          </a:p>
        </p:txBody>
      </p:sp>
    </p:spTree>
    <p:extLst>
      <p:ext uri="{BB962C8B-B14F-4D97-AF65-F5344CB8AC3E}">
        <p14:creationId xmlns:p14="http://schemas.microsoft.com/office/powerpoint/2010/main" val="168483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more than</a:t>
            </a:r>
            <a:r>
              <a:rPr lang="en-US" baseline="0" dirty="0" smtClean="0"/>
              <a:t> just adding up the individual wellbeing scored of people in a community</a:t>
            </a:r>
            <a:endParaRPr lang="en-US" dirty="0"/>
          </a:p>
        </p:txBody>
      </p:sp>
      <p:sp>
        <p:nvSpPr>
          <p:cNvPr id="4" name="Slide Number Placeholder 3"/>
          <p:cNvSpPr>
            <a:spLocks noGrp="1"/>
          </p:cNvSpPr>
          <p:nvPr>
            <p:ph type="sldNum" sz="quarter" idx="10"/>
          </p:nvPr>
        </p:nvSpPr>
        <p:spPr/>
        <p:txBody>
          <a:bodyPr/>
          <a:lstStyle/>
          <a:p>
            <a:fld id="{4394555C-B727-419E-88CE-84E79B45C15B}" type="slidenum">
              <a:rPr lang="en-US" smtClean="0"/>
              <a:pPr/>
              <a:t>17</a:t>
            </a:fld>
            <a:endParaRPr lang="en-US"/>
          </a:p>
        </p:txBody>
      </p:sp>
    </p:spTree>
    <p:extLst>
      <p:ext uri="{BB962C8B-B14F-4D97-AF65-F5344CB8AC3E}">
        <p14:creationId xmlns:p14="http://schemas.microsoft.com/office/powerpoint/2010/main" val="311006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4555C-B727-419E-88CE-84E79B45C15B}" type="slidenum">
              <a:rPr lang="en-US" smtClean="0"/>
              <a:pPr/>
              <a:t>18</a:t>
            </a:fld>
            <a:endParaRPr lang="en-US"/>
          </a:p>
        </p:txBody>
      </p:sp>
    </p:spTree>
    <p:extLst>
      <p:ext uri="{BB962C8B-B14F-4D97-AF65-F5344CB8AC3E}">
        <p14:creationId xmlns:p14="http://schemas.microsoft.com/office/powerpoint/2010/main" val="56840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4555C-B727-419E-88CE-84E79B45C15B}" type="slidenum">
              <a:rPr lang="en-US" smtClean="0"/>
              <a:pPr/>
              <a:t>19</a:t>
            </a:fld>
            <a:endParaRPr lang="en-US"/>
          </a:p>
        </p:txBody>
      </p:sp>
    </p:spTree>
    <p:extLst>
      <p:ext uri="{BB962C8B-B14F-4D97-AF65-F5344CB8AC3E}">
        <p14:creationId xmlns:p14="http://schemas.microsoft.com/office/powerpoint/2010/main" val="161799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endParaRPr lang="en-US" sz="1500" dirty="0"/>
          </a:p>
        </p:txBody>
      </p:sp>
      <p:sp>
        <p:nvSpPr>
          <p:cNvPr id="4" name="Slide Number Placeholder 3"/>
          <p:cNvSpPr>
            <a:spLocks noGrp="1"/>
          </p:cNvSpPr>
          <p:nvPr>
            <p:ph type="sldNum" sz="quarter" idx="10"/>
          </p:nvPr>
        </p:nvSpPr>
        <p:spPr/>
        <p:txBody>
          <a:bodyPr/>
          <a:lstStyle/>
          <a:p>
            <a:fld id="{D011748D-49BE-4F1C-AADF-E09680AD27F2}" type="slidenum">
              <a:rPr lang="en-US" smtClean="0"/>
              <a:t>2</a:t>
            </a:fld>
            <a:endParaRPr lang="en-US"/>
          </a:p>
        </p:txBody>
      </p:sp>
    </p:spTree>
    <p:extLst>
      <p:ext uri="{BB962C8B-B14F-4D97-AF65-F5344CB8AC3E}">
        <p14:creationId xmlns:p14="http://schemas.microsoft.com/office/powerpoint/2010/main" val="2977963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20</a:t>
            </a:fld>
            <a:endParaRPr lang="en-US"/>
          </a:p>
        </p:txBody>
      </p:sp>
    </p:spTree>
    <p:extLst>
      <p:ext uri="{BB962C8B-B14F-4D97-AF65-F5344CB8AC3E}">
        <p14:creationId xmlns:p14="http://schemas.microsoft.com/office/powerpoint/2010/main" val="361912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defTabSz="966612" fontAlgn="base">
              <a:defRPr/>
            </a:pPr>
            <a:r>
              <a:rPr lang="en-US" dirty="0" smtClean="0"/>
              <a:t>Binder, M. and Freytag, A Volunteering, subjective well-being and public policy. </a:t>
            </a:r>
            <a:r>
              <a:rPr lang="en-US" i="1" dirty="0" smtClean="0"/>
              <a:t>Journal of Economic Psychology </a:t>
            </a:r>
            <a:r>
              <a:rPr lang="en-US" dirty="0" smtClean="0"/>
              <a:t>Volume 34, February 2013, Pages 97-119</a:t>
            </a:r>
          </a:p>
          <a:p>
            <a:pPr lvl="1" rtl="0" fontAlgn="base"/>
            <a:r>
              <a:rPr lang="en-US" sz="1300" dirty="0"/>
              <a:t>BRADBURY, S. and KAY, T., 2008. Stepping into community? The impact of youth volunteering on young people's social capital. IN: Nicholson, M. and </a:t>
            </a:r>
            <a:r>
              <a:rPr lang="en-US" sz="1300" dirty="0" err="1"/>
              <a:t>Hoye</a:t>
            </a:r>
            <a:r>
              <a:rPr lang="en-US" sz="1300" dirty="0"/>
              <a:t>, R. (</a:t>
            </a:r>
            <a:r>
              <a:rPr lang="en-US" sz="1300" dirty="0" err="1"/>
              <a:t>eds</a:t>
            </a:r>
            <a:r>
              <a:rPr lang="en-US" sz="1300" dirty="0"/>
              <a:t>). </a:t>
            </a:r>
            <a:r>
              <a:rPr lang="en-US" sz="1300" i="1" dirty="0"/>
              <a:t>Sport and Social Capital</a:t>
            </a:r>
            <a:r>
              <a:rPr lang="en-US" sz="1300" dirty="0"/>
              <a:t>. Abingdon, UK: Routledge (Taylor &amp; Francis Group), pp.285-317</a:t>
            </a:r>
          </a:p>
          <a:p>
            <a:pPr lvl="1" rtl="0" fontAlgn="base"/>
            <a:r>
              <a:rPr lang="en-US" sz="1300" dirty="0"/>
              <a:t>Greenfield E. and Marks N. Formal Volunteering as a Protective Factor for Older Adults' Psychological Well-being. </a:t>
            </a:r>
            <a:r>
              <a:rPr lang="en-US" sz="1300" i="1" dirty="0"/>
              <a:t>The Journals of Gerontology</a:t>
            </a:r>
            <a:r>
              <a:rPr lang="en-US" sz="1300" dirty="0"/>
              <a:t>; Sep 2004; 59B, 5; pg. S258</a:t>
            </a:r>
          </a:p>
          <a:p>
            <a:pPr marL="483306" lvl="1" defTabSz="966612" fontAlgn="base">
              <a:defRPr/>
            </a:pPr>
            <a:r>
              <a:rPr lang="en-US" dirty="0" smtClean="0"/>
              <a:t>Van </a:t>
            </a:r>
            <a:r>
              <a:rPr lang="en-US" dirty="0" err="1" smtClean="0"/>
              <a:t>Willigen</a:t>
            </a:r>
            <a:r>
              <a:rPr lang="en-US" dirty="0" smtClean="0"/>
              <a:t>, M. Differential Benefits of Volunteering Across the Life Course. </a:t>
            </a:r>
            <a:r>
              <a:rPr lang="en-US" i="1" dirty="0" smtClean="0"/>
              <a:t>Journal of Gerontology</a:t>
            </a:r>
            <a:r>
              <a:rPr lang="en-US" dirty="0" smtClean="0"/>
              <a:t>: 2000, Vol. 55B, No. 5, S308–S318</a:t>
            </a:r>
            <a:endParaRPr lang="en-US" sz="1300" dirty="0"/>
          </a:p>
          <a:p>
            <a:pPr lvl="1" rtl="0" fontAlgn="base"/>
            <a:endParaRPr lang="en-US" sz="1300" dirty="0"/>
          </a:p>
          <a:p>
            <a:r>
              <a:rPr lang="en-GB" sz="1300" dirty="0"/>
              <a:t>---</a:t>
            </a:r>
          </a:p>
          <a:p>
            <a:r>
              <a:rPr lang="en-GB" dirty="0" smtClean="0"/>
              <a:t>The body</a:t>
            </a:r>
            <a:r>
              <a:rPr lang="en-GB" baseline="0" dirty="0" smtClean="0"/>
              <a:t> of evidence points to links between volunteering and a number of other outcomes associated with wellbeing: happiness, life satisfaction, purpose and identity, social connections and social capital.</a:t>
            </a:r>
          </a:p>
          <a:p>
            <a:r>
              <a:rPr lang="en-GB" baseline="0" dirty="0" smtClean="0"/>
              <a:t>There is still work to be done to identify the causal links between these things.</a:t>
            </a:r>
            <a:endParaRPr lang="en-US" dirty="0"/>
          </a:p>
        </p:txBody>
      </p:sp>
      <p:sp>
        <p:nvSpPr>
          <p:cNvPr id="4" name="Slide Number Placeholder 3"/>
          <p:cNvSpPr>
            <a:spLocks noGrp="1"/>
          </p:cNvSpPr>
          <p:nvPr>
            <p:ph type="sldNum" sz="quarter" idx="10"/>
          </p:nvPr>
        </p:nvSpPr>
        <p:spPr/>
        <p:txBody>
          <a:bodyPr/>
          <a:lstStyle/>
          <a:p>
            <a:fld id="{D011748D-49BE-4F1C-AADF-E09680AD27F2}" type="slidenum">
              <a:rPr lang="en-US" smtClean="0"/>
              <a:t>21</a:t>
            </a:fld>
            <a:endParaRPr lang="en-US"/>
          </a:p>
        </p:txBody>
      </p:sp>
    </p:spTree>
    <p:extLst>
      <p:ext uri="{BB962C8B-B14F-4D97-AF65-F5344CB8AC3E}">
        <p14:creationId xmlns:p14="http://schemas.microsoft.com/office/powerpoint/2010/main" val="284319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22</a:t>
            </a:fld>
            <a:endParaRPr lang="en-US"/>
          </a:p>
        </p:txBody>
      </p:sp>
    </p:spTree>
    <p:extLst>
      <p:ext uri="{BB962C8B-B14F-4D97-AF65-F5344CB8AC3E}">
        <p14:creationId xmlns:p14="http://schemas.microsoft.com/office/powerpoint/2010/main" val="2699699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23</a:t>
            </a:fld>
            <a:endParaRPr lang="en-US"/>
          </a:p>
        </p:txBody>
      </p:sp>
    </p:spTree>
    <p:extLst>
      <p:ext uri="{BB962C8B-B14F-4D97-AF65-F5344CB8AC3E}">
        <p14:creationId xmlns:p14="http://schemas.microsoft.com/office/powerpoint/2010/main" val="59149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24</a:t>
            </a:fld>
            <a:endParaRPr lang="en-US"/>
          </a:p>
        </p:txBody>
      </p:sp>
    </p:spTree>
    <p:extLst>
      <p:ext uri="{BB962C8B-B14F-4D97-AF65-F5344CB8AC3E}">
        <p14:creationId xmlns:p14="http://schemas.microsoft.com/office/powerpoint/2010/main" val="2645023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25</a:t>
            </a:fld>
            <a:endParaRPr lang="en-US"/>
          </a:p>
        </p:txBody>
      </p:sp>
    </p:spTree>
    <p:extLst>
      <p:ext uri="{BB962C8B-B14F-4D97-AF65-F5344CB8AC3E}">
        <p14:creationId xmlns:p14="http://schemas.microsoft.com/office/powerpoint/2010/main" val="1893016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Promising evidence – mostly qualitative</a:t>
            </a:r>
            <a:endParaRPr lang="en-GB" dirty="0"/>
          </a:p>
        </p:txBody>
      </p:sp>
      <p:sp>
        <p:nvSpPr>
          <p:cNvPr id="4" name="Slide Number Placeholder 3"/>
          <p:cNvSpPr>
            <a:spLocks noGrp="1"/>
          </p:cNvSpPr>
          <p:nvPr>
            <p:ph type="sldNum" sz="quarter" idx="10"/>
          </p:nvPr>
        </p:nvSpPr>
        <p:spPr/>
        <p:txBody>
          <a:bodyPr/>
          <a:lstStyle/>
          <a:p>
            <a:fld id="{E4E1393B-1BEE-4768-8CC5-5BD300D9A34A}" type="slidenum">
              <a:rPr lang="en-GB" smtClean="0"/>
              <a:t>26</a:t>
            </a:fld>
            <a:endParaRPr lang="en-GB"/>
          </a:p>
        </p:txBody>
      </p:sp>
    </p:spTree>
    <p:extLst>
      <p:ext uri="{BB962C8B-B14F-4D97-AF65-F5344CB8AC3E}">
        <p14:creationId xmlns:p14="http://schemas.microsoft.com/office/powerpoint/2010/main" val="297328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Promising evidence – mostly qualitative</a:t>
            </a:r>
            <a:endParaRPr lang="en-GB" dirty="0"/>
          </a:p>
        </p:txBody>
      </p:sp>
      <p:sp>
        <p:nvSpPr>
          <p:cNvPr id="4" name="Slide Number Placeholder 3"/>
          <p:cNvSpPr>
            <a:spLocks noGrp="1"/>
          </p:cNvSpPr>
          <p:nvPr>
            <p:ph type="sldNum" sz="quarter" idx="10"/>
          </p:nvPr>
        </p:nvSpPr>
        <p:spPr/>
        <p:txBody>
          <a:bodyPr/>
          <a:lstStyle/>
          <a:p>
            <a:fld id="{E4E1393B-1BEE-4768-8CC5-5BD300D9A34A}" type="slidenum">
              <a:rPr lang="en-GB" smtClean="0"/>
              <a:t>27</a:t>
            </a:fld>
            <a:endParaRPr lang="en-GB"/>
          </a:p>
        </p:txBody>
      </p:sp>
    </p:spTree>
    <p:extLst>
      <p:ext uri="{BB962C8B-B14F-4D97-AF65-F5344CB8AC3E}">
        <p14:creationId xmlns:p14="http://schemas.microsoft.com/office/powerpoint/2010/main" val="2983345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Promising evidence – mostly qualitative</a:t>
            </a:r>
            <a:endParaRPr lang="en-GB" dirty="0"/>
          </a:p>
        </p:txBody>
      </p:sp>
      <p:sp>
        <p:nvSpPr>
          <p:cNvPr id="4" name="Slide Number Placeholder 3"/>
          <p:cNvSpPr>
            <a:spLocks noGrp="1"/>
          </p:cNvSpPr>
          <p:nvPr>
            <p:ph type="sldNum" sz="quarter" idx="10"/>
          </p:nvPr>
        </p:nvSpPr>
        <p:spPr/>
        <p:txBody>
          <a:bodyPr/>
          <a:lstStyle/>
          <a:p>
            <a:fld id="{E4E1393B-1BEE-4768-8CC5-5BD300D9A34A}" type="slidenum">
              <a:rPr lang="en-GB" smtClean="0"/>
              <a:t>28</a:t>
            </a:fld>
            <a:endParaRPr lang="en-GB"/>
          </a:p>
        </p:txBody>
      </p:sp>
    </p:spTree>
    <p:extLst>
      <p:ext uri="{BB962C8B-B14F-4D97-AF65-F5344CB8AC3E}">
        <p14:creationId xmlns:p14="http://schemas.microsoft.com/office/powerpoint/2010/main" val="2705627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29</a:t>
            </a:fld>
            <a:endParaRPr lang="en-US"/>
          </a:p>
        </p:txBody>
      </p:sp>
    </p:spTree>
    <p:extLst>
      <p:ext uri="{BB962C8B-B14F-4D97-AF65-F5344CB8AC3E}">
        <p14:creationId xmlns:p14="http://schemas.microsoft.com/office/powerpoint/2010/main" val="301948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b="1" dirty="0"/>
              <a:t>Wellbeing is ‘how we’re doing’</a:t>
            </a:r>
            <a:endParaRPr lang="en-US" sz="1300" dirty="0"/>
          </a:p>
          <a:p>
            <a:pPr defTabSz="966612" fontAlgn="base">
              <a:defRPr/>
            </a:pPr>
            <a:r>
              <a:rPr lang="en-US" sz="1300" dirty="0"/>
              <a:t>It’s how we experience life as a whole. </a:t>
            </a:r>
          </a:p>
          <a:p>
            <a:pPr fontAlgn="base"/>
            <a:endParaRPr lang="en-US" sz="1300" dirty="0"/>
          </a:p>
          <a:p>
            <a:pPr fontAlgn="base"/>
            <a:r>
              <a:rPr lang="en-US" sz="1300" dirty="0"/>
              <a:t>It’s about how external conditions affect our lives and how we function in society.</a:t>
            </a:r>
          </a:p>
          <a:p>
            <a:pPr fontAlgn="base"/>
            <a:endParaRPr lang="en-US" sz="1300" dirty="0"/>
          </a:p>
          <a:p>
            <a:pPr fontAlgn="base"/>
            <a:r>
              <a:rPr lang="en-US" sz="1300" dirty="0"/>
              <a:t>Everything in our lives can affect our wellbeing, but some important aspects are income, work, the things we do, our health, relationships, environment, and communities. </a:t>
            </a:r>
          </a:p>
          <a:p>
            <a:pPr fontAlgn="base"/>
            <a:endParaRPr lang="en-US" sz="1300" dirty="0"/>
          </a:p>
          <a:p>
            <a:pPr fontAlgn="base"/>
            <a:r>
              <a:rPr lang="en-US" sz="1300" dirty="0"/>
              <a:t>What affects wellbeing is different for everyone. So, no matter how many positive things we have in our lives, if we don’t feel or experience our lives going well, we can’t describe them as truly going well.</a:t>
            </a:r>
          </a:p>
          <a:p>
            <a:endParaRPr lang="en-GB" dirty="0" smtClean="0"/>
          </a:p>
          <a:p>
            <a:r>
              <a:rPr lang="en-GB" dirty="0" smtClean="0"/>
              <a:t>We should ask people directly how they think</a:t>
            </a:r>
            <a:r>
              <a:rPr lang="en-GB" baseline="0" dirty="0" smtClean="0"/>
              <a:t> their lives are going, not just try to measure what we can observe.</a:t>
            </a:r>
            <a:endParaRPr lang="en-US" dirty="0"/>
          </a:p>
        </p:txBody>
      </p:sp>
      <p:sp>
        <p:nvSpPr>
          <p:cNvPr id="4" name="Slide Number Placeholder 3"/>
          <p:cNvSpPr>
            <a:spLocks noGrp="1"/>
          </p:cNvSpPr>
          <p:nvPr>
            <p:ph type="sldNum" sz="quarter" idx="10"/>
          </p:nvPr>
        </p:nvSpPr>
        <p:spPr/>
        <p:txBody>
          <a:bodyPr/>
          <a:lstStyle/>
          <a:p>
            <a:fld id="{D011748D-49BE-4F1C-AADF-E09680AD27F2}" type="slidenum">
              <a:rPr lang="en-US" smtClean="0"/>
              <a:t>3</a:t>
            </a:fld>
            <a:endParaRPr lang="en-US"/>
          </a:p>
        </p:txBody>
      </p:sp>
    </p:spTree>
    <p:extLst>
      <p:ext uri="{BB962C8B-B14F-4D97-AF65-F5344CB8AC3E}">
        <p14:creationId xmlns:p14="http://schemas.microsoft.com/office/powerpoint/2010/main" val="322496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1721DF1-DE40-421E-8EEC-67193C8361B5}" type="slidenum">
              <a:rPr lang="en-US" smtClean="0"/>
              <a:t>30</a:t>
            </a:fld>
            <a:endParaRPr lang="en-US"/>
          </a:p>
        </p:txBody>
      </p:sp>
    </p:spTree>
    <p:extLst>
      <p:ext uri="{BB962C8B-B14F-4D97-AF65-F5344CB8AC3E}">
        <p14:creationId xmlns:p14="http://schemas.microsoft.com/office/powerpoint/2010/main" val="160107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dirty="0"/>
          </a:p>
        </p:txBody>
      </p:sp>
      <p:sp>
        <p:nvSpPr>
          <p:cNvPr id="4" name="Slide Number Placeholder 3"/>
          <p:cNvSpPr>
            <a:spLocks noGrp="1"/>
          </p:cNvSpPr>
          <p:nvPr>
            <p:ph type="sldNum" sz="quarter" idx="10"/>
          </p:nvPr>
        </p:nvSpPr>
        <p:spPr/>
        <p:txBody>
          <a:bodyPr/>
          <a:lstStyle/>
          <a:p>
            <a:fld id="{D011748D-49BE-4F1C-AADF-E09680AD27F2}" type="slidenum">
              <a:rPr lang="en-US" smtClean="0"/>
              <a:t>31</a:t>
            </a:fld>
            <a:endParaRPr lang="en-US"/>
          </a:p>
        </p:txBody>
      </p:sp>
    </p:spTree>
    <p:extLst>
      <p:ext uri="{BB962C8B-B14F-4D97-AF65-F5344CB8AC3E}">
        <p14:creationId xmlns:p14="http://schemas.microsoft.com/office/powerpoint/2010/main" val="3878085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1DF1-DE40-421E-8EEC-67193C8361B5}" type="slidenum">
              <a:rPr lang="en-US" smtClean="0"/>
              <a:t>32</a:t>
            </a:fld>
            <a:endParaRPr lang="en-US"/>
          </a:p>
        </p:txBody>
      </p:sp>
    </p:spTree>
    <p:extLst>
      <p:ext uri="{BB962C8B-B14F-4D97-AF65-F5344CB8AC3E}">
        <p14:creationId xmlns:p14="http://schemas.microsoft.com/office/powerpoint/2010/main" val="2784375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Measures</a:t>
            </a:r>
            <a:r>
              <a:rPr lang="en-GB" sz="1300" dirty="0"/>
              <a:t> are ONS4 ‘personal wellbeing’ questions: life satisfaction, happiness, purpose and anxiety.</a:t>
            </a:r>
          </a:p>
          <a:p>
            <a:endParaRPr lang="en-US" sz="1300" dirty="0"/>
          </a:p>
          <a:p>
            <a:r>
              <a:rPr lang="en-US" sz="1300" dirty="0"/>
              <a:t>Note that we are looking at inequality </a:t>
            </a:r>
            <a:r>
              <a:rPr lang="en-US" sz="1300" b="1" dirty="0"/>
              <a:t>within </a:t>
            </a:r>
            <a:r>
              <a:rPr lang="en-US" sz="1300" dirty="0"/>
              <a:t>local authorities, </a:t>
            </a:r>
            <a:r>
              <a:rPr lang="en-US" sz="1300" b="1" dirty="0"/>
              <a:t>not between </a:t>
            </a:r>
            <a:r>
              <a:rPr lang="en-US" sz="1300" dirty="0"/>
              <a:t>local authorities. </a:t>
            </a:r>
          </a:p>
          <a:p>
            <a:endParaRPr lang="en-US" sz="1300" dirty="0"/>
          </a:p>
          <a:p>
            <a:r>
              <a:rPr lang="en-US" sz="1300" dirty="0"/>
              <a:t>For example, Lambeth’s average wellbeing score is 7.33, compared to Sunderland’s 7.36.11 </a:t>
            </a:r>
          </a:p>
          <a:p>
            <a:endParaRPr lang="en-US" sz="1300" dirty="0"/>
          </a:p>
          <a:p>
            <a:r>
              <a:rPr lang="en-US" sz="1300" dirty="0"/>
              <a:t>However, using our overall wellbeing inequality measure (average standard deviation of four wellbeing questions), </a:t>
            </a:r>
            <a:r>
              <a:rPr lang="en-US" sz="1300" b="1" dirty="0"/>
              <a:t>Lambeth scores </a:t>
            </a:r>
            <a:r>
              <a:rPr lang="en-US" sz="1300" dirty="0"/>
              <a:t>1.9, placing it in the </a:t>
            </a:r>
            <a:r>
              <a:rPr lang="en-US" sz="1300" b="1" dirty="0"/>
              <a:t>top 10 </a:t>
            </a:r>
            <a:r>
              <a:rPr lang="en-US" sz="1300" dirty="0"/>
              <a:t>most equal local authorities and </a:t>
            </a:r>
            <a:r>
              <a:rPr lang="en-US" sz="1300" b="1" dirty="0"/>
              <a:t>Sunderland</a:t>
            </a:r>
            <a:r>
              <a:rPr lang="en-US" sz="1300" dirty="0"/>
              <a:t> scores 2.4, placing it in the </a:t>
            </a:r>
            <a:r>
              <a:rPr lang="en-US" sz="1300" b="1" dirty="0"/>
              <a:t>bottom 10 </a:t>
            </a:r>
            <a:r>
              <a:rPr lang="en-US" sz="1300" dirty="0"/>
              <a:t>least equal. </a:t>
            </a:r>
          </a:p>
          <a:p>
            <a:endParaRPr lang="en-US" sz="1300" dirty="0"/>
          </a:p>
          <a:p>
            <a:r>
              <a:rPr lang="en-US" sz="1300" dirty="0"/>
              <a:t>We are comparing local authorities’ internal wellbeing inequality.</a:t>
            </a:r>
          </a:p>
          <a:p>
            <a:r>
              <a:rPr lang="en-GB" sz="1300" dirty="0"/>
              <a:t>---</a:t>
            </a:r>
          </a:p>
          <a:p>
            <a:r>
              <a:rPr lang="en-GB" sz="1300" b="1" dirty="0"/>
              <a:t>Methodology</a:t>
            </a:r>
            <a:r>
              <a:rPr lang="en-GB" sz="1300" dirty="0"/>
              <a:t>: </a:t>
            </a:r>
            <a:r>
              <a:rPr lang="en-US" sz="1300" dirty="0"/>
              <a:t>For each of the four ONS wellbeing questions, we calculated the standard deviation for each local authority. This is the average difference</a:t>
            </a:r>
          </a:p>
          <a:p>
            <a:r>
              <a:rPr lang="en-US" sz="1300" dirty="0"/>
              <a:t>between the wellbeing score of any individual in a local authority and the mean for that local authority. </a:t>
            </a:r>
          </a:p>
          <a:p>
            <a:r>
              <a:rPr lang="en-US" sz="1300" dirty="0"/>
              <a:t>We also averaged the standard deviations for the four questions to create an overall wellbeing inequality measure.</a:t>
            </a:r>
            <a:endParaRPr lang="en-GB" sz="1300" dirty="0"/>
          </a:p>
        </p:txBody>
      </p:sp>
      <p:sp>
        <p:nvSpPr>
          <p:cNvPr id="4" name="Slide Number Placeholder 3"/>
          <p:cNvSpPr>
            <a:spLocks noGrp="1"/>
          </p:cNvSpPr>
          <p:nvPr>
            <p:ph type="sldNum" sz="quarter" idx="10"/>
          </p:nvPr>
        </p:nvSpPr>
        <p:spPr/>
        <p:txBody>
          <a:bodyPr/>
          <a:lstStyle/>
          <a:p>
            <a:fld id="{D011748D-49BE-4F1C-AADF-E09680AD27F2}" type="slidenum">
              <a:rPr lang="en-US" smtClean="0"/>
              <a:t>33</a:t>
            </a:fld>
            <a:endParaRPr lang="en-US"/>
          </a:p>
        </p:txBody>
      </p:sp>
    </p:spTree>
    <p:extLst>
      <p:ext uri="{BB962C8B-B14F-4D97-AF65-F5344CB8AC3E}">
        <p14:creationId xmlns:p14="http://schemas.microsoft.com/office/powerpoint/2010/main" val="3944079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For example, consider two hypothetical local authorities: in local authority A, half the population has a wellbeing score of 7 and half the population has a wellbeing score of 6. In local authority B, half the population has a wellbeing score of 8, and half the population has a wellbeing score of 5. In both places, the average wellbeing score would be 6.5. But political philosophers such as John Rawls and economists such as Anthony Atkinson have long argued that ‘social welfare’ is dependent on the distribution of an outcome, not just the average. Rawls’ logic is simple – imagine you are not yet born and you get to choose which of the two local authorities you get to be born into. The only catch is that you don’t know which half of the population you’ll be part of. Most people would prefer local authority A – where there is less uncertainty of the outcome, because there is less inequality.</a:t>
            </a:r>
            <a:endParaRPr lang="en-GB" sz="1300" dirty="0"/>
          </a:p>
        </p:txBody>
      </p:sp>
      <p:sp>
        <p:nvSpPr>
          <p:cNvPr id="4" name="Slide Number Placeholder 3"/>
          <p:cNvSpPr>
            <a:spLocks noGrp="1"/>
          </p:cNvSpPr>
          <p:nvPr>
            <p:ph type="sldNum" sz="quarter" idx="10"/>
          </p:nvPr>
        </p:nvSpPr>
        <p:spPr/>
        <p:txBody>
          <a:bodyPr/>
          <a:lstStyle/>
          <a:p>
            <a:fld id="{D011748D-49BE-4F1C-AADF-E09680AD27F2}" type="slidenum">
              <a:rPr lang="en-US" smtClean="0"/>
              <a:t>34</a:t>
            </a:fld>
            <a:endParaRPr lang="en-US"/>
          </a:p>
        </p:txBody>
      </p:sp>
    </p:spTree>
    <p:extLst>
      <p:ext uri="{BB962C8B-B14F-4D97-AF65-F5344CB8AC3E}">
        <p14:creationId xmlns:p14="http://schemas.microsoft.com/office/powerpoint/2010/main" val="245751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15FC78-4CA6-4363-AC2C-EA07C87CDB68}" type="slidenum">
              <a:rPr lang="en-GB" smtClean="0"/>
              <a:t>4</a:t>
            </a:fld>
            <a:endParaRPr lang="en-GB"/>
          </a:p>
        </p:txBody>
      </p:sp>
    </p:spTree>
    <p:extLst>
      <p:ext uri="{BB962C8B-B14F-4D97-AF65-F5344CB8AC3E}">
        <p14:creationId xmlns:p14="http://schemas.microsoft.com/office/powerpoint/2010/main" val="26666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fld id="{D011748D-49BE-4F1C-AADF-E09680AD27F2}" type="slidenum">
              <a:rPr lang="en-US" smtClean="0"/>
              <a:t>5</a:t>
            </a:fld>
            <a:endParaRPr lang="en-US"/>
          </a:p>
        </p:txBody>
      </p:sp>
    </p:spTree>
    <p:extLst>
      <p:ext uri="{BB962C8B-B14F-4D97-AF65-F5344CB8AC3E}">
        <p14:creationId xmlns:p14="http://schemas.microsoft.com/office/powerpoint/2010/main" val="65418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Average life sat 2012-2015, UK </a:t>
            </a:r>
          </a:p>
          <a:p>
            <a:r>
              <a:rPr lang="en-GB" sz="1400" dirty="0"/>
              <a:t>ONS</a:t>
            </a:r>
          </a:p>
        </p:txBody>
      </p:sp>
      <p:sp>
        <p:nvSpPr>
          <p:cNvPr id="4" name="Slide Number Placeholder 3"/>
          <p:cNvSpPr>
            <a:spLocks noGrp="1"/>
          </p:cNvSpPr>
          <p:nvPr>
            <p:ph type="sldNum" sz="quarter" idx="10"/>
          </p:nvPr>
        </p:nvSpPr>
        <p:spPr/>
        <p:txBody>
          <a:bodyPr/>
          <a:lstStyle/>
          <a:p>
            <a:fld id="{D011748D-49BE-4F1C-AADF-E09680AD27F2}" type="slidenum">
              <a:rPr lang="en-US" smtClean="0"/>
              <a:t>6</a:t>
            </a:fld>
            <a:endParaRPr lang="en-US"/>
          </a:p>
        </p:txBody>
      </p:sp>
    </p:spTree>
    <p:extLst>
      <p:ext uri="{BB962C8B-B14F-4D97-AF65-F5344CB8AC3E}">
        <p14:creationId xmlns:p14="http://schemas.microsoft.com/office/powerpoint/2010/main" val="132396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Dolan, P. and </a:t>
            </a:r>
            <a:r>
              <a:rPr lang="en-US" sz="1400" dirty="0" err="1"/>
              <a:t>Kudrna</a:t>
            </a:r>
            <a:r>
              <a:rPr lang="en-US" sz="1400" dirty="0"/>
              <a:t>, L. (2016). Sentimental Hedonism: Pleasure, purpose, and public policy. In </a:t>
            </a:r>
            <a:r>
              <a:rPr lang="en-US" sz="1400" dirty="0" err="1"/>
              <a:t>Vittersø</a:t>
            </a:r>
            <a:r>
              <a:rPr lang="en-US" sz="1400" dirty="0"/>
              <a:t>, J. </a:t>
            </a:r>
            <a:r>
              <a:rPr lang="en-US" sz="1400" i="1" dirty="0"/>
              <a:t>Handbook of </a:t>
            </a:r>
            <a:r>
              <a:rPr lang="en-US" sz="1400" i="1" dirty="0" err="1"/>
              <a:t>Eudaimonic</a:t>
            </a:r>
            <a:r>
              <a:rPr lang="en-US" sz="1400" i="1" dirty="0"/>
              <a:t> Wellbeing. </a:t>
            </a:r>
            <a:r>
              <a:rPr lang="en-US" sz="1400" dirty="0"/>
              <a:t>Springer.</a:t>
            </a:r>
          </a:p>
          <a:p>
            <a:r>
              <a:rPr lang="en-US" sz="1400" dirty="0"/>
              <a:t>Figure 3: ‘Pleasure’ and ‘purpose’ ratings by age in the American Time Use Survey</a:t>
            </a:r>
          </a:p>
          <a:p>
            <a:r>
              <a:rPr lang="en-GB" sz="1400" dirty="0"/>
              <a:t>---</a:t>
            </a:r>
          </a:p>
          <a:p>
            <a:r>
              <a:rPr lang="en-GB" sz="1400" dirty="0"/>
              <a:t>Different activities – diaries</a:t>
            </a:r>
          </a:p>
          <a:p>
            <a:endParaRPr lang="en-GB" sz="1400" dirty="0"/>
          </a:p>
        </p:txBody>
      </p:sp>
      <p:sp>
        <p:nvSpPr>
          <p:cNvPr id="4" name="Slide Number Placeholder 3"/>
          <p:cNvSpPr>
            <a:spLocks noGrp="1"/>
          </p:cNvSpPr>
          <p:nvPr>
            <p:ph type="sldNum" sz="quarter" idx="10"/>
          </p:nvPr>
        </p:nvSpPr>
        <p:spPr/>
        <p:txBody>
          <a:bodyPr/>
          <a:lstStyle/>
          <a:p>
            <a:fld id="{D011748D-49BE-4F1C-AADF-E09680AD27F2}" type="slidenum">
              <a:rPr lang="en-US" smtClean="0"/>
              <a:t>7</a:t>
            </a:fld>
            <a:endParaRPr lang="en-US"/>
          </a:p>
        </p:txBody>
      </p:sp>
    </p:spTree>
    <p:extLst>
      <p:ext uri="{BB962C8B-B14F-4D97-AF65-F5344CB8AC3E}">
        <p14:creationId xmlns:p14="http://schemas.microsoft.com/office/powerpoint/2010/main" val="370324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 conditions</a:t>
            </a:r>
            <a:r>
              <a:rPr lang="en-GB" baseline="0" dirty="0" smtClean="0"/>
              <a:t> have different effects on wellbeing. We know that employment, strong relationships, and trust are key to good wellbeing, </a:t>
            </a:r>
          </a:p>
          <a:p>
            <a:r>
              <a:rPr lang="en-GB" baseline="0" dirty="0" smtClean="0"/>
              <a:t>while bad health, a lack of basic needs and unemployment are bad.</a:t>
            </a:r>
            <a:endParaRPr lang="en-US" baseline="0" dirty="0" smtClean="0"/>
          </a:p>
          <a:p>
            <a:endParaRPr lang="en-GB" baseline="0" dirty="0" smtClean="0"/>
          </a:p>
        </p:txBody>
      </p:sp>
      <p:sp>
        <p:nvSpPr>
          <p:cNvPr id="4" name="Slide Number Placeholder 3"/>
          <p:cNvSpPr>
            <a:spLocks noGrp="1"/>
          </p:cNvSpPr>
          <p:nvPr>
            <p:ph type="sldNum" sz="quarter" idx="10"/>
          </p:nvPr>
        </p:nvSpPr>
        <p:spPr/>
        <p:txBody>
          <a:bodyPr/>
          <a:lstStyle/>
          <a:p>
            <a:fld id="{71721DF1-DE40-421E-8EEC-67193C8361B5}" type="slidenum">
              <a:rPr lang="en-US" smtClean="0"/>
              <a:t>8</a:t>
            </a:fld>
            <a:endParaRPr lang="en-US"/>
          </a:p>
        </p:txBody>
      </p:sp>
    </p:spTree>
    <p:extLst>
      <p:ext uri="{BB962C8B-B14F-4D97-AF65-F5344CB8AC3E}">
        <p14:creationId xmlns:p14="http://schemas.microsoft.com/office/powerpoint/2010/main" val="406548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endParaRPr lang="en-US" sz="1500" dirty="0"/>
          </a:p>
        </p:txBody>
      </p:sp>
      <p:sp>
        <p:nvSpPr>
          <p:cNvPr id="4" name="Slide Number Placeholder 3"/>
          <p:cNvSpPr>
            <a:spLocks noGrp="1"/>
          </p:cNvSpPr>
          <p:nvPr>
            <p:ph type="sldNum" sz="quarter" idx="10"/>
          </p:nvPr>
        </p:nvSpPr>
        <p:spPr/>
        <p:txBody>
          <a:bodyPr/>
          <a:lstStyle/>
          <a:p>
            <a:fld id="{D011748D-49BE-4F1C-AADF-E09680AD27F2}" type="slidenum">
              <a:rPr lang="en-US" smtClean="0"/>
              <a:t>9</a:t>
            </a:fld>
            <a:endParaRPr lang="en-US"/>
          </a:p>
        </p:txBody>
      </p:sp>
    </p:spTree>
    <p:extLst>
      <p:ext uri="{BB962C8B-B14F-4D97-AF65-F5344CB8AC3E}">
        <p14:creationId xmlns:p14="http://schemas.microsoft.com/office/powerpoint/2010/main" val="23405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F29B332-9187-49C2-B9C9-95F9E2B1CBC1}"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87315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29B332-9187-49C2-B9C9-95F9E2B1CBC1}"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96743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29B332-9187-49C2-B9C9-95F9E2B1CBC1}"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22547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29B332-9187-49C2-B9C9-95F9E2B1CBC1}"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154738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9B332-9187-49C2-B9C9-95F9E2B1CBC1}" type="datetimeFigureOut">
              <a:rPr lang="en-GB" smtClean="0"/>
              <a:t>17/09/2018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13377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F29B332-9187-49C2-B9C9-95F9E2B1CBC1}" type="datetimeFigureOut">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277337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F29B332-9187-49C2-B9C9-95F9E2B1CBC1}" type="datetimeFigureOut">
              <a:rPr lang="en-GB" smtClean="0"/>
              <a:t>17/09/2018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21042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F29B332-9187-49C2-B9C9-95F9E2B1CBC1}" type="datetimeFigureOut">
              <a:rPr lang="en-GB" smtClean="0"/>
              <a:t>17/09/2018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146712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9B332-9187-49C2-B9C9-95F9E2B1CBC1}" type="datetimeFigureOut">
              <a:rPr lang="en-GB" smtClean="0"/>
              <a:t>17/09/2018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30887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9B332-9187-49C2-B9C9-95F9E2B1CBC1}" type="datetimeFigureOut">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49091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9B332-9187-49C2-B9C9-95F9E2B1CBC1}" type="datetimeFigureOut">
              <a:rPr lang="en-GB" smtClean="0"/>
              <a:t>17/09/2018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9181E0-9CAD-4085-BE96-1A7F0CF87DC8}" type="slidenum">
              <a:rPr lang="en-GB" smtClean="0"/>
              <a:t>‹#›</a:t>
            </a:fld>
            <a:endParaRPr lang="en-GB"/>
          </a:p>
        </p:txBody>
      </p:sp>
    </p:spTree>
    <p:extLst>
      <p:ext uri="{BB962C8B-B14F-4D97-AF65-F5344CB8AC3E}">
        <p14:creationId xmlns:p14="http://schemas.microsoft.com/office/powerpoint/2010/main" val="1679198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9B332-9187-49C2-B9C9-95F9E2B1CBC1}" type="datetimeFigureOut">
              <a:rPr lang="en-GB" smtClean="0"/>
              <a:t>17/09/2018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181E0-9CAD-4085-BE96-1A7F0CF87DC8}" type="slidenum">
              <a:rPr lang="en-GB" smtClean="0"/>
              <a:t>‹#›</a:t>
            </a:fld>
            <a:endParaRPr lang="en-GB"/>
          </a:p>
        </p:txBody>
      </p:sp>
    </p:spTree>
    <p:extLst>
      <p:ext uri="{BB962C8B-B14F-4D97-AF65-F5344CB8AC3E}">
        <p14:creationId xmlns:p14="http://schemas.microsoft.com/office/powerpoint/2010/main" val="3124630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3.emf"/><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emf"/><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whatworkswellbeing.org/product/understanding-local-needs-for-wellbeing-data"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344" y="0"/>
            <a:ext cx="11305402" cy="7536935"/>
          </a:xfrm>
          <a:prstGeom prst="rect">
            <a:avLst/>
          </a:prstGeom>
        </p:spPr>
      </p:pic>
      <p:sp>
        <p:nvSpPr>
          <p:cNvPr id="8" name="Oval 7"/>
          <p:cNvSpPr/>
          <p:nvPr/>
        </p:nvSpPr>
        <p:spPr>
          <a:xfrm>
            <a:off x="-3941181" y="-1651000"/>
            <a:ext cx="10160000" cy="10160000"/>
          </a:xfrm>
          <a:prstGeom prst="ellipse">
            <a:avLst/>
          </a:prstGeom>
          <a:solidFill>
            <a:srgbClr val="00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304800" y="-1447800"/>
            <a:ext cx="184731" cy="461665"/>
          </a:xfrm>
          <a:prstGeom prst="rect">
            <a:avLst/>
          </a:prstGeom>
          <a:noFill/>
        </p:spPr>
        <p:txBody>
          <a:bodyPr wrap="none" rtlCol="0">
            <a:spAutoFit/>
          </a:bodyPr>
          <a:lstStyle/>
          <a:p>
            <a:endParaRPr lang="en-US" sz="2400" dirty="0"/>
          </a:p>
        </p:txBody>
      </p:sp>
      <p:sp>
        <p:nvSpPr>
          <p:cNvPr id="12" name="TextBox 11"/>
          <p:cNvSpPr txBox="1"/>
          <p:nvPr/>
        </p:nvSpPr>
        <p:spPr>
          <a:xfrm>
            <a:off x="706331" y="2703263"/>
            <a:ext cx="4803220" cy="2123658"/>
          </a:xfrm>
          <a:prstGeom prst="rect">
            <a:avLst/>
          </a:prstGeom>
          <a:noFill/>
        </p:spPr>
        <p:txBody>
          <a:bodyPr wrap="square" rtlCol="0">
            <a:spAutoFit/>
          </a:bodyPr>
          <a:lstStyle/>
          <a:p>
            <a:r>
              <a:rPr lang="en-US" sz="4400" dirty="0" smtClean="0">
                <a:solidFill>
                  <a:schemeClr val="bg1"/>
                </a:solidFill>
                <a:latin typeface="+mj-lt"/>
              </a:rPr>
              <a:t>How do we measure wellbeing and what do we know?</a:t>
            </a:r>
            <a:endParaRPr lang="en-US" sz="4400" dirty="0">
              <a:solidFill>
                <a:schemeClr val="bg1"/>
              </a:solidFill>
              <a:latin typeface="+mj-lt"/>
            </a:endParaRPr>
          </a:p>
        </p:txBody>
      </p:sp>
      <p:sp>
        <p:nvSpPr>
          <p:cNvPr id="13" name="TextBox 12"/>
          <p:cNvSpPr txBox="1"/>
          <p:nvPr/>
        </p:nvSpPr>
        <p:spPr>
          <a:xfrm>
            <a:off x="741053" y="5029462"/>
            <a:ext cx="5022392" cy="954107"/>
          </a:xfrm>
          <a:prstGeom prst="rect">
            <a:avLst/>
          </a:prstGeom>
          <a:noFill/>
        </p:spPr>
        <p:txBody>
          <a:bodyPr wrap="square" rtlCol="0">
            <a:spAutoFit/>
          </a:bodyPr>
          <a:lstStyle/>
          <a:p>
            <a:r>
              <a:rPr lang="en-US" sz="2800" dirty="0" smtClean="0">
                <a:solidFill>
                  <a:schemeClr val="bg1"/>
                </a:solidFill>
                <a:cs typeface="Arial" pitchFamily="34" charset="0"/>
              </a:rPr>
              <a:t>Ingrid Abreu Scherer</a:t>
            </a:r>
          </a:p>
          <a:p>
            <a:r>
              <a:rPr lang="en-US" sz="2800" dirty="0" smtClean="0">
                <a:solidFill>
                  <a:schemeClr val="bg1"/>
                </a:solidFill>
                <a:cs typeface="Arial" pitchFamily="34" charset="0"/>
              </a:rPr>
              <a:t>TLAP - 6 September 2018</a:t>
            </a:r>
            <a:endParaRPr lang="en-US" sz="2800" dirty="0">
              <a:solidFill>
                <a:schemeClr val="bg1"/>
              </a:solidFill>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61" y="448133"/>
            <a:ext cx="2872717" cy="928109"/>
          </a:xfrm>
          <a:prstGeom prst="rect">
            <a:avLst/>
          </a:prstGeom>
        </p:spPr>
      </p:pic>
    </p:spTree>
    <p:extLst>
      <p:ext uri="{BB962C8B-B14F-4D97-AF65-F5344CB8AC3E}">
        <p14:creationId xmlns:p14="http://schemas.microsoft.com/office/powerpoint/2010/main" val="412309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ool-image.png"/>
          <p:cNvPicPr>
            <a:picLocks noChangeAspect="1"/>
          </p:cNvPicPr>
          <p:nvPr/>
        </p:nvPicPr>
        <p:blipFill>
          <a:blip r:embed="rId3">
            <a:extLst>
              <a:ext uri="{BEBA8EAE-BF5A-486C-A8C5-ECC9F3942E4B}">
                <a14:imgProps xmlns:a14="http://schemas.microsoft.com/office/drawing/2010/main">
                  <a14:imgLayer r:embed="rId4">
                    <a14:imgEffect>
                      <a14:saturation sat="50000"/>
                    </a14:imgEffect>
                  </a14:imgLayer>
                </a14:imgProps>
              </a:ext>
            </a:extLst>
          </a:blip>
          <a:stretch>
            <a:fillRect/>
          </a:stretch>
        </p:blipFill>
        <p:spPr>
          <a:xfrm>
            <a:off x="-349489" y="0"/>
            <a:ext cx="12935936" cy="6881918"/>
          </a:xfrm>
          <a:prstGeom prst="rect">
            <a:avLst/>
          </a:prstGeom>
        </p:spPr>
      </p:pic>
      <p:grpSp>
        <p:nvGrpSpPr>
          <p:cNvPr id="3"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1" name="TextBox 10"/>
          <p:cNvSpPr txBox="1"/>
          <p:nvPr/>
        </p:nvSpPr>
        <p:spPr>
          <a:xfrm>
            <a:off x="0" y="4169748"/>
            <a:ext cx="8661082" cy="2308324"/>
          </a:xfrm>
          <a:prstGeom prst="rect">
            <a:avLst/>
          </a:prstGeom>
          <a:noFill/>
        </p:spPr>
        <p:txBody>
          <a:bodyPr wrap="square" rtlCol="0">
            <a:spAutoFit/>
          </a:bodyPr>
          <a:lstStyle/>
          <a:p>
            <a:r>
              <a:rPr lang="en-US" sz="7200" dirty="0" smtClean="0">
                <a:solidFill>
                  <a:schemeClr val="bg1"/>
                </a:solidFill>
                <a:latin typeface="+mj-lt"/>
              </a:rPr>
              <a:t>How do we measure wellbeing?</a:t>
            </a:r>
            <a:endParaRPr lang="en-US" sz="7200" dirty="0">
              <a:solidFill>
                <a:schemeClr val="bg1"/>
              </a:solidFill>
              <a:latin typeface="+mj-lt"/>
            </a:endParaRPr>
          </a:p>
        </p:txBody>
      </p:sp>
    </p:spTree>
    <p:extLst>
      <p:ext uri="{BB962C8B-B14F-4D97-AF65-F5344CB8AC3E}">
        <p14:creationId xmlns:p14="http://schemas.microsoft.com/office/powerpoint/2010/main" val="1753068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368159" y="233902"/>
            <a:ext cx="515389" cy="515389"/>
            <a:chOff x="11338559" y="208641"/>
            <a:chExt cx="515389" cy="515389"/>
          </a:xfrm>
        </p:grpSpPr>
        <p:sp>
          <p:nvSpPr>
            <p:cNvPr id="10" name="Oval 9"/>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sp>
        <p:nvSpPr>
          <p:cNvPr id="12" name="TextBox 11"/>
          <p:cNvSpPr txBox="1"/>
          <p:nvPr/>
        </p:nvSpPr>
        <p:spPr>
          <a:xfrm>
            <a:off x="331899" y="751190"/>
            <a:ext cx="11577859" cy="612645"/>
          </a:xfrm>
          <a:prstGeom prst="rect">
            <a:avLst/>
          </a:prstGeom>
          <a:solidFill>
            <a:srgbClr val="44C3C6"/>
          </a:solidFill>
        </p:spPr>
        <p:txBody>
          <a:bodyPr wrap="square" tIns="90000" bIns="90000" rtlCol="0">
            <a:spAutoFit/>
          </a:bodyPr>
          <a:lstStyle/>
          <a:p>
            <a:pPr eaLnBrk="0" hangingPunct="0"/>
            <a:r>
              <a:rPr lang="en-GB" sz="2800" dirty="0">
                <a:solidFill>
                  <a:schemeClr val="bg1"/>
                </a:solidFill>
                <a:latin typeface="FS Rufus Light"/>
              </a:rPr>
              <a:t>ONS Wellbeing Framework – informed by public debate </a:t>
            </a:r>
            <a:endParaRPr lang="de-DE" sz="2800" dirty="0">
              <a:solidFill>
                <a:schemeClr val="bg1"/>
              </a:solidFill>
              <a:latin typeface="FS Rufus Light"/>
            </a:endParaRPr>
          </a:p>
        </p:txBody>
      </p:sp>
      <p:grpSp>
        <p:nvGrpSpPr>
          <p:cNvPr id="13" name="Group 12"/>
          <p:cNvGrpSpPr/>
          <p:nvPr/>
        </p:nvGrpSpPr>
        <p:grpSpPr>
          <a:xfrm>
            <a:off x="331899" y="402441"/>
            <a:ext cx="10922622" cy="366424"/>
            <a:chOff x="276089" y="407484"/>
            <a:chExt cx="10922622" cy="366424"/>
          </a:xfrm>
        </p:grpSpPr>
        <p:sp>
          <p:nvSpPr>
            <p:cNvPr id="14" name="TextBox 13"/>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What is </a:t>
              </a:r>
              <a:r>
                <a:rPr lang="en-US" sz="1200" dirty="0" smtClean="0">
                  <a:solidFill>
                    <a:schemeClr val="bg1"/>
                  </a:solidFill>
                  <a:latin typeface="FS Rufus Light" charset="0"/>
                  <a:ea typeface="FS Rufus Light" charset="0"/>
                  <a:cs typeface="FS Rufus Light" charset="0"/>
                </a:rPr>
                <a:t>wellbeing? </a:t>
              </a:r>
              <a:endParaRPr lang="en-US" sz="1200" dirty="0">
                <a:solidFill>
                  <a:schemeClr val="bg1"/>
                </a:solidFill>
                <a:latin typeface="FS Rufus Light" charset="0"/>
                <a:ea typeface="FS Rufus Light" charset="0"/>
                <a:cs typeface="FS Rufus Light" charset="0"/>
              </a:endParaRPr>
            </a:p>
          </p:txBody>
        </p:sp>
        <p:cxnSp>
          <p:nvCxnSpPr>
            <p:cNvPr id="15" name="Straight Connector 14"/>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256591" y="5719681"/>
            <a:ext cx="11670134" cy="1015663"/>
          </a:xfrm>
          <a:prstGeom prst="rect">
            <a:avLst/>
          </a:prstGeom>
          <a:solidFill>
            <a:srgbClr val="003342"/>
          </a:solidFill>
          <a:ln w="19050">
            <a:solidFill>
              <a:schemeClr val="accent3">
                <a:lumMod val="65000"/>
              </a:schemeClr>
            </a:solidFill>
          </a:ln>
        </p:spPr>
        <p:txBody>
          <a:bodyPr wrap="square">
            <a:spAutoFit/>
          </a:bodyPr>
          <a:lstStyle/>
          <a:p>
            <a:pPr algn="ctr"/>
            <a:r>
              <a:rPr lang="en-GB" sz="2000" dirty="0">
                <a:solidFill>
                  <a:schemeClr val="bg1"/>
                </a:solidFill>
              </a:rPr>
              <a:t>‘how we are doing’ </a:t>
            </a:r>
          </a:p>
          <a:p>
            <a:pPr algn="ctr"/>
            <a:r>
              <a:rPr lang="en-GB" sz="2000" dirty="0">
                <a:solidFill>
                  <a:schemeClr val="bg1"/>
                </a:solidFill>
              </a:rPr>
              <a:t>as individuals, communities and as a nation </a:t>
            </a:r>
          </a:p>
          <a:p>
            <a:pPr algn="ctr"/>
            <a:r>
              <a:rPr lang="en-GB" sz="2000" dirty="0">
                <a:solidFill>
                  <a:schemeClr val="bg1"/>
                </a:solidFill>
              </a:rPr>
              <a:t>and how sustainable this is for the future</a:t>
            </a:r>
          </a:p>
        </p:txBody>
      </p:sp>
      <p:grpSp>
        <p:nvGrpSpPr>
          <p:cNvPr id="17" name="Group 16">
            <a:extLst>
              <a:ext uri="{FF2B5EF4-FFF2-40B4-BE49-F238E27FC236}">
                <a16:creationId xmlns="" xmlns:a16="http://schemas.microsoft.com/office/drawing/2014/main" id="{30BC9954-6E9C-45BC-8BBC-AF8129448B29}"/>
              </a:ext>
            </a:extLst>
          </p:cNvPr>
          <p:cNvGrpSpPr/>
          <p:nvPr/>
        </p:nvGrpSpPr>
        <p:grpSpPr>
          <a:xfrm>
            <a:off x="344010" y="1682884"/>
            <a:ext cx="11539538" cy="3679825"/>
            <a:chOff x="285750" y="2443163"/>
            <a:chExt cx="11539538" cy="3679825"/>
          </a:xfrm>
        </p:grpSpPr>
        <p:pic>
          <p:nvPicPr>
            <p:cNvPr id="18" name="Picture 9" descr="T:\Presentations\Wellbeing graphics\MNW education and skills dashboard.png">
              <a:extLst>
                <a:ext uri="{FF2B5EF4-FFF2-40B4-BE49-F238E27FC236}">
                  <a16:creationId xmlns="" xmlns:a16="http://schemas.microsoft.com/office/drawing/2014/main" id="{76966860-24C3-47EE-B0C5-0E7AB2E2EB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2443163"/>
              <a:ext cx="2232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Presentations\Wellbeing graphics\MNW environment dashboard.png">
              <a:extLst>
                <a:ext uri="{FF2B5EF4-FFF2-40B4-BE49-F238E27FC236}">
                  <a16:creationId xmlns="" xmlns:a16="http://schemas.microsoft.com/office/drawing/2014/main" id="{668B538B-86E7-45EB-9A63-DBFA93C9E4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8100" y="2443163"/>
              <a:ext cx="2232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T:\Presentations\Wellbeing graphics\MNW health dashboard.png">
              <a:extLst>
                <a:ext uri="{FF2B5EF4-FFF2-40B4-BE49-F238E27FC236}">
                  <a16:creationId xmlns="" xmlns:a16="http://schemas.microsoft.com/office/drawing/2014/main" id="{6015EDBB-99D9-4D2E-86B3-A534A3C8D1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2200" y="2443163"/>
              <a:ext cx="2232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T:\Presentations\Wellbeing graphics\MNW our relationships dashboard.png">
              <a:extLst>
                <a:ext uri="{FF2B5EF4-FFF2-40B4-BE49-F238E27FC236}">
                  <a16:creationId xmlns="" xmlns:a16="http://schemas.microsoft.com/office/drawing/2014/main" id="{CA497A03-57F4-499E-AE3A-735C2E80BC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4213" y="2443163"/>
              <a:ext cx="2232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T:\Presentations\Wellbeing graphics\MNW personal well-being dashboard.png">
              <a:extLst>
                <a:ext uri="{FF2B5EF4-FFF2-40B4-BE49-F238E27FC236}">
                  <a16:creationId xmlns="" xmlns:a16="http://schemas.microsoft.com/office/drawing/2014/main" id="{EFE15CB9-FAA9-4CFA-87C8-143D17056D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3125" y="2443163"/>
              <a:ext cx="2233613"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T:\Presentations\Wellbeing graphics\MNW economy dashboard.png">
              <a:extLst>
                <a:ext uri="{FF2B5EF4-FFF2-40B4-BE49-F238E27FC236}">
                  <a16:creationId xmlns="" xmlns:a16="http://schemas.microsoft.com/office/drawing/2014/main" id="{19719B15-903B-4D3D-804A-7E2F6635D6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750" y="4352925"/>
              <a:ext cx="22129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T:\Presentations\Wellbeing graphics\MNW governance dashboard.png">
              <a:extLst>
                <a:ext uri="{FF2B5EF4-FFF2-40B4-BE49-F238E27FC236}">
                  <a16:creationId xmlns="" xmlns:a16="http://schemas.microsoft.com/office/drawing/2014/main" id="{AD2359B6-11AF-4823-8839-DB528B2A7F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8100" y="4352925"/>
              <a:ext cx="22320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T:\Presentations\Wellbeing graphics\MNW personal finance dashboard.png">
              <a:extLst>
                <a:ext uri="{FF2B5EF4-FFF2-40B4-BE49-F238E27FC236}">
                  <a16:creationId xmlns="" xmlns:a16="http://schemas.microsoft.com/office/drawing/2014/main" id="{10B9F726-5CD4-46C1-A3CE-31326440B0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2200" y="4352925"/>
              <a:ext cx="22320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T:\Presentations\Wellbeing graphics\MNW what we do dashboard.png">
              <a:extLst>
                <a:ext uri="{FF2B5EF4-FFF2-40B4-BE49-F238E27FC236}">
                  <a16:creationId xmlns="" xmlns:a16="http://schemas.microsoft.com/office/drawing/2014/main" id="{9F0B5E9C-1168-452A-8859-0A16B67E620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23125" y="4352925"/>
              <a:ext cx="223361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descr="T:\Presentations\Wellbeing graphics\MNW where we live dashboard.png">
              <a:extLst>
                <a:ext uri="{FF2B5EF4-FFF2-40B4-BE49-F238E27FC236}">
                  <a16:creationId xmlns="" xmlns:a16="http://schemas.microsoft.com/office/drawing/2014/main" id="{552F279E-7E8A-483E-9507-41A9CD1762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91675" y="4352925"/>
              <a:ext cx="223361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1371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t="77152"/>
          <a:stretch/>
        </p:blipFill>
        <p:spPr>
          <a:xfrm>
            <a:off x="240594" y="5503336"/>
            <a:ext cx="6438900" cy="1425492"/>
          </a:xfrm>
          <a:prstGeom prst="rect">
            <a:avLst/>
          </a:prstGeom>
        </p:spPr>
      </p:pic>
      <p:pic>
        <p:nvPicPr>
          <p:cNvPr id="3" name="Picture 2"/>
          <p:cNvPicPr>
            <a:picLocks noChangeAspect="1"/>
          </p:cNvPicPr>
          <p:nvPr/>
        </p:nvPicPr>
        <p:blipFill rotWithShape="1">
          <a:blip r:embed="rId3"/>
          <a:srcRect t="51864" b="25724"/>
          <a:stretch/>
        </p:blipFill>
        <p:spPr>
          <a:xfrm>
            <a:off x="240594" y="2572583"/>
            <a:ext cx="6438900" cy="1398276"/>
          </a:xfrm>
          <a:prstGeom prst="rect">
            <a:avLst/>
          </a:prstGeom>
        </p:spPr>
      </p:pic>
      <p:pic>
        <p:nvPicPr>
          <p:cNvPr id="30" name="Picture 29"/>
          <p:cNvPicPr>
            <a:picLocks noChangeAspect="1"/>
          </p:cNvPicPr>
          <p:nvPr/>
        </p:nvPicPr>
        <p:blipFill rotWithShape="1">
          <a:blip r:embed="rId3"/>
          <a:srcRect t="25248" b="49600"/>
          <a:stretch/>
        </p:blipFill>
        <p:spPr>
          <a:xfrm>
            <a:off x="240594" y="3970859"/>
            <a:ext cx="6438900" cy="1569157"/>
          </a:xfrm>
          <a:prstGeom prst="rect">
            <a:avLst/>
          </a:prstGeom>
        </p:spPr>
      </p:pic>
      <p:pic>
        <p:nvPicPr>
          <p:cNvPr id="29" name="Picture 28"/>
          <p:cNvPicPr>
            <a:picLocks noChangeAspect="1"/>
          </p:cNvPicPr>
          <p:nvPr/>
        </p:nvPicPr>
        <p:blipFill rotWithShape="1">
          <a:blip r:embed="rId3"/>
          <a:srcRect t="-1" b="78500"/>
          <a:stretch/>
        </p:blipFill>
        <p:spPr>
          <a:xfrm>
            <a:off x="240594" y="1334069"/>
            <a:ext cx="6438900" cy="1341395"/>
          </a:xfrm>
          <a:prstGeom prst="rect">
            <a:avLst/>
          </a:prstGeom>
        </p:spPr>
      </p:pic>
      <p:grpSp>
        <p:nvGrpSpPr>
          <p:cNvPr id="7" name="Group 6"/>
          <p:cNvGrpSpPr/>
          <p:nvPr/>
        </p:nvGrpSpPr>
        <p:grpSpPr>
          <a:xfrm>
            <a:off x="11368159" y="233902"/>
            <a:ext cx="515389" cy="515389"/>
            <a:chOff x="11338559" y="208641"/>
            <a:chExt cx="515389" cy="515389"/>
          </a:xfrm>
        </p:grpSpPr>
        <p:sp>
          <p:nvSpPr>
            <p:cNvPr id="10" name="Oval 9"/>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sp>
        <p:nvSpPr>
          <p:cNvPr id="12" name="TextBox 11"/>
          <p:cNvSpPr txBox="1"/>
          <p:nvPr/>
        </p:nvSpPr>
        <p:spPr>
          <a:xfrm>
            <a:off x="331899" y="751190"/>
            <a:ext cx="11577859" cy="612645"/>
          </a:xfrm>
          <a:prstGeom prst="rect">
            <a:avLst/>
          </a:prstGeom>
          <a:solidFill>
            <a:srgbClr val="44C3C6"/>
          </a:solidFill>
        </p:spPr>
        <p:txBody>
          <a:bodyPr wrap="square" tIns="90000" bIns="90000" rtlCol="0">
            <a:spAutoFit/>
          </a:bodyPr>
          <a:lstStyle/>
          <a:p>
            <a:pPr eaLnBrk="0" hangingPunct="0"/>
            <a:r>
              <a:rPr lang="en-GB" sz="2800" dirty="0" smtClean="0">
                <a:solidFill>
                  <a:schemeClr val="bg1"/>
                </a:solidFill>
                <a:latin typeface="FS Rufus Light"/>
              </a:rPr>
              <a:t>How do we measure wellbeing?</a:t>
            </a:r>
            <a:endParaRPr lang="de-DE" sz="2800" dirty="0">
              <a:solidFill>
                <a:schemeClr val="bg1"/>
              </a:solidFill>
              <a:latin typeface="FS Rufus Light"/>
            </a:endParaRPr>
          </a:p>
        </p:txBody>
      </p:sp>
      <p:grpSp>
        <p:nvGrpSpPr>
          <p:cNvPr id="13" name="Group 12"/>
          <p:cNvGrpSpPr/>
          <p:nvPr/>
        </p:nvGrpSpPr>
        <p:grpSpPr>
          <a:xfrm>
            <a:off x="331899" y="402441"/>
            <a:ext cx="10922622" cy="366424"/>
            <a:chOff x="276089" y="407484"/>
            <a:chExt cx="10922622" cy="366424"/>
          </a:xfrm>
        </p:grpSpPr>
        <p:sp>
          <p:nvSpPr>
            <p:cNvPr id="14" name="TextBox 13"/>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What is </a:t>
              </a:r>
              <a:r>
                <a:rPr lang="en-US" sz="1200" dirty="0" smtClean="0">
                  <a:solidFill>
                    <a:schemeClr val="bg1"/>
                  </a:solidFill>
                  <a:latin typeface="FS Rufus Light" charset="0"/>
                  <a:ea typeface="FS Rufus Light" charset="0"/>
                  <a:cs typeface="FS Rufus Light" charset="0"/>
                </a:rPr>
                <a:t>wellbeing? </a:t>
              </a:r>
              <a:endParaRPr lang="en-US" sz="1200" dirty="0">
                <a:solidFill>
                  <a:schemeClr val="bg1"/>
                </a:solidFill>
                <a:latin typeface="FS Rufus Light" charset="0"/>
                <a:ea typeface="FS Rufus Light" charset="0"/>
                <a:cs typeface="FS Rufus Light" charset="0"/>
              </a:endParaRPr>
            </a:p>
          </p:txBody>
        </p:sp>
        <p:cxnSp>
          <p:nvCxnSpPr>
            <p:cNvPr id="15" name="Straight Connector 14"/>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679494" y="1622857"/>
            <a:ext cx="4436534" cy="646331"/>
          </a:xfrm>
          <a:prstGeom prst="rect">
            <a:avLst/>
          </a:prstGeom>
        </p:spPr>
        <p:txBody>
          <a:bodyPr wrap="square">
            <a:spAutoFit/>
          </a:bodyPr>
          <a:lstStyle/>
          <a:p>
            <a:r>
              <a:rPr lang="en-GB" dirty="0" smtClean="0"/>
              <a:t>Measures overall</a:t>
            </a:r>
            <a:r>
              <a:rPr lang="en-GB" b="1" dirty="0" smtClean="0"/>
              <a:t> evaluative</a:t>
            </a:r>
            <a:r>
              <a:rPr lang="en-GB" dirty="0" smtClean="0"/>
              <a:t> perspective</a:t>
            </a:r>
          </a:p>
          <a:p>
            <a:endParaRPr lang="en-GB" dirty="0"/>
          </a:p>
        </p:txBody>
      </p:sp>
      <p:sp>
        <p:nvSpPr>
          <p:cNvPr id="32" name="Rectangle 31"/>
          <p:cNvSpPr/>
          <p:nvPr/>
        </p:nvSpPr>
        <p:spPr>
          <a:xfrm>
            <a:off x="6679494" y="2743929"/>
            <a:ext cx="5204054" cy="646331"/>
          </a:xfrm>
          <a:prstGeom prst="rect">
            <a:avLst/>
          </a:prstGeom>
        </p:spPr>
        <p:txBody>
          <a:bodyPr wrap="square">
            <a:spAutoFit/>
          </a:bodyPr>
          <a:lstStyle/>
          <a:p>
            <a:r>
              <a:rPr lang="en-GB" dirty="0" smtClean="0"/>
              <a:t>Measures </a:t>
            </a:r>
            <a:r>
              <a:rPr lang="en-GB" b="1" dirty="0" smtClean="0"/>
              <a:t>positive feelings </a:t>
            </a:r>
            <a:r>
              <a:rPr lang="en-GB" dirty="0" smtClean="0"/>
              <a:t>and experiences (affect)</a:t>
            </a:r>
          </a:p>
          <a:p>
            <a:endParaRPr lang="en-GB" dirty="0"/>
          </a:p>
        </p:txBody>
      </p:sp>
      <p:sp>
        <p:nvSpPr>
          <p:cNvPr id="33" name="Rectangle 32"/>
          <p:cNvSpPr/>
          <p:nvPr/>
        </p:nvSpPr>
        <p:spPr>
          <a:xfrm>
            <a:off x="6679493" y="4109106"/>
            <a:ext cx="4943756" cy="646331"/>
          </a:xfrm>
          <a:prstGeom prst="rect">
            <a:avLst/>
          </a:prstGeom>
        </p:spPr>
        <p:txBody>
          <a:bodyPr wrap="square">
            <a:spAutoFit/>
          </a:bodyPr>
          <a:lstStyle/>
          <a:p>
            <a:r>
              <a:rPr lang="en-GB" dirty="0" smtClean="0"/>
              <a:t>Measures </a:t>
            </a:r>
            <a:r>
              <a:rPr lang="en-GB" b="1" dirty="0" smtClean="0"/>
              <a:t>purpose </a:t>
            </a:r>
            <a:r>
              <a:rPr lang="en-GB" dirty="0" smtClean="0"/>
              <a:t>and </a:t>
            </a:r>
            <a:r>
              <a:rPr lang="en-GB" b="1" dirty="0" smtClean="0"/>
              <a:t>functioning </a:t>
            </a:r>
            <a:r>
              <a:rPr lang="en-GB" dirty="0" smtClean="0"/>
              <a:t>(eudemonia)</a:t>
            </a:r>
          </a:p>
          <a:p>
            <a:endParaRPr lang="en-GB" dirty="0"/>
          </a:p>
        </p:txBody>
      </p:sp>
      <p:sp>
        <p:nvSpPr>
          <p:cNvPr id="34" name="Rectangle 33"/>
          <p:cNvSpPr/>
          <p:nvPr/>
        </p:nvSpPr>
        <p:spPr>
          <a:xfrm>
            <a:off x="6679493" y="5797449"/>
            <a:ext cx="5105434" cy="646331"/>
          </a:xfrm>
          <a:prstGeom prst="rect">
            <a:avLst/>
          </a:prstGeom>
        </p:spPr>
        <p:txBody>
          <a:bodyPr wrap="square">
            <a:spAutoFit/>
          </a:bodyPr>
          <a:lstStyle/>
          <a:p>
            <a:r>
              <a:rPr lang="en-GB" dirty="0" smtClean="0"/>
              <a:t>Measures </a:t>
            </a:r>
            <a:r>
              <a:rPr lang="en-GB" b="1" dirty="0" smtClean="0"/>
              <a:t>negative feelings </a:t>
            </a:r>
            <a:r>
              <a:rPr lang="en-GB" dirty="0" smtClean="0"/>
              <a:t>and experiences (affect)</a:t>
            </a:r>
          </a:p>
          <a:p>
            <a:endParaRPr lang="en-GB" dirty="0"/>
          </a:p>
        </p:txBody>
      </p:sp>
    </p:spTree>
    <p:extLst>
      <p:ext uri="{BB962C8B-B14F-4D97-AF65-F5344CB8AC3E}">
        <p14:creationId xmlns:p14="http://schemas.microsoft.com/office/powerpoint/2010/main" val="379876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National wellbeing</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How are we doing?</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9" name="Picture 8"/>
          <p:cNvPicPr>
            <a:picLocks noChangeAspect="1"/>
          </p:cNvPicPr>
          <p:nvPr/>
        </p:nvPicPr>
        <p:blipFill>
          <a:blip r:embed="rId4"/>
          <a:stretch>
            <a:fillRect/>
          </a:stretch>
        </p:blipFill>
        <p:spPr>
          <a:xfrm>
            <a:off x="7016309" y="724030"/>
            <a:ext cx="7620000" cy="6076950"/>
          </a:xfrm>
          <a:prstGeom prst="rect">
            <a:avLst/>
          </a:prstGeom>
        </p:spPr>
      </p:pic>
      <p:sp>
        <p:nvSpPr>
          <p:cNvPr id="2" name="Rectangle 1"/>
          <p:cNvSpPr/>
          <p:nvPr/>
        </p:nvSpPr>
        <p:spPr>
          <a:xfrm>
            <a:off x="276089" y="1756881"/>
            <a:ext cx="6096000" cy="4801314"/>
          </a:xfrm>
          <a:prstGeom prst="rect">
            <a:avLst/>
          </a:prstGeom>
        </p:spPr>
        <p:txBody>
          <a:bodyPr>
            <a:spAutoFit/>
          </a:bodyPr>
          <a:lstStyle/>
          <a:p>
            <a:pPr>
              <a:buFont typeface="Arial" panose="020B0604020202020204" pitchFamily="34" charset="0"/>
              <a:buChar char="•"/>
            </a:pPr>
            <a:r>
              <a:rPr lang="en-US" b="1" dirty="0">
                <a:solidFill>
                  <a:srgbClr val="202020"/>
                </a:solidFill>
                <a:latin typeface="Helvetica" panose="020B0604020202020204" pitchFamily="34" charset="0"/>
              </a:rPr>
              <a:t>Continued, but small, </a:t>
            </a:r>
            <a:r>
              <a:rPr lang="en-US" b="1" dirty="0" smtClean="0">
                <a:solidFill>
                  <a:srgbClr val="202020"/>
                </a:solidFill>
                <a:latin typeface="Helvetica" panose="020B0604020202020204" pitchFamily="34" charset="0"/>
              </a:rPr>
              <a:t>improvements</a:t>
            </a:r>
            <a:r>
              <a:rPr lang="en-US" dirty="0" smtClean="0">
                <a:solidFill>
                  <a:srgbClr val="202020"/>
                </a:solidFill>
                <a:latin typeface="Helvetica" panose="020B0604020202020204" pitchFamily="34" charset="0"/>
              </a:rPr>
              <a:t> in life </a:t>
            </a:r>
            <a:r>
              <a:rPr lang="en-US" dirty="0">
                <a:solidFill>
                  <a:srgbClr val="202020"/>
                </a:solidFill>
                <a:latin typeface="Helvetica" panose="020B0604020202020204" pitchFamily="34" charset="0"/>
              </a:rPr>
              <a:t>satisfaction, </a:t>
            </a:r>
            <a:r>
              <a:rPr lang="en-US" dirty="0" smtClean="0">
                <a:solidFill>
                  <a:srgbClr val="202020"/>
                </a:solidFill>
                <a:latin typeface="Helvetica" panose="020B0604020202020204" pitchFamily="34" charset="0"/>
              </a:rPr>
              <a:t>feelings of purpose, and </a:t>
            </a:r>
            <a:r>
              <a:rPr lang="en-US" dirty="0">
                <a:solidFill>
                  <a:srgbClr val="202020"/>
                </a:solidFill>
                <a:latin typeface="Helvetica" panose="020B0604020202020204" pitchFamily="34" charset="0"/>
              </a:rPr>
              <a:t>happiness; </a:t>
            </a:r>
            <a:r>
              <a:rPr lang="en-US" dirty="0" smtClean="0">
                <a:solidFill>
                  <a:srgbClr val="202020"/>
                </a:solidFill>
                <a:latin typeface="Helvetica" panose="020B0604020202020204" pitchFamily="34" charset="0"/>
              </a:rPr>
              <a:t>no change </a:t>
            </a:r>
            <a:r>
              <a:rPr lang="en-US" dirty="0">
                <a:solidFill>
                  <a:srgbClr val="202020"/>
                </a:solidFill>
                <a:latin typeface="Helvetica" panose="020B0604020202020204" pitchFamily="34" charset="0"/>
              </a:rPr>
              <a:t>in reported anxiety levels</a:t>
            </a:r>
            <a:r>
              <a:rPr lang="en-US" dirty="0" smtClean="0">
                <a:solidFill>
                  <a:srgbClr val="202020"/>
                </a:solidFill>
                <a:latin typeface="Helvetica" panose="020B0604020202020204" pitchFamily="34" charset="0"/>
              </a:rPr>
              <a:t>.</a:t>
            </a:r>
          </a:p>
          <a:p>
            <a:pPr>
              <a:buFont typeface="Arial" panose="020B0604020202020204" pitchFamily="34" charset="0"/>
              <a:buChar char="•"/>
            </a:pPr>
            <a:endParaRPr lang="en-US" dirty="0">
              <a:solidFill>
                <a:srgbClr val="202020"/>
              </a:solidFill>
              <a:latin typeface="Helvetica" panose="020B0604020202020204" pitchFamily="34" charset="0"/>
            </a:endParaRPr>
          </a:p>
          <a:p>
            <a:pPr>
              <a:buFont typeface="Arial" panose="020B0604020202020204" pitchFamily="34" charset="0"/>
              <a:buChar char="•"/>
            </a:pPr>
            <a:r>
              <a:rPr lang="en-US" b="1" dirty="0">
                <a:solidFill>
                  <a:srgbClr val="202020"/>
                </a:solidFill>
                <a:latin typeface="Helvetica" panose="020B0604020202020204" pitchFamily="34" charset="0"/>
              </a:rPr>
              <a:t>England driving wellbeing increase</a:t>
            </a:r>
            <a:r>
              <a:rPr lang="en-US" dirty="0">
                <a:solidFill>
                  <a:srgbClr val="202020"/>
                </a:solidFill>
                <a:latin typeface="Helvetica" panose="020B0604020202020204" pitchFamily="34" charset="0"/>
              </a:rPr>
              <a:t>: </a:t>
            </a:r>
            <a:r>
              <a:rPr lang="en-US" dirty="0" smtClean="0">
                <a:solidFill>
                  <a:srgbClr val="202020"/>
                </a:solidFill>
                <a:latin typeface="Helvetica" panose="020B0604020202020204" pitchFamily="34" charset="0"/>
              </a:rPr>
              <a:t>only </a:t>
            </a:r>
            <a:r>
              <a:rPr lang="en-US" dirty="0">
                <a:solidFill>
                  <a:srgbClr val="202020"/>
                </a:solidFill>
                <a:latin typeface="Helvetica" panose="020B0604020202020204" pitchFamily="34" charset="0"/>
              </a:rPr>
              <a:t>UK country with any changes in average </a:t>
            </a:r>
            <a:r>
              <a:rPr lang="en-US" dirty="0" smtClean="0">
                <a:solidFill>
                  <a:srgbClr val="202020"/>
                </a:solidFill>
                <a:latin typeface="Helvetica" panose="020B0604020202020204" pitchFamily="34" charset="0"/>
              </a:rPr>
              <a:t>wellbeing </a:t>
            </a:r>
            <a:r>
              <a:rPr lang="en-US" dirty="0">
                <a:solidFill>
                  <a:srgbClr val="202020"/>
                </a:solidFill>
                <a:latin typeface="Helvetica" panose="020B0604020202020204" pitchFamily="34" charset="0"/>
              </a:rPr>
              <a:t>over this period</a:t>
            </a:r>
            <a:r>
              <a:rPr lang="en-US" dirty="0" smtClean="0">
                <a:solidFill>
                  <a:srgbClr val="202020"/>
                </a:solidFill>
                <a:latin typeface="Helvetica" panose="020B0604020202020204" pitchFamily="34" charset="0"/>
              </a:rPr>
              <a:t>.</a:t>
            </a:r>
          </a:p>
          <a:p>
            <a:pPr>
              <a:buFont typeface="Arial" panose="020B0604020202020204" pitchFamily="34" charset="0"/>
              <a:buChar char="•"/>
            </a:pPr>
            <a:endParaRPr lang="en-US" dirty="0">
              <a:solidFill>
                <a:srgbClr val="202020"/>
              </a:solidFill>
              <a:latin typeface="Helvetica" panose="020B0604020202020204" pitchFamily="34" charset="0"/>
            </a:endParaRPr>
          </a:p>
          <a:p>
            <a:pPr>
              <a:buFont typeface="Arial" panose="020B0604020202020204" pitchFamily="34" charset="0"/>
              <a:buChar char="•"/>
            </a:pPr>
            <a:r>
              <a:rPr lang="en-US" b="1" dirty="0">
                <a:solidFill>
                  <a:srgbClr val="202020"/>
                </a:solidFill>
                <a:latin typeface="Helvetica" panose="020B0604020202020204" pitchFamily="34" charset="0"/>
              </a:rPr>
              <a:t>Low wellbeing remains proportionally same</a:t>
            </a:r>
            <a:r>
              <a:rPr lang="en-US" dirty="0">
                <a:solidFill>
                  <a:srgbClr val="202020"/>
                </a:solidFill>
                <a:latin typeface="Helvetica" panose="020B0604020202020204" pitchFamily="34" charset="0"/>
              </a:rPr>
              <a:t>: </a:t>
            </a:r>
            <a:r>
              <a:rPr lang="en-US" dirty="0" smtClean="0">
                <a:solidFill>
                  <a:srgbClr val="202020"/>
                </a:solidFill>
                <a:latin typeface="Helvetica" panose="020B0604020202020204" pitchFamily="34" charset="0"/>
              </a:rPr>
              <a:t>proportion </a:t>
            </a:r>
            <a:r>
              <a:rPr lang="en-US" dirty="0">
                <a:solidFill>
                  <a:srgbClr val="202020"/>
                </a:solidFill>
                <a:latin typeface="Helvetica" panose="020B0604020202020204" pitchFamily="34" charset="0"/>
              </a:rPr>
              <a:t>of people reporting low ratings </a:t>
            </a:r>
            <a:r>
              <a:rPr lang="en-US" dirty="0" smtClean="0">
                <a:solidFill>
                  <a:srgbClr val="202020"/>
                </a:solidFill>
                <a:latin typeface="Helvetica" panose="020B0604020202020204" pitchFamily="34" charset="0"/>
              </a:rPr>
              <a:t>unchanged </a:t>
            </a:r>
            <a:r>
              <a:rPr lang="en-US" dirty="0">
                <a:solidFill>
                  <a:srgbClr val="202020"/>
                </a:solidFill>
                <a:latin typeface="Helvetica" panose="020B0604020202020204" pitchFamily="34" charset="0"/>
              </a:rPr>
              <a:t>since September </a:t>
            </a:r>
            <a:r>
              <a:rPr lang="en-US" dirty="0" smtClean="0">
                <a:solidFill>
                  <a:srgbClr val="202020"/>
                </a:solidFill>
                <a:latin typeface="Helvetica" panose="020B0604020202020204" pitchFamily="34" charset="0"/>
              </a:rPr>
              <a:t>2016</a:t>
            </a:r>
          </a:p>
          <a:p>
            <a:pPr>
              <a:buFont typeface="Arial" panose="020B0604020202020204" pitchFamily="34" charset="0"/>
              <a:buChar char="•"/>
            </a:pPr>
            <a:endParaRPr lang="en-US" dirty="0">
              <a:solidFill>
                <a:srgbClr val="202020"/>
              </a:solidFill>
              <a:latin typeface="Helvetica" panose="020B0604020202020204" pitchFamily="34" charset="0"/>
            </a:endParaRPr>
          </a:p>
          <a:p>
            <a:pPr>
              <a:buFont typeface="Arial" panose="020B0604020202020204" pitchFamily="34" charset="0"/>
              <a:buChar char="•"/>
            </a:pPr>
            <a:r>
              <a:rPr lang="en-US" b="1" dirty="0">
                <a:solidFill>
                  <a:srgbClr val="202020"/>
                </a:solidFill>
                <a:latin typeface="Helvetica" panose="020B0604020202020204" pitchFamily="34" charset="0"/>
              </a:rPr>
              <a:t>Women higher </a:t>
            </a:r>
            <a:r>
              <a:rPr lang="en-US" b="1" dirty="0" smtClean="0">
                <a:solidFill>
                  <a:srgbClr val="202020"/>
                </a:solidFill>
                <a:latin typeface="Helvetica" panose="020B0604020202020204" pitchFamily="34" charset="0"/>
              </a:rPr>
              <a:t>wellbeing but </a:t>
            </a:r>
            <a:r>
              <a:rPr lang="en-US" b="1" dirty="0">
                <a:solidFill>
                  <a:srgbClr val="202020"/>
                </a:solidFill>
                <a:latin typeface="Helvetica" panose="020B0604020202020204" pitchFamily="34" charset="0"/>
              </a:rPr>
              <a:t>also </a:t>
            </a:r>
            <a:r>
              <a:rPr lang="en-US" b="1" dirty="0" smtClean="0">
                <a:solidFill>
                  <a:srgbClr val="202020"/>
                </a:solidFill>
                <a:latin typeface="Helvetica" panose="020B0604020202020204" pitchFamily="34" charset="0"/>
              </a:rPr>
              <a:t>anxiety</a:t>
            </a:r>
          </a:p>
          <a:p>
            <a:pPr>
              <a:buFont typeface="Arial" panose="020B0604020202020204" pitchFamily="34" charset="0"/>
              <a:buChar char="•"/>
            </a:pPr>
            <a:endParaRPr lang="en-US" dirty="0">
              <a:solidFill>
                <a:srgbClr val="202020"/>
              </a:solidFill>
              <a:latin typeface="Helvetica" panose="020B0604020202020204" pitchFamily="34" charset="0"/>
            </a:endParaRPr>
          </a:p>
          <a:p>
            <a:pPr>
              <a:buFont typeface="Arial" panose="020B0604020202020204" pitchFamily="34" charset="0"/>
              <a:buChar char="•"/>
            </a:pPr>
            <a:r>
              <a:rPr lang="en-US" b="1" dirty="0" smtClean="0">
                <a:solidFill>
                  <a:srgbClr val="202020"/>
                </a:solidFill>
                <a:latin typeface="Helvetica" panose="020B0604020202020204" pitchFamily="34" charset="0"/>
              </a:rPr>
              <a:t>Specific </a:t>
            </a:r>
            <a:r>
              <a:rPr lang="en-US" b="1" dirty="0">
                <a:solidFill>
                  <a:srgbClr val="202020"/>
                </a:solidFill>
                <a:latin typeface="Helvetica" panose="020B0604020202020204" pitchFamily="34" charset="0"/>
              </a:rPr>
              <a:t>age groups seeing continual improvements</a:t>
            </a:r>
            <a:r>
              <a:rPr lang="en-US" dirty="0">
                <a:solidFill>
                  <a:srgbClr val="202020"/>
                </a:solidFill>
                <a:latin typeface="Helvetica" panose="020B0604020202020204" pitchFamily="34" charset="0"/>
              </a:rPr>
              <a:t>: I</a:t>
            </a:r>
            <a:r>
              <a:rPr lang="en-US" dirty="0" smtClean="0">
                <a:solidFill>
                  <a:srgbClr val="202020"/>
                </a:solidFill>
                <a:latin typeface="Helvetica" panose="020B0604020202020204" pitchFamily="34" charset="0"/>
              </a:rPr>
              <a:t>mprovements </a:t>
            </a:r>
            <a:r>
              <a:rPr lang="en-US" dirty="0">
                <a:solidFill>
                  <a:srgbClr val="202020"/>
                </a:solidFill>
                <a:latin typeface="Helvetica" panose="020B0604020202020204" pitchFamily="34" charset="0"/>
              </a:rPr>
              <a:t>for all measures of personal wellbeing for those aged 30 to 34, 40 to 59 and 65 to 69 years, since we began measuring personal wellbeing in 2011.</a:t>
            </a:r>
            <a:endParaRPr lang="en-US" b="0" i="0" dirty="0">
              <a:solidFill>
                <a:srgbClr val="202020"/>
              </a:solidFill>
              <a:effectLst/>
              <a:latin typeface="Helvetica" panose="020B0604020202020204" pitchFamily="34" charset="0"/>
            </a:endParaRPr>
          </a:p>
        </p:txBody>
      </p:sp>
    </p:spTree>
    <p:extLst>
      <p:ext uri="{BB962C8B-B14F-4D97-AF65-F5344CB8AC3E}">
        <p14:creationId xmlns:p14="http://schemas.microsoft.com/office/powerpoint/2010/main" val="2267383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565267"/>
            <a:chOff x="276089" y="208641"/>
            <a:chExt cx="11577859" cy="565267"/>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International picture</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3" name="Picture 2"/>
          <p:cNvPicPr>
            <a:picLocks noChangeAspect="1"/>
          </p:cNvPicPr>
          <p:nvPr/>
        </p:nvPicPr>
        <p:blipFill>
          <a:blip r:embed="rId4"/>
          <a:stretch>
            <a:fillRect/>
          </a:stretch>
        </p:blipFill>
        <p:spPr>
          <a:xfrm>
            <a:off x="276089" y="839896"/>
            <a:ext cx="9522249" cy="5284808"/>
          </a:xfrm>
          <a:prstGeom prst="rect">
            <a:avLst/>
          </a:prstGeom>
        </p:spPr>
      </p:pic>
      <p:sp>
        <p:nvSpPr>
          <p:cNvPr id="4" name="Right Arrow 3"/>
          <p:cNvSpPr/>
          <p:nvPr/>
        </p:nvSpPr>
        <p:spPr>
          <a:xfrm>
            <a:off x="95956" y="5667022"/>
            <a:ext cx="553156" cy="226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055023" y="2094079"/>
            <a:ext cx="9539183" cy="4871647"/>
            <a:chOff x="276089" y="1253057"/>
            <a:chExt cx="9539183" cy="4871647"/>
          </a:xfrm>
        </p:grpSpPr>
        <p:sp>
          <p:nvSpPr>
            <p:cNvPr id="7" name="Rectangle 6"/>
            <p:cNvSpPr/>
            <p:nvPr/>
          </p:nvSpPr>
          <p:spPr>
            <a:xfrm>
              <a:off x="276089" y="1253057"/>
              <a:ext cx="9522249" cy="4871647"/>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a:stretch>
              <a:fillRect/>
            </a:stretch>
          </p:blipFill>
          <p:spPr>
            <a:xfrm>
              <a:off x="390947" y="1279199"/>
              <a:ext cx="9424325" cy="2795941"/>
            </a:xfrm>
            <a:prstGeom prst="rect">
              <a:avLst/>
            </a:prstGeom>
          </p:spPr>
        </p:pic>
        <p:pic>
          <p:nvPicPr>
            <p:cNvPr id="6" name="Picture 5"/>
            <p:cNvPicPr>
              <a:picLocks noChangeAspect="1"/>
            </p:cNvPicPr>
            <p:nvPr/>
          </p:nvPicPr>
          <p:blipFill rotWithShape="1">
            <a:blip r:embed="rId6"/>
            <a:srcRect l="24769" t="10338"/>
            <a:stretch/>
          </p:blipFill>
          <p:spPr>
            <a:xfrm>
              <a:off x="333736" y="4075140"/>
              <a:ext cx="9172222" cy="1448289"/>
            </a:xfrm>
            <a:prstGeom prst="rect">
              <a:avLst/>
            </a:prstGeom>
          </p:spPr>
        </p:pic>
      </p:grpSp>
    </p:spTree>
    <p:extLst>
      <p:ext uri="{BB962C8B-B14F-4D97-AF65-F5344CB8AC3E}">
        <p14:creationId xmlns:p14="http://schemas.microsoft.com/office/powerpoint/2010/main" val="8380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8249" y="1528378"/>
            <a:ext cx="11497078" cy="828089"/>
          </a:xfrm>
          <a:prstGeom prst="rect">
            <a:avLst/>
          </a:prstGeom>
          <a:noFill/>
        </p:spPr>
        <p:txBody>
          <a:bodyPr wrap="square" tIns="90000" bIns="90000" rtlCol="0">
            <a:spAutoFit/>
          </a:bodyPr>
          <a:lstStyle/>
          <a:p>
            <a:pPr marL="152400" indent="0" fontAlgn="base">
              <a:buNone/>
            </a:pPr>
            <a:r>
              <a:rPr lang="en-GB" sz="3200" dirty="0" smtClean="0">
                <a:solidFill>
                  <a:srgbClr val="44C3C6"/>
                </a:solidFill>
                <a:latin typeface="FS Rufus Light" charset="0"/>
                <a:ea typeface="FS Rufus Light" charset="0"/>
                <a:cs typeface="FS Rufus Light" charset="0"/>
              </a:rPr>
              <a:t>Domains and subdomains</a:t>
            </a:r>
            <a:endParaRPr lang="en-GB" sz="3200" dirty="0">
              <a:solidFill>
                <a:srgbClr val="44C3C6"/>
              </a:solidFill>
              <a:latin typeface="FS Rufus Light" charset="0"/>
              <a:ea typeface="FS Rufus Light" charset="0"/>
              <a:cs typeface="FS Rufus Light" charset="0"/>
            </a:endParaRPr>
          </a:p>
          <a:p>
            <a:pPr marL="152400" indent="0" fontAlgn="base">
              <a:buNone/>
            </a:pPr>
            <a:endParaRPr lang="en-GB" sz="1000" dirty="0">
              <a:solidFill>
                <a:srgbClr val="44C3C6"/>
              </a:solidFill>
              <a:latin typeface="FS Rufus Light" charset="0"/>
              <a:ea typeface="FS Rufus Light" charset="0"/>
              <a:cs typeface="FS Rufus Light" charset="0"/>
            </a:endParaRPr>
          </a:p>
        </p:txBody>
      </p:sp>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Local Wellbeing Indicators </a:t>
                </a: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Refining recommendations and indicator sets</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2" name="Picture 1"/>
          <p:cNvPicPr>
            <a:picLocks noChangeAspect="1"/>
          </p:cNvPicPr>
          <p:nvPr/>
        </p:nvPicPr>
        <p:blipFill>
          <a:blip r:embed="rId4"/>
          <a:stretch>
            <a:fillRect/>
          </a:stretch>
        </p:blipFill>
        <p:spPr>
          <a:xfrm>
            <a:off x="276089" y="2206153"/>
            <a:ext cx="3852518" cy="4096281"/>
          </a:xfrm>
          <a:prstGeom prst="rect">
            <a:avLst/>
          </a:prstGeom>
        </p:spPr>
      </p:pic>
      <p:pic>
        <p:nvPicPr>
          <p:cNvPr id="4" name="Picture 3"/>
          <p:cNvPicPr>
            <a:picLocks noChangeAspect="1"/>
          </p:cNvPicPr>
          <p:nvPr/>
        </p:nvPicPr>
        <p:blipFill>
          <a:blip r:embed="rId5"/>
          <a:stretch>
            <a:fillRect/>
          </a:stretch>
        </p:blipFill>
        <p:spPr>
          <a:xfrm>
            <a:off x="4160515" y="2340116"/>
            <a:ext cx="3648075" cy="1400175"/>
          </a:xfrm>
          <a:prstGeom prst="rect">
            <a:avLst/>
          </a:prstGeom>
        </p:spPr>
      </p:pic>
      <p:pic>
        <p:nvPicPr>
          <p:cNvPr id="5" name="Picture 4"/>
          <p:cNvPicPr>
            <a:picLocks noChangeAspect="1"/>
          </p:cNvPicPr>
          <p:nvPr/>
        </p:nvPicPr>
        <p:blipFill>
          <a:blip r:embed="rId6"/>
          <a:stretch>
            <a:fillRect/>
          </a:stretch>
        </p:blipFill>
        <p:spPr>
          <a:xfrm>
            <a:off x="4128607" y="3744864"/>
            <a:ext cx="4038600" cy="1000125"/>
          </a:xfrm>
          <a:prstGeom prst="rect">
            <a:avLst/>
          </a:prstGeom>
        </p:spPr>
      </p:pic>
      <p:pic>
        <p:nvPicPr>
          <p:cNvPr id="6" name="Picture 5"/>
          <p:cNvPicPr>
            <a:picLocks noChangeAspect="1"/>
          </p:cNvPicPr>
          <p:nvPr/>
        </p:nvPicPr>
        <p:blipFill>
          <a:blip r:embed="rId7"/>
          <a:stretch>
            <a:fillRect/>
          </a:stretch>
        </p:blipFill>
        <p:spPr>
          <a:xfrm>
            <a:off x="4184879" y="4626139"/>
            <a:ext cx="3876675" cy="1038225"/>
          </a:xfrm>
          <a:prstGeom prst="rect">
            <a:avLst/>
          </a:prstGeom>
        </p:spPr>
      </p:pic>
      <p:pic>
        <p:nvPicPr>
          <p:cNvPr id="8" name="Picture 7"/>
          <p:cNvPicPr>
            <a:picLocks noChangeAspect="1"/>
          </p:cNvPicPr>
          <p:nvPr/>
        </p:nvPicPr>
        <p:blipFill>
          <a:blip r:embed="rId8"/>
          <a:stretch>
            <a:fillRect/>
          </a:stretch>
        </p:blipFill>
        <p:spPr>
          <a:xfrm>
            <a:off x="4200977" y="5608711"/>
            <a:ext cx="3352800" cy="542925"/>
          </a:xfrm>
          <a:prstGeom prst="rect">
            <a:avLst/>
          </a:prstGeom>
        </p:spPr>
      </p:pic>
      <p:pic>
        <p:nvPicPr>
          <p:cNvPr id="9" name="Picture 8"/>
          <p:cNvPicPr>
            <a:picLocks noChangeAspect="1"/>
          </p:cNvPicPr>
          <p:nvPr/>
        </p:nvPicPr>
        <p:blipFill>
          <a:blip r:embed="rId9"/>
          <a:stretch>
            <a:fillRect/>
          </a:stretch>
        </p:blipFill>
        <p:spPr>
          <a:xfrm>
            <a:off x="8059627" y="2279706"/>
            <a:ext cx="3695700" cy="962025"/>
          </a:xfrm>
          <a:prstGeom prst="rect">
            <a:avLst/>
          </a:prstGeom>
        </p:spPr>
      </p:pic>
      <p:pic>
        <p:nvPicPr>
          <p:cNvPr id="10" name="Picture 9"/>
          <p:cNvPicPr>
            <a:picLocks noChangeAspect="1"/>
          </p:cNvPicPr>
          <p:nvPr/>
        </p:nvPicPr>
        <p:blipFill>
          <a:blip r:embed="rId10"/>
          <a:stretch>
            <a:fillRect/>
          </a:stretch>
        </p:blipFill>
        <p:spPr>
          <a:xfrm>
            <a:off x="8075622" y="3328360"/>
            <a:ext cx="3790950" cy="1571625"/>
          </a:xfrm>
          <a:prstGeom prst="rect">
            <a:avLst/>
          </a:prstGeom>
        </p:spPr>
      </p:pic>
      <p:pic>
        <p:nvPicPr>
          <p:cNvPr id="11" name="Picture 10"/>
          <p:cNvPicPr>
            <a:picLocks noChangeAspect="1"/>
          </p:cNvPicPr>
          <p:nvPr/>
        </p:nvPicPr>
        <p:blipFill>
          <a:blip r:embed="rId11"/>
          <a:stretch>
            <a:fillRect/>
          </a:stretch>
        </p:blipFill>
        <p:spPr>
          <a:xfrm>
            <a:off x="8042270" y="5059418"/>
            <a:ext cx="4133850" cy="1409700"/>
          </a:xfrm>
          <a:prstGeom prst="rect">
            <a:avLst/>
          </a:prstGeom>
        </p:spPr>
      </p:pic>
    </p:spTree>
    <p:extLst>
      <p:ext uri="{BB962C8B-B14F-4D97-AF65-F5344CB8AC3E}">
        <p14:creationId xmlns:p14="http://schemas.microsoft.com/office/powerpoint/2010/main" val="3574749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Local Wellbeing Indicators </a:t>
                </a: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GB" sz="3200" dirty="0" smtClean="0">
                  <a:solidFill>
                    <a:schemeClr val="bg1"/>
                  </a:solidFill>
                  <a:latin typeface="FS Rufus Light" charset="0"/>
                  <a:ea typeface="FS Rufus Light" charset="0"/>
                  <a:cs typeface="FS Rufus Light" charset="0"/>
                </a:rPr>
                <a:t>Download the report and data</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3" name="Picture 2"/>
          <p:cNvPicPr>
            <a:picLocks noChangeAspect="1"/>
          </p:cNvPicPr>
          <p:nvPr/>
        </p:nvPicPr>
        <p:blipFill>
          <a:blip r:embed="rId4"/>
          <a:stretch>
            <a:fillRect/>
          </a:stretch>
        </p:blipFill>
        <p:spPr>
          <a:xfrm>
            <a:off x="365786" y="1759527"/>
            <a:ext cx="3431664" cy="4779818"/>
          </a:xfrm>
          <a:prstGeom prst="rect">
            <a:avLst/>
          </a:prstGeom>
          <a:ln>
            <a:solidFill>
              <a:srgbClr val="003342"/>
            </a:solidFill>
          </a:ln>
        </p:spPr>
      </p:pic>
      <p:sp>
        <p:nvSpPr>
          <p:cNvPr id="4" name="Rectangle 3"/>
          <p:cNvSpPr/>
          <p:nvPr/>
        </p:nvSpPr>
        <p:spPr>
          <a:xfrm>
            <a:off x="4019203" y="5952944"/>
            <a:ext cx="7834745" cy="646331"/>
          </a:xfrm>
          <a:prstGeom prst="rect">
            <a:avLst/>
          </a:prstGeom>
        </p:spPr>
        <p:txBody>
          <a:bodyPr wrap="square">
            <a:spAutoFit/>
          </a:bodyPr>
          <a:lstStyle/>
          <a:p>
            <a:r>
              <a:rPr lang="en-GB" dirty="0">
                <a:hlinkClick r:id="rId5"/>
              </a:rPr>
              <a:t>https://</a:t>
            </a:r>
            <a:r>
              <a:rPr lang="en-GB" dirty="0" smtClean="0">
                <a:hlinkClick r:id="rId5"/>
              </a:rPr>
              <a:t>whatworkswellbeing.org/product/understanding-local-needs-for-wellbeing-data</a:t>
            </a:r>
            <a:endParaRPr lang="en-GB" dirty="0"/>
          </a:p>
        </p:txBody>
      </p:sp>
      <p:pic>
        <p:nvPicPr>
          <p:cNvPr id="5" name="Picture 4"/>
          <p:cNvPicPr>
            <a:picLocks noChangeAspect="1"/>
          </p:cNvPicPr>
          <p:nvPr/>
        </p:nvPicPr>
        <p:blipFill>
          <a:blip r:embed="rId6"/>
          <a:stretch>
            <a:fillRect/>
          </a:stretch>
        </p:blipFill>
        <p:spPr>
          <a:xfrm>
            <a:off x="4093801" y="1759527"/>
            <a:ext cx="6291171" cy="3462554"/>
          </a:xfrm>
          <a:prstGeom prst="rect">
            <a:avLst/>
          </a:prstGeom>
          <a:ln>
            <a:solidFill>
              <a:srgbClr val="003342"/>
            </a:solidFill>
          </a:ln>
        </p:spPr>
      </p:pic>
      <p:pic>
        <p:nvPicPr>
          <p:cNvPr id="6" name="Picture 5"/>
          <p:cNvPicPr>
            <a:picLocks noChangeAspect="1"/>
          </p:cNvPicPr>
          <p:nvPr/>
        </p:nvPicPr>
        <p:blipFill>
          <a:blip r:embed="rId7"/>
          <a:stretch>
            <a:fillRect/>
          </a:stretch>
        </p:blipFill>
        <p:spPr>
          <a:xfrm>
            <a:off x="4872037" y="2244959"/>
            <a:ext cx="6793706" cy="3683987"/>
          </a:xfrm>
          <a:prstGeom prst="rect">
            <a:avLst/>
          </a:prstGeom>
          <a:ln>
            <a:solidFill>
              <a:srgbClr val="003342"/>
            </a:solidFill>
          </a:ln>
        </p:spPr>
      </p:pic>
    </p:spTree>
    <p:extLst>
      <p:ext uri="{BB962C8B-B14F-4D97-AF65-F5344CB8AC3E}">
        <p14:creationId xmlns:p14="http://schemas.microsoft.com/office/powerpoint/2010/main" val="59047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76089" y="407484"/>
            <a:ext cx="10922622" cy="366424"/>
            <a:chOff x="276089" y="407484"/>
            <a:chExt cx="10922622" cy="366424"/>
          </a:xfrm>
        </p:grpSpPr>
        <p:sp>
          <p:nvSpPr>
            <p:cNvPr id="4" name="TextBox 3"/>
            <p:cNvSpPr txBox="1"/>
            <p:nvPr/>
          </p:nvSpPr>
          <p:spPr>
            <a:xfrm>
              <a:off x="276089" y="407484"/>
              <a:ext cx="3650751" cy="366424"/>
            </a:xfrm>
            <a:prstGeom prst="rect">
              <a:avLst/>
            </a:prstGeom>
            <a:solidFill>
              <a:srgbClr val="003342"/>
            </a:solidFill>
          </p:spPr>
          <p:txBody>
            <a:bodyPr wrap="square" tIns="90000" bIns="90000" rtlCol="0">
              <a:spAutoFit/>
            </a:bodyPr>
            <a:lstStyle/>
            <a:p>
              <a:pPr algn="ctr"/>
              <a:r>
                <a:rPr lang="en-US" sz="1200" dirty="0">
                  <a:solidFill>
                    <a:schemeClr val="bg1"/>
                  </a:solidFill>
                  <a:latin typeface="FS Rufus Light" charset="0"/>
                  <a:ea typeface="FS Rufus Light" charset="0"/>
                  <a:cs typeface="FS Rufus Light" charset="0"/>
                </a:rPr>
                <a:t>Section | title</a:t>
              </a:r>
            </a:p>
          </p:txBody>
        </p:sp>
        <p:cxnSp>
          <p:nvCxnSpPr>
            <p:cNvPr id="7" name="Straight Connector 6"/>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276089" y="773908"/>
            <a:ext cx="10922622" cy="828089"/>
          </a:xfrm>
          <a:prstGeom prst="rect">
            <a:avLst/>
          </a:prstGeom>
          <a:solidFill>
            <a:srgbClr val="FBA42A"/>
          </a:solidFill>
        </p:spPr>
        <p:txBody>
          <a:bodyPr wrap="square" tIns="90000" bIns="90000" rtlCol="0">
            <a:spAutoFit/>
          </a:bodyPr>
          <a:lstStyle/>
          <a:p>
            <a:r>
              <a:rPr lang="en-US" sz="4200" dirty="0" smtClean="0">
                <a:solidFill>
                  <a:schemeClr val="bg1"/>
                </a:solidFill>
                <a:latin typeface="FS Rufus Light" charset="0"/>
                <a:ea typeface="FS Rufus Light" charset="0"/>
                <a:cs typeface="FS Rufus Light" charset="0"/>
              </a:rPr>
              <a:t>Community wellbeing</a:t>
            </a:r>
            <a:endParaRPr lang="en-US" sz="4200" dirty="0">
              <a:solidFill>
                <a:schemeClr val="bg1"/>
              </a:solidFill>
              <a:latin typeface="FS Rufus Light" charset="0"/>
              <a:ea typeface="FS Rufus Light" charset="0"/>
              <a:cs typeface="FS Rufus Light" charset="0"/>
            </a:endParaRPr>
          </a:p>
        </p:txBody>
      </p:sp>
      <p:grpSp>
        <p:nvGrpSpPr>
          <p:cNvPr id="18"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4" name="TextBox 13"/>
          <p:cNvSpPr txBox="1"/>
          <p:nvPr/>
        </p:nvSpPr>
        <p:spPr>
          <a:xfrm>
            <a:off x="276089" y="407484"/>
            <a:ext cx="4379731" cy="366424"/>
          </a:xfrm>
          <a:prstGeom prst="rect">
            <a:avLst/>
          </a:prstGeom>
          <a:solidFill>
            <a:srgbClr val="003342"/>
          </a:solidFill>
        </p:spPr>
        <p:txBody>
          <a:bodyPr wrap="square" tIns="90000" bIns="90000" rtlCol="0">
            <a:spAutoFit/>
          </a:bodyPr>
          <a:lstStyle/>
          <a:p>
            <a:r>
              <a:rPr lang="en-US" sz="1200" dirty="0" smtClean="0">
                <a:solidFill>
                  <a:schemeClr val="bg1"/>
                </a:solidFill>
                <a:latin typeface="FS Rufus Light" charset="0"/>
                <a:ea typeface="FS Rufus Light" charset="0"/>
                <a:cs typeface="FS Rufus Light" charset="0"/>
              </a:rPr>
              <a:t>What is community wellbeing? </a:t>
            </a:r>
            <a:r>
              <a:rPr lang="en-US" sz="1200" dirty="0">
                <a:solidFill>
                  <a:schemeClr val="bg1"/>
                </a:solidFill>
                <a:latin typeface="FS Rufus Light" charset="0"/>
                <a:ea typeface="FS Rufus Light" charset="0"/>
                <a:cs typeface="FS Rufus Light" charset="0"/>
              </a:rPr>
              <a:t>| </a:t>
            </a:r>
            <a:r>
              <a:rPr lang="en-US" sz="1200" dirty="0" smtClean="0">
                <a:solidFill>
                  <a:schemeClr val="bg1"/>
                </a:solidFill>
                <a:latin typeface="FS Rufus Light" charset="0"/>
                <a:ea typeface="FS Rufus Light" charset="0"/>
                <a:cs typeface="FS Rufus Light" charset="0"/>
              </a:rPr>
              <a:t>Community wellbeing</a:t>
            </a:r>
            <a:endParaRPr lang="en-US" sz="1200" dirty="0">
              <a:solidFill>
                <a:schemeClr val="bg1"/>
              </a:solidFill>
              <a:latin typeface="FS Rufus Light" charset="0"/>
              <a:ea typeface="FS Rufus Light" charset="0"/>
              <a:cs typeface="FS Rufus Light" charset="0"/>
            </a:endParaRPr>
          </a:p>
        </p:txBody>
      </p:sp>
      <p:pic>
        <p:nvPicPr>
          <p:cNvPr id="16" name="Picture 15" descr="sum-of-parts.png"/>
          <p:cNvPicPr>
            <a:picLocks noChangeAspect="1"/>
          </p:cNvPicPr>
          <p:nvPr/>
        </p:nvPicPr>
        <p:blipFill>
          <a:blip r:embed="rId4" cstate="print"/>
          <a:stretch>
            <a:fillRect/>
          </a:stretch>
        </p:blipFill>
        <p:spPr>
          <a:xfrm>
            <a:off x="1063689" y="2104185"/>
            <a:ext cx="3699065" cy="3594866"/>
          </a:xfrm>
          <a:prstGeom prst="rect">
            <a:avLst/>
          </a:prstGeom>
        </p:spPr>
      </p:pic>
      <p:sp>
        <p:nvSpPr>
          <p:cNvPr id="19" name="Rectangle 18"/>
          <p:cNvSpPr/>
          <p:nvPr/>
        </p:nvSpPr>
        <p:spPr>
          <a:xfrm>
            <a:off x="5242559" y="2455068"/>
            <a:ext cx="6096000" cy="2893100"/>
          </a:xfrm>
          <a:prstGeom prst="rect">
            <a:avLst/>
          </a:prstGeom>
        </p:spPr>
        <p:txBody>
          <a:bodyPr>
            <a:spAutoFit/>
          </a:bodyPr>
          <a:lstStyle/>
          <a:p>
            <a:endParaRPr lang="en-US" dirty="0"/>
          </a:p>
          <a:p>
            <a:r>
              <a:rPr lang="en-GB" sz="2400" dirty="0" smtClean="0">
                <a:solidFill>
                  <a:srgbClr val="3AB7B9"/>
                </a:solidFill>
                <a:latin typeface="FS Rufus" pitchFamily="50" charset="0"/>
                <a:cs typeface="Arial" pitchFamily="34" charset="0"/>
              </a:rPr>
              <a:t>“the </a:t>
            </a:r>
            <a:r>
              <a:rPr lang="en-GB" sz="2400" dirty="0">
                <a:solidFill>
                  <a:srgbClr val="3AB7B9"/>
                </a:solidFill>
                <a:latin typeface="FS Rufus" pitchFamily="50" charset="0"/>
                <a:cs typeface="Arial" pitchFamily="34" charset="0"/>
              </a:rPr>
              <a:t>combination of social, economic, environmental, cultural, and political conditions identified by individuals and their communities as essential for them to flourish and fulfil their potential</a:t>
            </a:r>
            <a:r>
              <a:rPr lang="en-GB" sz="2400" dirty="0" smtClean="0">
                <a:solidFill>
                  <a:srgbClr val="3AB7B9"/>
                </a:solidFill>
                <a:latin typeface="FS Rufus" pitchFamily="50" charset="0"/>
                <a:cs typeface="Arial" pitchFamily="34" charset="0"/>
              </a:rPr>
              <a:t>.”</a:t>
            </a:r>
            <a:endParaRPr lang="en-GB" sz="2400" dirty="0">
              <a:solidFill>
                <a:srgbClr val="3AB7B9"/>
              </a:solidFill>
              <a:latin typeface="FS Rufus" pitchFamily="50" charset="0"/>
              <a:cs typeface="Arial" pitchFamily="34" charset="0"/>
            </a:endParaRPr>
          </a:p>
          <a:p>
            <a:pPr algn="r"/>
            <a:r>
              <a:rPr lang="en-GB" sz="2000" i="1" dirty="0"/>
              <a:t>[Wiseman and Brasher, 2008: 358]</a:t>
            </a:r>
            <a:endParaRPr lang="en-US" sz="2000" i="1" dirty="0"/>
          </a:p>
        </p:txBody>
      </p:sp>
      <p:cxnSp>
        <p:nvCxnSpPr>
          <p:cNvPr id="12" name="Straight Connector 11"/>
          <p:cNvCxnSpPr/>
          <p:nvPr/>
        </p:nvCxnSpPr>
        <p:spPr>
          <a:xfrm>
            <a:off x="6035759" y="3110895"/>
            <a:ext cx="2196000" cy="0"/>
          </a:xfrm>
          <a:prstGeom prst="line">
            <a:avLst/>
          </a:prstGeom>
          <a:ln w="38100">
            <a:solidFill>
              <a:srgbClr val="F29105"/>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094934" y="3859738"/>
            <a:ext cx="2196000" cy="0"/>
          </a:xfrm>
          <a:prstGeom prst="line">
            <a:avLst/>
          </a:prstGeom>
          <a:ln w="38100">
            <a:solidFill>
              <a:srgbClr val="F29105"/>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77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76089" y="407484"/>
            <a:ext cx="10922622" cy="366424"/>
            <a:chOff x="276089" y="407484"/>
            <a:chExt cx="10922622" cy="366424"/>
          </a:xfrm>
        </p:grpSpPr>
        <p:sp>
          <p:nvSpPr>
            <p:cNvPr id="4" name="TextBox 3"/>
            <p:cNvSpPr txBox="1"/>
            <p:nvPr/>
          </p:nvSpPr>
          <p:spPr>
            <a:xfrm>
              <a:off x="276089" y="407484"/>
              <a:ext cx="3650751" cy="366424"/>
            </a:xfrm>
            <a:prstGeom prst="rect">
              <a:avLst/>
            </a:prstGeom>
            <a:solidFill>
              <a:srgbClr val="003342"/>
            </a:solidFill>
          </p:spPr>
          <p:txBody>
            <a:bodyPr wrap="square" tIns="90000" bIns="90000" rtlCol="0">
              <a:spAutoFit/>
            </a:bodyPr>
            <a:lstStyle/>
            <a:p>
              <a:pPr algn="ctr"/>
              <a:r>
                <a:rPr lang="en-US" sz="1200" dirty="0">
                  <a:solidFill>
                    <a:schemeClr val="bg1"/>
                  </a:solidFill>
                  <a:latin typeface="FS Rufus Light" charset="0"/>
                  <a:ea typeface="FS Rufus Light" charset="0"/>
                  <a:cs typeface="FS Rufus Light" charset="0"/>
                </a:rPr>
                <a:t>Section | title</a:t>
              </a:r>
            </a:p>
          </p:txBody>
        </p:sp>
        <p:cxnSp>
          <p:nvCxnSpPr>
            <p:cNvPr id="7" name="Straight Connector 6"/>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276089" y="773908"/>
            <a:ext cx="11611111" cy="828089"/>
          </a:xfrm>
          <a:prstGeom prst="rect">
            <a:avLst/>
          </a:prstGeom>
          <a:solidFill>
            <a:srgbClr val="FBA42A"/>
          </a:solidFill>
        </p:spPr>
        <p:txBody>
          <a:bodyPr wrap="square" tIns="90000" bIns="90000" rtlCol="0">
            <a:spAutoFit/>
          </a:bodyPr>
          <a:lstStyle/>
          <a:p>
            <a:r>
              <a:rPr lang="en-US" sz="4200" dirty="0" smtClean="0">
                <a:solidFill>
                  <a:schemeClr val="bg1"/>
                </a:solidFill>
                <a:latin typeface="FS Rufus Light" charset="0"/>
                <a:ea typeface="FS Rufus Light" charset="0"/>
                <a:cs typeface="FS Rufus Light" charset="0"/>
              </a:rPr>
              <a:t>A framework for community wellbeing</a:t>
            </a:r>
            <a:endParaRPr lang="en-US" sz="4200" dirty="0">
              <a:solidFill>
                <a:schemeClr val="bg1"/>
              </a:solidFill>
              <a:latin typeface="FS Rufus Light" charset="0"/>
              <a:ea typeface="FS Rufus Light" charset="0"/>
              <a:cs typeface="FS Rufus Light" charset="0"/>
            </a:endParaRPr>
          </a:p>
        </p:txBody>
      </p:sp>
      <p:grpSp>
        <p:nvGrpSpPr>
          <p:cNvPr id="3"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4" name="TextBox 13"/>
          <p:cNvSpPr txBox="1"/>
          <p:nvPr/>
        </p:nvSpPr>
        <p:spPr>
          <a:xfrm>
            <a:off x="276089" y="407484"/>
            <a:ext cx="4379731" cy="366424"/>
          </a:xfrm>
          <a:prstGeom prst="rect">
            <a:avLst/>
          </a:prstGeom>
          <a:solidFill>
            <a:srgbClr val="003342"/>
          </a:solidFill>
        </p:spPr>
        <p:txBody>
          <a:bodyPr wrap="square" tIns="90000" bIns="90000" rtlCol="0">
            <a:spAutoFit/>
          </a:bodyPr>
          <a:lstStyle/>
          <a:p>
            <a:r>
              <a:rPr lang="en-US" sz="1200" dirty="0" smtClean="0">
                <a:solidFill>
                  <a:schemeClr val="bg1"/>
                </a:solidFill>
                <a:latin typeface="FS Rufus Light" charset="0"/>
                <a:ea typeface="FS Rufus Light" charset="0"/>
                <a:cs typeface="FS Rufus Light" charset="0"/>
              </a:rPr>
              <a:t>Community wellbeing  framework</a:t>
            </a:r>
            <a:endParaRPr lang="en-US" sz="1200" dirty="0">
              <a:solidFill>
                <a:schemeClr val="bg1"/>
              </a:solidFill>
              <a:latin typeface="FS Rufus Light" charset="0"/>
              <a:ea typeface="FS Rufus Light" charset="0"/>
              <a:cs typeface="FS Rufus Light" charset="0"/>
            </a:endParaRPr>
          </a:p>
        </p:txBody>
      </p:sp>
      <p:grpSp>
        <p:nvGrpSpPr>
          <p:cNvPr id="38" name="Group 37"/>
          <p:cNvGrpSpPr/>
          <p:nvPr/>
        </p:nvGrpSpPr>
        <p:grpSpPr>
          <a:xfrm>
            <a:off x="450710" y="2016024"/>
            <a:ext cx="2052624" cy="762174"/>
            <a:chOff x="450710" y="2016024"/>
            <a:chExt cx="2052624" cy="762174"/>
          </a:xfrm>
        </p:grpSpPr>
        <p:sp>
          <p:nvSpPr>
            <p:cNvPr id="23" name="Rectangle 22"/>
            <p:cNvSpPr/>
            <p:nvPr/>
          </p:nvSpPr>
          <p:spPr>
            <a:xfrm>
              <a:off x="1242220" y="2135501"/>
              <a:ext cx="1261114" cy="523220"/>
            </a:xfrm>
            <a:prstGeom prst="rect">
              <a:avLst/>
            </a:prstGeom>
          </p:spPr>
          <p:txBody>
            <a:bodyPr wrap="none">
              <a:spAutoFit/>
            </a:bodyPr>
            <a:lstStyle/>
            <a:p>
              <a:r>
                <a:rPr lang="en-GB" sz="2800" dirty="0" smtClean="0"/>
                <a:t>People </a:t>
              </a:r>
              <a:endParaRPr lang="en-GB" sz="2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10" y="2016024"/>
              <a:ext cx="812985" cy="762174"/>
            </a:xfrm>
            <a:prstGeom prst="rect">
              <a:avLst/>
            </a:prstGeom>
          </p:spPr>
        </p:pic>
      </p:grpSp>
      <p:sp>
        <p:nvSpPr>
          <p:cNvPr id="31" name="Rectangle 30"/>
          <p:cNvSpPr/>
          <p:nvPr/>
        </p:nvSpPr>
        <p:spPr>
          <a:xfrm>
            <a:off x="2643131" y="1935446"/>
            <a:ext cx="5361404" cy="923330"/>
          </a:xfrm>
          <a:prstGeom prst="rect">
            <a:avLst/>
          </a:prstGeom>
        </p:spPr>
        <p:txBody>
          <a:bodyPr wrap="none">
            <a:spAutoFit/>
          </a:bodyPr>
          <a:lstStyle/>
          <a:p>
            <a:r>
              <a:rPr lang="en-US" dirty="0" smtClean="0">
                <a:latin typeface="Arial" pitchFamily="34" charset="0"/>
                <a:cs typeface="Arial" pitchFamily="34" charset="0"/>
              </a:rPr>
              <a:t>Close relationships and friendships</a:t>
            </a:r>
          </a:p>
          <a:p>
            <a:r>
              <a:rPr lang="en-US" dirty="0" smtClean="0">
                <a:latin typeface="Arial" pitchFamily="34" charset="0"/>
                <a:cs typeface="Arial" pitchFamily="34" charset="0"/>
              </a:rPr>
              <a:t>Strong networks of support to meet different needs</a:t>
            </a:r>
          </a:p>
          <a:p>
            <a:r>
              <a:rPr lang="en-US" dirty="0" smtClean="0">
                <a:latin typeface="Arial" pitchFamily="34" charset="0"/>
                <a:cs typeface="Arial" pitchFamily="34" charset="0"/>
              </a:rPr>
              <a:t>Feelings of trust and belonging</a:t>
            </a:r>
          </a:p>
        </p:txBody>
      </p:sp>
      <p:cxnSp>
        <p:nvCxnSpPr>
          <p:cNvPr id="33" name="Straight Connector 32"/>
          <p:cNvCxnSpPr/>
          <p:nvPr/>
        </p:nvCxnSpPr>
        <p:spPr>
          <a:xfrm>
            <a:off x="2503334" y="1790185"/>
            <a:ext cx="10695" cy="1213852"/>
          </a:xfrm>
          <a:prstGeom prst="line">
            <a:avLst/>
          </a:prstGeom>
          <a:ln w="38100">
            <a:solidFill>
              <a:srgbClr val="003342"/>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551199" y="3676639"/>
            <a:ext cx="1827371" cy="812985"/>
            <a:chOff x="9511188" y="3833970"/>
            <a:chExt cx="1827371" cy="812985"/>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188" y="3833970"/>
              <a:ext cx="812985" cy="812985"/>
            </a:xfrm>
            <a:prstGeom prst="rect">
              <a:avLst/>
            </a:prstGeom>
          </p:spPr>
        </p:pic>
        <p:sp>
          <p:nvSpPr>
            <p:cNvPr id="35" name="Rectangle 34"/>
            <p:cNvSpPr/>
            <p:nvPr/>
          </p:nvSpPr>
          <p:spPr>
            <a:xfrm>
              <a:off x="10302698" y="3978852"/>
              <a:ext cx="1035861" cy="523220"/>
            </a:xfrm>
            <a:prstGeom prst="rect">
              <a:avLst/>
            </a:prstGeom>
          </p:spPr>
          <p:txBody>
            <a:bodyPr wrap="none">
              <a:spAutoFit/>
            </a:bodyPr>
            <a:lstStyle/>
            <a:p>
              <a:r>
                <a:rPr lang="en-GB" sz="2800" dirty="0" smtClean="0"/>
                <a:t>Place </a:t>
              </a:r>
              <a:endParaRPr lang="en-GB" sz="2800" dirty="0"/>
            </a:p>
          </p:txBody>
        </p:sp>
      </p:grpSp>
      <p:cxnSp>
        <p:nvCxnSpPr>
          <p:cNvPr id="44" name="Straight Connector 43"/>
          <p:cNvCxnSpPr/>
          <p:nvPr/>
        </p:nvCxnSpPr>
        <p:spPr>
          <a:xfrm>
            <a:off x="3370013" y="3476205"/>
            <a:ext cx="10695" cy="1213852"/>
          </a:xfrm>
          <a:prstGeom prst="line">
            <a:avLst/>
          </a:prstGeom>
          <a:ln w="38100">
            <a:solidFill>
              <a:srgbClr val="003342"/>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643131" y="5405525"/>
            <a:ext cx="1817874" cy="812985"/>
            <a:chOff x="648080" y="5381412"/>
            <a:chExt cx="1817874" cy="81298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0" y="5381412"/>
              <a:ext cx="660550" cy="812985"/>
            </a:xfrm>
            <a:prstGeom prst="rect">
              <a:avLst/>
            </a:prstGeom>
          </p:spPr>
        </p:pic>
        <p:sp>
          <p:nvSpPr>
            <p:cNvPr id="37" name="Rectangle 36"/>
            <p:cNvSpPr/>
            <p:nvPr/>
          </p:nvSpPr>
          <p:spPr>
            <a:xfrm>
              <a:off x="1276718" y="5526294"/>
              <a:ext cx="1189236" cy="523220"/>
            </a:xfrm>
            <a:prstGeom prst="rect">
              <a:avLst/>
            </a:prstGeom>
          </p:spPr>
          <p:txBody>
            <a:bodyPr wrap="none">
              <a:spAutoFit/>
            </a:bodyPr>
            <a:lstStyle/>
            <a:p>
              <a:r>
                <a:rPr lang="en-GB" sz="2800" dirty="0" smtClean="0"/>
                <a:t>Power </a:t>
              </a:r>
              <a:endParaRPr lang="en-GB" sz="2800" dirty="0"/>
            </a:p>
          </p:txBody>
        </p:sp>
      </p:grpSp>
      <p:cxnSp>
        <p:nvCxnSpPr>
          <p:cNvPr id="46" name="Straight Connector 45"/>
          <p:cNvCxnSpPr/>
          <p:nvPr/>
        </p:nvCxnSpPr>
        <p:spPr>
          <a:xfrm>
            <a:off x="4493494" y="5205091"/>
            <a:ext cx="10695" cy="1213852"/>
          </a:xfrm>
          <a:prstGeom prst="line">
            <a:avLst/>
          </a:prstGeom>
          <a:ln w="38100">
            <a:solidFill>
              <a:srgbClr val="003342"/>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621518" y="5394169"/>
            <a:ext cx="6733598" cy="923330"/>
          </a:xfrm>
          <a:prstGeom prst="rect">
            <a:avLst/>
          </a:prstGeom>
        </p:spPr>
        <p:txBody>
          <a:bodyPr wrap="square">
            <a:spAutoFit/>
          </a:bodyPr>
          <a:lstStyle/>
          <a:p>
            <a:r>
              <a:rPr lang="en-US" dirty="0" smtClean="0">
                <a:latin typeface="Arial" pitchFamily="34" charset="0"/>
                <a:cs typeface="Arial" pitchFamily="34" charset="0"/>
              </a:rPr>
              <a:t>Voice and representation</a:t>
            </a:r>
          </a:p>
          <a:p>
            <a:r>
              <a:rPr lang="en-US" dirty="0" smtClean="0">
                <a:latin typeface="Arial" pitchFamily="34" charset="0"/>
                <a:cs typeface="Arial" pitchFamily="34" charset="0"/>
              </a:rPr>
              <a:t>A sense of control or influence over things which are important</a:t>
            </a:r>
          </a:p>
          <a:p>
            <a:r>
              <a:rPr lang="en-US" dirty="0" smtClean="0">
                <a:latin typeface="Arial" pitchFamily="34" charset="0"/>
                <a:cs typeface="Arial" pitchFamily="34" charset="0"/>
              </a:rPr>
              <a:t>Inclusive communities where nobody feels excluded</a:t>
            </a:r>
          </a:p>
        </p:txBody>
      </p:sp>
      <p:sp>
        <p:nvSpPr>
          <p:cNvPr id="52" name="Rectangle 51"/>
          <p:cNvSpPr/>
          <p:nvPr/>
        </p:nvSpPr>
        <p:spPr>
          <a:xfrm>
            <a:off x="3481331" y="3476205"/>
            <a:ext cx="8273996" cy="1200329"/>
          </a:xfrm>
          <a:prstGeom prst="rect">
            <a:avLst/>
          </a:prstGeom>
        </p:spPr>
        <p:txBody>
          <a:bodyPr wrap="square">
            <a:spAutoFit/>
          </a:bodyPr>
          <a:lstStyle/>
          <a:p>
            <a:r>
              <a:rPr lang="en-US" dirty="0" smtClean="0">
                <a:latin typeface="Arial" pitchFamily="34" charset="0"/>
                <a:cs typeface="Arial" pitchFamily="34" charset="0"/>
              </a:rPr>
              <a:t>Conditions that enable people to flourish – access to services, assets, facilities</a:t>
            </a:r>
          </a:p>
          <a:p>
            <a:r>
              <a:rPr lang="en-US" dirty="0" smtClean="0">
                <a:latin typeface="Arial" pitchFamily="34" charset="0"/>
                <a:cs typeface="Arial" pitchFamily="34" charset="0"/>
              </a:rPr>
              <a:t>Opportunities to enable people to flourish – jobs, education, leisure</a:t>
            </a:r>
          </a:p>
          <a:p>
            <a:r>
              <a:rPr lang="en-US" dirty="0" smtClean="0">
                <a:latin typeface="Arial" pitchFamily="34" charset="0"/>
                <a:cs typeface="Arial" pitchFamily="34" charset="0"/>
              </a:rPr>
              <a:t>Intangible cultural heritage, shared practices or history</a:t>
            </a:r>
          </a:p>
          <a:p>
            <a:r>
              <a:rPr lang="en-US" dirty="0" smtClean="0">
                <a:latin typeface="Arial" pitchFamily="34" charset="0"/>
                <a:cs typeface="Arial" pitchFamily="34" charset="0"/>
              </a:rPr>
              <a:t>Sense of safety in the community</a:t>
            </a:r>
          </a:p>
        </p:txBody>
      </p:sp>
    </p:spTree>
    <p:extLst>
      <p:ext uri="{BB962C8B-B14F-4D97-AF65-F5344CB8AC3E}">
        <p14:creationId xmlns:p14="http://schemas.microsoft.com/office/powerpoint/2010/main" val="14586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9" grpId="0"/>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76089" y="407484"/>
            <a:ext cx="10922622" cy="366424"/>
            <a:chOff x="276089" y="407484"/>
            <a:chExt cx="10922622" cy="366424"/>
          </a:xfrm>
        </p:grpSpPr>
        <p:sp>
          <p:nvSpPr>
            <p:cNvPr id="4" name="TextBox 3"/>
            <p:cNvSpPr txBox="1"/>
            <p:nvPr/>
          </p:nvSpPr>
          <p:spPr>
            <a:xfrm>
              <a:off x="276089" y="407484"/>
              <a:ext cx="3650751" cy="366424"/>
            </a:xfrm>
            <a:prstGeom prst="rect">
              <a:avLst/>
            </a:prstGeom>
            <a:solidFill>
              <a:srgbClr val="003342"/>
            </a:solidFill>
          </p:spPr>
          <p:txBody>
            <a:bodyPr wrap="square" tIns="90000" bIns="90000" rtlCol="0">
              <a:spAutoFit/>
            </a:bodyPr>
            <a:lstStyle/>
            <a:p>
              <a:pPr algn="ctr"/>
              <a:r>
                <a:rPr lang="en-US" sz="1200" dirty="0">
                  <a:solidFill>
                    <a:schemeClr val="bg1"/>
                  </a:solidFill>
                  <a:latin typeface="FS Rufus Light" charset="0"/>
                  <a:ea typeface="FS Rufus Light" charset="0"/>
                  <a:cs typeface="FS Rufus Light" charset="0"/>
                </a:rPr>
                <a:t>Section | title</a:t>
              </a:r>
            </a:p>
          </p:txBody>
        </p:sp>
        <p:cxnSp>
          <p:nvCxnSpPr>
            <p:cNvPr id="7" name="Straight Connector 6"/>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276089" y="773908"/>
            <a:ext cx="11611111" cy="828089"/>
          </a:xfrm>
          <a:prstGeom prst="rect">
            <a:avLst/>
          </a:prstGeom>
          <a:solidFill>
            <a:srgbClr val="FBA42A"/>
          </a:solidFill>
        </p:spPr>
        <p:txBody>
          <a:bodyPr wrap="square" tIns="90000" bIns="90000" rtlCol="0">
            <a:spAutoFit/>
          </a:bodyPr>
          <a:lstStyle/>
          <a:p>
            <a:r>
              <a:rPr lang="en-US" sz="4200" dirty="0" smtClean="0">
                <a:solidFill>
                  <a:schemeClr val="bg1"/>
                </a:solidFill>
                <a:latin typeface="FS Rufus Light" charset="0"/>
                <a:ea typeface="FS Rufus Light" charset="0"/>
                <a:cs typeface="FS Rufus Light" charset="0"/>
              </a:rPr>
              <a:t>Two important elements</a:t>
            </a:r>
            <a:endParaRPr lang="en-US" sz="4200" dirty="0">
              <a:solidFill>
                <a:schemeClr val="bg1"/>
              </a:solidFill>
              <a:latin typeface="FS Rufus Light" charset="0"/>
              <a:ea typeface="FS Rufus Light" charset="0"/>
              <a:cs typeface="FS Rufus Light" charset="0"/>
            </a:endParaRPr>
          </a:p>
        </p:txBody>
      </p:sp>
      <p:grpSp>
        <p:nvGrpSpPr>
          <p:cNvPr id="3"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4" name="TextBox 13"/>
          <p:cNvSpPr txBox="1"/>
          <p:nvPr/>
        </p:nvSpPr>
        <p:spPr>
          <a:xfrm>
            <a:off x="276089" y="407484"/>
            <a:ext cx="4379731" cy="366424"/>
          </a:xfrm>
          <a:prstGeom prst="rect">
            <a:avLst/>
          </a:prstGeom>
          <a:solidFill>
            <a:srgbClr val="003342"/>
          </a:solidFill>
        </p:spPr>
        <p:txBody>
          <a:bodyPr wrap="square" tIns="90000" bIns="90000" rtlCol="0">
            <a:spAutoFit/>
          </a:bodyPr>
          <a:lstStyle/>
          <a:p>
            <a:r>
              <a:rPr lang="en-US" sz="1200" dirty="0" smtClean="0">
                <a:solidFill>
                  <a:schemeClr val="bg1"/>
                </a:solidFill>
                <a:latin typeface="FS Rufus Light" charset="0"/>
                <a:ea typeface="FS Rufus Light" charset="0"/>
                <a:cs typeface="FS Rufus Light" charset="0"/>
              </a:rPr>
              <a:t>Community wellbeing  framework</a:t>
            </a:r>
            <a:endParaRPr lang="en-US" sz="1200" dirty="0">
              <a:solidFill>
                <a:schemeClr val="bg1"/>
              </a:solidFill>
              <a:latin typeface="FS Rufus Light" charset="0"/>
              <a:ea typeface="FS Rufus Light" charset="0"/>
              <a:cs typeface="FS Rufus Light" charset="0"/>
            </a:endParaRPr>
          </a:p>
        </p:txBody>
      </p:sp>
      <p:grpSp>
        <p:nvGrpSpPr>
          <p:cNvPr id="19" name="Group 18"/>
          <p:cNvGrpSpPr/>
          <p:nvPr/>
        </p:nvGrpSpPr>
        <p:grpSpPr>
          <a:xfrm>
            <a:off x="554623" y="2386281"/>
            <a:ext cx="5199144" cy="2844000"/>
            <a:chOff x="554623" y="2386281"/>
            <a:chExt cx="5199144" cy="2844000"/>
          </a:xfrm>
        </p:grpSpPr>
        <p:grpSp>
          <p:nvGrpSpPr>
            <p:cNvPr id="9" name="Group 8"/>
            <p:cNvGrpSpPr/>
            <p:nvPr/>
          </p:nvGrpSpPr>
          <p:grpSpPr>
            <a:xfrm>
              <a:off x="756424" y="2386281"/>
              <a:ext cx="2698793" cy="812985"/>
              <a:chOff x="2548118" y="2961216"/>
              <a:chExt cx="2698793" cy="812985"/>
            </a:xfrm>
          </p:grpSpPr>
          <p:sp>
            <p:nvSpPr>
              <p:cNvPr id="26" name="Rectangle 25"/>
              <p:cNvSpPr/>
              <p:nvPr/>
            </p:nvSpPr>
            <p:spPr>
              <a:xfrm>
                <a:off x="3391758" y="3106098"/>
                <a:ext cx="1855153" cy="523220"/>
              </a:xfrm>
              <a:prstGeom prst="rect">
                <a:avLst/>
              </a:prstGeom>
            </p:spPr>
            <p:txBody>
              <a:bodyPr wrap="square">
                <a:spAutoFit/>
              </a:bodyPr>
              <a:lstStyle/>
              <a:p>
                <a:r>
                  <a:rPr lang="en-US" sz="2800" dirty="0" smtClean="0">
                    <a:cs typeface="Arial" pitchFamily="34" charset="0"/>
                  </a:rPr>
                  <a:t>Inequality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118" y="2961216"/>
                <a:ext cx="812985" cy="812985"/>
              </a:xfrm>
              <a:prstGeom prst="rect">
                <a:avLst/>
              </a:prstGeom>
            </p:spPr>
          </p:pic>
        </p:grpSp>
        <p:cxnSp>
          <p:nvCxnSpPr>
            <p:cNvPr id="41" name="Straight Connector 40"/>
            <p:cNvCxnSpPr/>
            <p:nvPr/>
          </p:nvCxnSpPr>
          <p:spPr>
            <a:xfrm>
              <a:off x="554623" y="2386281"/>
              <a:ext cx="10695" cy="2844000"/>
            </a:xfrm>
            <a:prstGeom prst="line">
              <a:avLst/>
            </a:prstGeom>
            <a:ln w="38100">
              <a:solidFill>
                <a:srgbClr val="003342"/>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98401" y="3417108"/>
              <a:ext cx="5055366" cy="923330"/>
            </a:xfrm>
            <a:prstGeom prst="rect">
              <a:avLst/>
            </a:prstGeom>
          </p:spPr>
          <p:txBody>
            <a:bodyPr wrap="square">
              <a:spAutoFit/>
            </a:bodyPr>
            <a:lstStyle/>
            <a:p>
              <a:r>
                <a:rPr lang="en-US" dirty="0" smtClean="0">
                  <a:latin typeface="Arial" pitchFamily="34" charset="0"/>
                  <a:cs typeface="Arial" pitchFamily="34" charset="0"/>
                </a:rPr>
                <a:t>The </a:t>
              </a:r>
              <a:r>
                <a:rPr lang="en-US" b="1" dirty="0" smtClean="0">
                  <a:latin typeface="Arial" pitchFamily="34" charset="0"/>
                  <a:cs typeface="Arial" pitchFamily="34" charset="0"/>
                </a:rPr>
                <a:t>spread</a:t>
              </a:r>
              <a:r>
                <a:rPr lang="en-US" dirty="0" smtClean="0">
                  <a:latin typeface="Arial" pitchFamily="34" charset="0"/>
                  <a:cs typeface="Arial" pitchFamily="34" charset="0"/>
                </a:rPr>
                <a:t> of individual wellbeing in a community, and the people and groups most </a:t>
              </a:r>
              <a:br>
                <a:rPr lang="en-US" dirty="0" smtClean="0">
                  <a:latin typeface="Arial" pitchFamily="34" charset="0"/>
                  <a:cs typeface="Arial" pitchFamily="34" charset="0"/>
                </a:rPr>
              </a:br>
              <a:r>
                <a:rPr lang="en-US" b="1" dirty="0" smtClean="0">
                  <a:latin typeface="Arial" pitchFamily="34" charset="0"/>
                  <a:cs typeface="Arial" pitchFamily="34" charset="0"/>
                </a:rPr>
                <a:t>at risk </a:t>
              </a:r>
              <a:r>
                <a:rPr lang="en-US" dirty="0" smtClean="0">
                  <a:latin typeface="Arial" pitchFamily="34" charset="0"/>
                  <a:cs typeface="Arial" pitchFamily="34" charset="0"/>
                </a:rPr>
                <a:t>of having low wellbeing</a:t>
              </a:r>
            </a:p>
          </p:txBody>
        </p:sp>
      </p:grpSp>
      <p:grpSp>
        <p:nvGrpSpPr>
          <p:cNvPr id="18" name="Group 17"/>
          <p:cNvGrpSpPr/>
          <p:nvPr/>
        </p:nvGrpSpPr>
        <p:grpSpPr>
          <a:xfrm>
            <a:off x="6562392" y="2447672"/>
            <a:ext cx="5310870" cy="2844000"/>
            <a:chOff x="6562392" y="2447672"/>
            <a:chExt cx="5310870" cy="2844000"/>
          </a:xfrm>
        </p:grpSpPr>
        <p:grpSp>
          <p:nvGrpSpPr>
            <p:cNvPr id="16" name="Group 15"/>
            <p:cNvGrpSpPr/>
            <p:nvPr/>
          </p:nvGrpSpPr>
          <p:grpSpPr>
            <a:xfrm>
              <a:off x="6817896" y="2449634"/>
              <a:ext cx="3124101" cy="812985"/>
              <a:chOff x="604255" y="4669497"/>
              <a:chExt cx="3124101" cy="812985"/>
            </a:xfrm>
          </p:grpSpPr>
          <p:sp>
            <p:nvSpPr>
              <p:cNvPr id="25" name="Rectangle 24"/>
              <p:cNvSpPr/>
              <p:nvPr/>
            </p:nvSpPr>
            <p:spPr>
              <a:xfrm>
                <a:off x="1446557" y="4814379"/>
                <a:ext cx="2281799" cy="523220"/>
              </a:xfrm>
              <a:prstGeom prst="rect">
                <a:avLst/>
              </a:prstGeom>
            </p:spPr>
            <p:txBody>
              <a:bodyPr wrap="square">
                <a:spAutoFit/>
              </a:bodyPr>
              <a:lstStyle/>
              <a:p>
                <a:r>
                  <a:rPr lang="en-US" sz="2800" dirty="0" smtClean="0">
                    <a:cs typeface="Arial" pitchFamily="34" charset="0"/>
                  </a:rPr>
                  <a:t>Sustainability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55" y="4669497"/>
                <a:ext cx="812985" cy="812985"/>
              </a:xfrm>
              <a:prstGeom prst="rect">
                <a:avLst/>
              </a:prstGeom>
            </p:spPr>
          </p:pic>
        </p:grpSp>
        <p:sp>
          <p:nvSpPr>
            <p:cNvPr id="43" name="Rectangle 42"/>
            <p:cNvSpPr/>
            <p:nvPr/>
          </p:nvSpPr>
          <p:spPr>
            <a:xfrm>
              <a:off x="6817896" y="3408007"/>
              <a:ext cx="5055366" cy="923330"/>
            </a:xfrm>
            <a:prstGeom prst="rect">
              <a:avLst/>
            </a:prstGeom>
          </p:spPr>
          <p:txBody>
            <a:bodyPr wrap="square">
              <a:spAutoFit/>
            </a:bodyPr>
            <a:lstStyle/>
            <a:p>
              <a:r>
                <a:rPr lang="en-US" dirty="0" smtClean="0">
                  <a:latin typeface="Arial" pitchFamily="34" charset="0"/>
                  <a:cs typeface="Arial" pitchFamily="34" charset="0"/>
                </a:rPr>
                <a:t>Sustaining wellbeing over time requires preserving </a:t>
              </a:r>
              <a:r>
                <a:rPr lang="en-US" b="1" dirty="0" smtClean="0">
                  <a:latin typeface="Arial" pitchFamily="34" charset="0"/>
                  <a:cs typeface="Arial" pitchFamily="34" charset="0"/>
                </a:rPr>
                <a:t>natural</a:t>
              </a:r>
              <a:r>
                <a:rPr lang="en-US" dirty="0" smtClean="0">
                  <a:latin typeface="Arial" pitchFamily="34" charset="0"/>
                  <a:cs typeface="Arial" pitchFamily="34" charset="0"/>
                </a:rPr>
                <a:t>, </a:t>
              </a:r>
              <a:r>
                <a:rPr lang="en-US" b="1" dirty="0" smtClean="0">
                  <a:latin typeface="Arial" pitchFamily="34" charset="0"/>
                  <a:cs typeface="Arial" pitchFamily="34" charset="0"/>
                </a:rPr>
                <a:t>economic</a:t>
              </a:r>
              <a:r>
                <a:rPr lang="en-US" dirty="0" smtClean="0">
                  <a:latin typeface="Arial" pitchFamily="34" charset="0"/>
                  <a:cs typeface="Arial" pitchFamily="34" charset="0"/>
                </a:rPr>
                <a:t>, </a:t>
              </a:r>
              <a:r>
                <a:rPr lang="en-US" b="1" dirty="0" smtClean="0">
                  <a:latin typeface="Arial" pitchFamily="34" charset="0"/>
                  <a:cs typeface="Arial" pitchFamily="34" charset="0"/>
                </a:rPr>
                <a:t>human</a:t>
              </a:r>
              <a:r>
                <a:rPr lang="en-US" dirty="0" smtClean="0">
                  <a:latin typeface="Arial" pitchFamily="34" charset="0"/>
                  <a:cs typeface="Arial" pitchFamily="34" charset="0"/>
                </a:rPr>
                <a:t>, and </a:t>
              </a:r>
              <a:r>
                <a:rPr lang="en-US" b="1" dirty="0" smtClean="0">
                  <a:latin typeface="Arial" pitchFamily="34" charset="0"/>
                  <a:cs typeface="Arial" pitchFamily="34" charset="0"/>
                </a:rPr>
                <a:t>social</a:t>
              </a:r>
              <a:r>
                <a:rPr lang="en-US" dirty="0" smtClean="0">
                  <a:latin typeface="Arial" pitchFamily="34" charset="0"/>
                  <a:cs typeface="Arial" pitchFamily="34" charset="0"/>
                </a:rPr>
                <a:t> </a:t>
              </a:r>
              <a:r>
                <a:rPr lang="en-US" b="1" dirty="0" smtClean="0">
                  <a:latin typeface="Arial" pitchFamily="34" charset="0"/>
                  <a:cs typeface="Arial" pitchFamily="34" charset="0"/>
                </a:rPr>
                <a:t>capital</a:t>
              </a:r>
            </a:p>
          </p:txBody>
        </p:sp>
        <p:sp>
          <p:nvSpPr>
            <p:cNvPr id="45" name="Rectangle 44"/>
            <p:cNvSpPr/>
            <p:nvPr/>
          </p:nvSpPr>
          <p:spPr>
            <a:xfrm>
              <a:off x="6798582" y="4476725"/>
              <a:ext cx="5055366" cy="369332"/>
            </a:xfrm>
            <a:prstGeom prst="rect">
              <a:avLst/>
            </a:prstGeom>
          </p:spPr>
          <p:txBody>
            <a:bodyPr wrap="square">
              <a:spAutoFit/>
            </a:bodyPr>
            <a:lstStyle/>
            <a:p>
              <a:r>
                <a:rPr lang="en-US" dirty="0" smtClean="0">
                  <a:latin typeface="Arial" pitchFamily="34" charset="0"/>
                  <a:cs typeface="Arial" pitchFamily="34" charset="0"/>
                </a:rPr>
                <a:t>Related concept: </a:t>
              </a:r>
              <a:r>
                <a:rPr lang="en-US" b="1" dirty="0" smtClean="0">
                  <a:latin typeface="Arial" pitchFamily="34" charset="0"/>
                  <a:cs typeface="Arial" pitchFamily="34" charset="0"/>
                </a:rPr>
                <a:t>community resilience</a:t>
              </a:r>
            </a:p>
          </p:txBody>
        </p:sp>
        <p:cxnSp>
          <p:nvCxnSpPr>
            <p:cNvPr id="47" name="Straight Connector 46"/>
            <p:cNvCxnSpPr/>
            <p:nvPr/>
          </p:nvCxnSpPr>
          <p:spPr>
            <a:xfrm>
              <a:off x="6562392" y="2447672"/>
              <a:ext cx="10695" cy="2844000"/>
            </a:xfrm>
            <a:prstGeom prst="line">
              <a:avLst/>
            </a:prstGeom>
            <a:ln w="38100">
              <a:solidFill>
                <a:srgbClr val="0033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867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What Works Wellbeing | Volunteering</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mj-lt"/>
                  <a:ea typeface="FS Rufus Light" charset="0"/>
                  <a:cs typeface="FS Rufus Light" charset="0"/>
                </a:rPr>
                <a:t>What Works Centre for Wellbeing</a:t>
              </a:r>
              <a:endParaRPr lang="en-US" sz="3200" dirty="0">
                <a:solidFill>
                  <a:schemeClr val="bg1"/>
                </a:solidFill>
                <a:latin typeface="+mj-lt"/>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16" name="Picture 15"/>
          <p:cNvPicPr>
            <a:picLocks noChangeAspect="1"/>
          </p:cNvPicPr>
          <p:nvPr/>
        </p:nvPicPr>
        <p:blipFill>
          <a:blip r:embed="rId4"/>
          <a:stretch>
            <a:fillRect/>
          </a:stretch>
        </p:blipFill>
        <p:spPr>
          <a:xfrm>
            <a:off x="276090" y="1514096"/>
            <a:ext cx="6835317" cy="3801334"/>
          </a:xfrm>
          <a:prstGeom prst="rect">
            <a:avLst/>
          </a:prstGeom>
        </p:spPr>
      </p:pic>
      <p:pic>
        <p:nvPicPr>
          <p:cNvPr id="25" name="Picture 24">
            <a:extLst>
              <a:ext uri="{FF2B5EF4-FFF2-40B4-BE49-F238E27FC236}">
                <a16:creationId xmlns="" xmlns:a16="http://schemas.microsoft.com/office/drawing/2014/main" id="{40E7F182-6091-403E-A6C7-9DF909AC9982}"/>
              </a:ext>
            </a:extLst>
          </p:cNvPr>
          <p:cNvPicPr>
            <a:picLocks noChangeAspect="1"/>
          </p:cNvPicPr>
          <p:nvPr/>
        </p:nvPicPr>
        <p:blipFill>
          <a:blip r:embed="rId5"/>
          <a:stretch>
            <a:fillRect/>
          </a:stretch>
        </p:blipFill>
        <p:spPr>
          <a:xfrm>
            <a:off x="753889" y="5621767"/>
            <a:ext cx="8625215" cy="1236233"/>
          </a:xfrm>
          <a:prstGeom prst="rect">
            <a:avLst/>
          </a:prstGeom>
        </p:spPr>
      </p:pic>
      <p:pic>
        <p:nvPicPr>
          <p:cNvPr id="26" name="Picture 25">
            <a:extLst>
              <a:ext uri="{FF2B5EF4-FFF2-40B4-BE49-F238E27FC236}">
                <a16:creationId xmlns="" xmlns:a16="http://schemas.microsoft.com/office/drawing/2014/main" id="{2F737B77-11D0-4D58-86EB-DE610F2A3D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6215" y="2501437"/>
            <a:ext cx="2528576" cy="1526751"/>
          </a:xfrm>
          <a:prstGeom prst="rect">
            <a:avLst/>
          </a:prstGeom>
        </p:spPr>
      </p:pic>
      <p:grpSp>
        <p:nvGrpSpPr>
          <p:cNvPr id="27" name="Group 26">
            <a:extLst>
              <a:ext uri="{FF2B5EF4-FFF2-40B4-BE49-F238E27FC236}">
                <a16:creationId xmlns="" xmlns:a16="http://schemas.microsoft.com/office/drawing/2014/main" id="{3A0C38A8-197E-449A-8D80-12E93D5CF660}"/>
              </a:ext>
            </a:extLst>
          </p:cNvPr>
          <p:cNvGrpSpPr/>
          <p:nvPr/>
        </p:nvGrpSpPr>
        <p:grpSpPr>
          <a:xfrm>
            <a:off x="7498080" y="4269722"/>
            <a:ext cx="4404489" cy="2397754"/>
            <a:chOff x="7350838" y="3360000"/>
            <a:chExt cx="4404489" cy="2397754"/>
          </a:xfrm>
        </p:grpSpPr>
        <p:pic>
          <p:nvPicPr>
            <p:cNvPr id="28" name="Picture 27">
              <a:extLst>
                <a:ext uri="{FF2B5EF4-FFF2-40B4-BE49-F238E27FC236}">
                  <a16:creationId xmlns="" xmlns:a16="http://schemas.microsoft.com/office/drawing/2014/main" id="{E80C2645-F92F-439F-B72E-2717333FF09C}"/>
                </a:ext>
              </a:extLst>
            </p:cNvPr>
            <p:cNvPicPr>
              <a:picLocks noChangeAspect="1"/>
            </p:cNvPicPr>
            <p:nvPr/>
          </p:nvPicPr>
          <p:blipFill>
            <a:blip r:embed="rId7"/>
            <a:stretch>
              <a:fillRect/>
            </a:stretch>
          </p:blipFill>
          <p:spPr>
            <a:xfrm>
              <a:off x="7350838" y="3360000"/>
              <a:ext cx="4404489" cy="1152128"/>
            </a:xfrm>
            <a:prstGeom prst="rect">
              <a:avLst/>
            </a:prstGeom>
          </p:spPr>
        </p:pic>
        <p:pic>
          <p:nvPicPr>
            <p:cNvPr id="29" name="Picture 28">
              <a:extLst>
                <a:ext uri="{FF2B5EF4-FFF2-40B4-BE49-F238E27FC236}">
                  <a16:creationId xmlns="" xmlns:a16="http://schemas.microsoft.com/office/drawing/2014/main" id="{F8995DA5-E8B3-48FD-99DF-0095F540AEEF}"/>
                </a:ext>
              </a:extLst>
            </p:cNvPr>
            <p:cNvPicPr>
              <a:picLocks noChangeAspect="1"/>
            </p:cNvPicPr>
            <p:nvPr/>
          </p:nvPicPr>
          <p:blipFill>
            <a:blip r:embed="rId8"/>
            <a:stretch>
              <a:fillRect/>
            </a:stretch>
          </p:blipFill>
          <p:spPr>
            <a:xfrm>
              <a:off x="9553082" y="4347338"/>
              <a:ext cx="1540358" cy="1410416"/>
            </a:xfrm>
            <a:prstGeom prst="rect">
              <a:avLst/>
            </a:prstGeom>
          </p:spPr>
        </p:pic>
      </p:grpSp>
    </p:spTree>
    <p:extLst>
      <p:ext uri="{BB962C8B-B14F-4D97-AF65-F5344CB8AC3E}">
        <p14:creationId xmlns:p14="http://schemas.microsoft.com/office/powerpoint/2010/main" val="36210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ger-pic.jpg"/>
          <p:cNvPicPr>
            <a:picLocks noChangeAspect="1"/>
          </p:cNvPicPr>
          <p:nvPr/>
        </p:nvPicPr>
        <p:blipFill>
          <a:blip r:embed="rId3"/>
          <a:stretch>
            <a:fillRect/>
          </a:stretch>
        </p:blipFill>
        <p:spPr>
          <a:xfrm>
            <a:off x="-349489" y="1"/>
            <a:ext cx="12890977" cy="6858000"/>
          </a:xfrm>
          <a:prstGeom prst="rect">
            <a:avLst/>
          </a:prstGeom>
        </p:spPr>
      </p:pic>
      <p:grpSp>
        <p:nvGrpSpPr>
          <p:cNvPr id="3"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0" name="TextBox 9"/>
          <p:cNvSpPr txBox="1"/>
          <p:nvPr/>
        </p:nvSpPr>
        <p:spPr>
          <a:xfrm>
            <a:off x="233129" y="5114878"/>
            <a:ext cx="9733217" cy="1200329"/>
          </a:xfrm>
          <a:prstGeom prst="rect">
            <a:avLst/>
          </a:prstGeom>
          <a:noFill/>
        </p:spPr>
        <p:txBody>
          <a:bodyPr wrap="square" rtlCol="0">
            <a:spAutoFit/>
          </a:bodyPr>
          <a:lstStyle/>
          <a:p>
            <a:r>
              <a:rPr lang="en-US" sz="7200" dirty="0" smtClean="0">
                <a:solidFill>
                  <a:schemeClr val="bg1"/>
                </a:solidFill>
                <a:latin typeface="+mj-lt"/>
              </a:rPr>
              <a:t>What do we know so far?</a:t>
            </a:r>
            <a:endParaRPr lang="en-US" sz="7200" dirty="0">
              <a:solidFill>
                <a:schemeClr val="bg1"/>
              </a:solidFill>
              <a:latin typeface="+mj-lt"/>
            </a:endParaRPr>
          </a:p>
        </p:txBody>
      </p:sp>
    </p:spTree>
    <p:extLst>
      <p:ext uri="{BB962C8B-B14F-4D97-AF65-F5344CB8AC3E}">
        <p14:creationId xmlns:p14="http://schemas.microsoft.com/office/powerpoint/2010/main" val="996182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What we know</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Volunteering wellbeing</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sp>
        <p:nvSpPr>
          <p:cNvPr id="11" name="TextBox 10"/>
          <p:cNvSpPr txBox="1"/>
          <p:nvPr/>
        </p:nvSpPr>
        <p:spPr>
          <a:xfrm>
            <a:off x="276089" y="1687354"/>
            <a:ext cx="6787254"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Volunteering is linked with </a:t>
            </a:r>
            <a:r>
              <a:rPr lang="en-US" sz="2400" b="1" dirty="0" smtClean="0"/>
              <a:t>increased happiness </a:t>
            </a:r>
            <a:r>
              <a:rPr lang="en-US" sz="2400" dirty="0" smtClean="0"/>
              <a:t>– especially for those who are unhappy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Sports volunteering may be linked to stronger </a:t>
            </a:r>
            <a:r>
              <a:rPr lang="en-US" sz="2400" b="1" dirty="0" smtClean="0"/>
              <a:t>social connections</a:t>
            </a:r>
            <a:r>
              <a:rPr lang="en-US" sz="2400" dirty="0" smtClean="0"/>
              <a:t>, and </a:t>
            </a:r>
            <a:r>
              <a:rPr lang="en-US" sz="2400" b="1" dirty="0" smtClean="0"/>
              <a:t>social capital</a:t>
            </a:r>
            <a:r>
              <a:rPr lang="en-US" sz="2400" dirty="0" smtClean="0"/>
              <a:t> for young volunteers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Volunteering can give older people a </a:t>
            </a:r>
            <a:r>
              <a:rPr lang="en-GB" sz="2400" b="1" dirty="0" smtClean="0"/>
              <a:t>sense of purpose</a:t>
            </a:r>
            <a:r>
              <a:rPr lang="en-GB" sz="2400" dirty="0" smtClean="0"/>
              <a:t> and </a:t>
            </a:r>
            <a:r>
              <a:rPr lang="en-GB" sz="2400" b="1" dirty="0" smtClean="0"/>
              <a:t>role identity </a:t>
            </a:r>
            <a:r>
              <a:rPr lang="en-GB" sz="2400" dirty="0" smtClean="0"/>
              <a:t>which can lead to wellbeing</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GB" sz="2400" dirty="0" smtClean="0"/>
              <a:t>Volunteering is associated with higher </a:t>
            </a:r>
            <a:r>
              <a:rPr lang="en-GB" sz="2400" b="1" dirty="0" smtClean="0"/>
              <a:t>life satisfaction</a:t>
            </a:r>
            <a:r>
              <a:rPr lang="en-GB" sz="2400" dirty="0" smtClean="0"/>
              <a:t>, but not for everybody</a:t>
            </a:r>
            <a:endParaRPr lang="en-US" sz="2400" dirty="0" smtClean="0"/>
          </a:p>
          <a:p>
            <a:pPr marL="285750" indent="-285750">
              <a:buFont typeface="Arial" panose="020B0604020202020204" pitchFamily="34" charset="0"/>
              <a:buChar char="•"/>
            </a:pP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268" y="1937056"/>
            <a:ext cx="6659205" cy="4439470"/>
          </a:xfrm>
          <a:prstGeom prst="rect">
            <a:avLst/>
          </a:prstGeom>
        </p:spPr>
      </p:pic>
    </p:spTree>
    <p:extLst>
      <p:ext uri="{BB962C8B-B14F-4D97-AF65-F5344CB8AC3E}">
        <p14:creationId xmlns:p14="http://schemas.microsoft.com/office/powerpoint/2010/main" val="1926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51186"/>
          <a:stretch/>
        </p:blipFill>
        <p:spPr>
          <a:xfrm>
            <a:off x="6585943" y="3520230"/>
            <a:ext cx="5298991" cy="3208094"/>
          </a:xfrm>
          <a:prstGeom prst="rect">
            <a:avLst/>
          </a:prstGeom>
        </p:spPr>
      </p:pic>
      <p:pic>
        <p:nvPicPr>
          <p:cNvPr id="16" name="Picture 15"/>
          <p:cNvPicPr>
            <a:picLocks noChangeAspect="1"/>
          </p:cNvPicPr>
          <p:nvPr/>
        </p:nvPicPr>
        <p:blipFill rotWithShape="1">
          <a:blip r:embed="rId3"/>
          <a:srcRect b="51368"/>
          <a:stretch/>
        </p:blipFill>
        <p:spPr>
          <a:xfrm>
            <a:off x="4575556" y="526938"/>
            <a:ext cx="5298991" cy="3196128"/>
          </a:xfrm>
          <a:prstGeom prst="rect">
            <a:avLst/>
          </a:prstGeom>
        </p:spPr>
      </p:pic>
      <p:grpSp>
        <p:nvGrpSpPr>
          <p:cNvPr id="4" name="Group 16"/>
          <p:cNvGrpSpPr/>
          <p:nvPr/>
        </p:nvGrpSpPr>
        <p:grpSpPr>
          <a:xfrm>
            <a:off x="3828430" y="110164"/>
            <a:ext cx="8056504" cy="515392"/>
            <a:chOff x="3797448" y="208638"/>
            <a:chExt cx="8056504" cy="515392"/>
          </a:xfrm>
        </p:grpSpPr>
        <p:cxnSp>
          <p:nvCxnSpPr>
            <p:cNvPr id="11" name="Straight Connector 23"/>
            <p:cNvCxnSpPr/>
            <p:nvPr/>
          </p:nvCxnSpPr>
          <p:spPr>
            <a:xfrm flipV="1">
              <a:off x="3797448" y="407484"/>
              <a:ext cx="7401263" cy="9454"/>
            </a:xfrm>
            <a:prstGeom prst="straightConnector1">
              <a:avLst/>
            </a:prstGeom>
            <a:noFill/>
            <a:ln w="19046" cap="flat">
              <a:solidFill>
                <a:srgbClr val="003342"/>
              </a:solidFill>
              <a:prstDash val="solid"/>
              <a:miter/>
            </a:ln>
          </p:spPr>
        </p:cxnSp>
        <p:grpSp>
          <p:nvGrpSpPr>
            <p:cNvPr id="7" name="Group 19"/>
            <p:cNvGrpSpPr/>
            <p:nvPr/>
          </p:nvGrpSpPr>
          <p:grpSpPr>
            <a:xfrm>
              <a:off x="11338560" y="208638"/>
              <a:ext cx="515392" cy="515392"/>
              <a:chOff x="11338560" y="208638"/>
              <a:chExt cx="515392" cy="515392"/>
            </a:xfrm>
          </p:grpSpPr>
          <p:sp>
            <p:nvSpPr>
              <p:cNvPr id="8" name="Oval 20"/>
              <p:cNvSpPr/>
              <p:nvPr/>
            </p:nvSpPr>
            <p:spPr>
              <a:xfrm>
                <a:off x="11338560" y="208638"/>
                <a:ext cx="515392" cy="5153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21"/>
              <p:cNvPicPr>
                <a:picLocks noChangeAspect="1"/>
              </p:cNvPicPr>
              <p:nvPr/>
            </p:nvPicPr>
            <p:blipFill>
              <a:blip r:embed="rId4"/>
              <a:stretch>
                <a:fillRect/>
              </a:stretch>
            </p:blipFill>
            <p:spPr>
              <a:xfrm flipH="1">
                <a:off x="11437178" y="307265"/>
                <a:ext cx="318147" cy="318147"/>
              </a:xfrm>
              <a:prstGeom prst="rect">
                <a:avLst/>
              </a:prstGeom>
              <a:solidFill>
                <a:srgbClr val="44C3C6"/>
              </a:solidFill>
              <a:ln cap="flat">
                <a:noFill/>
              </a:ln>
            </p:spPr>
          </p:pic>
        </p:grpSp>
      </p:grpSp>
      <p:sp>
        <p:nvSpPr>
          <p:cNvPr id="14" name="TextBox 13"/>
          <p:cNvSpPr txBox="1"/>
          <p:nvPr/>
        </p:nvSpPr>
        <p:spPr>
          <a:xfrm>
            <a:off x="260047" y="309010"/>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Community wellbeing | Findings</a:t>
            </a:r>
            <a:endParaRPr lang="en-US" sz="1200" dirty="0">
              <a:solidFill>
                <a:schemeClr val="bg1"/>
              </a:solidFill>
              <a:latin typeface="FS Rufus Light" charset="0"/>
              <a:ea typeface="FS Rufus Light" charset="0"/>
              <a:cs typeface="FS Rufus Light" charset="0"/>
            </a:endParaRPr>
          </a:p>
        </p:txBody>
      </p:sp>
      <p:pic>
        <p:nvPicPr>
          <p:cNvPr id="12" name="Picture 11"/>
          <p:cNvPicPr>
            <a:picLocks noChangeAspect="1"/>
          </p:cNvPicPr>
          <p:nvPr/>
        </p:nvPicPr>
        <p:blipFill>
          <a:blip r:embed="rId5"/>
          <a:stretch>
            <a:fillRect/>
          </a:stretch>
        </p:blipFill>
        <p:spPr>
          <a:xfrm>
            <a:off x="51488" y="675434"/>
            <a:ext cx="4524068" cy="4577862"/>
          </a:xfrm>
          <a:prstGeom prst="rect">
            <a:avLst/>
          </a:prstGeom>
        </p:spPr>
      </p:pic>
    </p:spTree>
    <p:extLst>
      <p:ext uri="{BB962C8B-B14F-4D97-AF65-F5344CB8AC3E}">
        <p14:creationId xmlns:p14="http://schemas.microsoft.com/office/powerpoint/2010/main" val="2398818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3828430" y="110164"/>
            <a:ext cx="8056504" cy="515392"/>
            <a:chOff x="3797448" y="208638"/>
            <a:chExt cx="8056504" cy="515392"/>
          </a:xfrm>
        </p:grpSpPr>
        <p:cxnSp>
          <p:nvCxnSpPr>
            <p:cNvPr id="11" name="Straight Connector 23"/>
            <p:cNvCxnSpPr/>
            <p:nvPr/>
          </p:nvCxnSpPr>
          <p:spPr>
            <a:xfrm flipV="1">
              <a:off x="3797448" y="407484"/>
              <a:ext cx="7401263" cy="9454"/>
            </a:xfrm>
            <a:prstGeom prst="straightConnector1">
              <a:avLst/>
            </a:prstGeom>
            <a:noFill/>
            <a:ln w="19046" cap="flat">
              <a:solidFill>
                <a:srgbClr val="003342"/>
              </a:solidFill>
              <a:prstDash val="solid"/>
              <a:miter/>
            </a:ln>
          </p:spPr>
        </p:cxnSp>
        <p:grpSp>
          <p:nvGrpSpPr>
            <p:cNvPr id="7" name="Group 19"/>
            <p:cNvGrpSpPr/>
            <p:nvPr/>
          </p:nvGrpSpPr>
          <p:grpSpPr>
            <a:xfrm>
              <a:off x="11338560" y="208638"/>
              <a:ext cx="515392" cy="515392"/>
              <a:chOff x="11338560" y="208638"/>
              <a:chExt cx="515392" cy="515392"/>
            </a:xfrm>
          </p:grpSpPr>
          <p:sp>
            <p:nvSpPr>
              <p:cNvPr id="8" name="Oval 20"/>
              <p:cNvSpPr/>
              <p:nvPr/>
            </p:nvSpPr>
            <p:spPr>
              <a:xfrm>
                <a:off x="11338560" y="208638"/>
                <a:ext cx="515392" cy="5153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21"/>
              <p:cNvPicPr>
                <a:picLocks noChangeAspect="1"/>
              </p:cNvPicPr>
              <p:nvPr/>
            </p:nvPicPr>
            <p:blipFill>
              <a:blip r:embed="rId3"/>
              <a:stretch>
                <a:fillRect/>
              </a:stretch>
            </p:blipFill>
            <p:spPr>
              <a:xfrm flipH="1">
                <a:off x="11437178" y="307265"/>
                <a:ext cx="318147" cy="318147"/>
              </a:xfrm>
              <a:prstGeom prst="rect">
                <a:avLst/>
              </a:prstGeom>
              <a:solidFill>
                <a:srgbClr val="44C3C6"/>
              </a:solidFill>
              <a:ln cap="flat">
                <a:noFill/>
              </a:ln>
            </p:spPr>
          </p:pic>
        </p:grpSp>
      </p:grpSp>
      <p:sp>
        <p:nvSpPr>
          <p:cNvPr id="14" name="TextBox 13"/>
          <p:cNvSpPr txBox="1"/>
          <p:nvPr/>
        </p:nvSpPr>
        <p:spPr>
          <a:xfrm>
            <a:off x="260047" y="309010"/>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Community wellbeing | Findings</a:t>
            </a:r>
            <a:endParaRPr lang="en-US" sz="1200" dirty="0">
              <a:solidFill>
                <a:schemeClr val="bg1"/>
              </a:solidFill>
              <a:latin typeface="FS Rufus Light" charset="0"/>
              <a:ea typeface="FS Rufus Light" charset="0"/>
              <a:cs typeface="FS Rufus Light" charset="0"/>
            </a:endParaRPr>
          </a:p>
        </p:txBody>
      </p:sp>
      <p:grpSp>
        <p:nvGrpSpPr>
          <p:cNvPr id="5" name="Group 4"/>
          <p:cNvGrpSpPr/>
          <p:nvPr/>
        </p:nvGrpSpPr>
        <p:grpSpPr>
          <a:xfrm>
            <a:off x="6728018" y="625556"/>
            <a:ext cx="4740142" cy="4902726"/>
            <a:chOff x="7022123" y="1622914"/>
            <a:chExt cx="4347419" cy="4496533"/>
          </a:xfrm>
        </p:grpSpPr>
        <p:pic>
          <p:nvPicPr>
            <p:cNvPr id="2" name="Picture 1"/>
            <p:cNvPicPr>
              <a:picLocks noChangeAspect="1"/>
            </p:cNvPicPr>
            <p:nvPr/>
          </p:nvPicPr>
          <p:blipFill>
            <a:blip r:embed="rId4"/>
            <a:stretch>
              <a:fillRect/>
            </a:stretch>
          </p:blipFill>
          <p:spPr>
            <a:xfrm>
              <a:off x="7224090" y="1927714"/>
              <a:ext cx="4145452" cy="4191733"/>
            </a:xfrm>
            <a:prstGeom prst="rect">
              <a:avLst/>
            </a:prstGeom>
          </p:spPr>
        </p:pic>
        <p:sp>
          <p:nvSpPr>
            <p:cNvPr id="3" name="Rectangle 2"/>
            <p:cNvSpPr/>
            <p:nvPr/>
          </p:nvSpPr>
          <p:spPr>
            <a:xfrm>
              <a:off x="7022123" y="2209800"/>
              <a:ext cx="506938"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521462" y="1622914"/>
              <a:ext cx="506938" cy="60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5"/>
          <a:stretch>
            <a:fillRect/>
          </a:stretch>
        </p:blipFill>
        <p:spPr>
          <a:xfrm>
            <a:off x="381594" y="1045029"/>
            <a:ext cx="6404837" cy="5219261"/>
          </a:xfrm>
          <a:prstGeom prst="rect">
            <a:avLst/>
          </a:prstGeom>
        </p:spPr>
      </p:pic>
    </p:spTree>
    <p:extLst>
      <p:ext uri="{BB962C8B-B14F-4D97-AF65-F5344CB8AC3E}">
        <p14:creationId xmlns:p14="http://schemas.microsoft.com/office/powerpoint/2010/main" val="1227738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842738" y="2369645"/>
            <a:ext cx="4692826" cy="3615644"/>
            <a:chOff x="7192108" y="2843771"/>
            <a:chExt cx="4692826" cy="3615644"/>
          </a:xfrm>
        </p:grpSpPr>
        <p:pic>
          <p:nvPicPr>
            <p:cNvPr id="15" name="Picture 14"/>
            <p:cNvPicPr>
              <a:picLocks noChangeAspect="1"/>
            </p:cNvPicPr>
            <p:nvPr/>
          </p:nvPicPr>
          <p:blipFill rotWithShape="1">
            <a:blip r:embed="rId3"/>
            <a:srcRect l="38041"/>
            <a:stretch/>
          </p:blipFill>
          <p:spPr>
            <a:xfrm>
              <a:off x="7664028" y="2843771"/>
              <a:ext cx="4220906" cy="3615644"/>
            </a:xfrm>
            <a:prstGeom prst="rect">
              <a:avLst/>
            </a:prstGeom>
          </p:spPr>
        </p:pic>
        <p:sp>
          <p:nvSpPr>
            <p:cNvPr id="16" name="Rectangle 15"/>
            <p:cNvSpPr/>
            <p:nvPr/>
          </p:nvSpPr>
          <p:spPr>
            <a:xfrm>
              <a:off x="7192108" y="4882662"/>
              <a:ext cx="949569" cy="1160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p:cNvPicPr>
            <a:picLocks noChangeAspect="1"/>
          </p:cNvPicPr>
          <p:nvPr/>
        </p:nvPicPr>
        <p:blipFill>
          <a:blip r:embed="rId4"/>
          <a:stretch>
            <a:fillRect/>
          </a:stretch>
        </p:blipFill>
        <p:spPr>
          <a:xfrm>
            <a:off x="195698" y="2566506"/>
            <a:ext cx="8028168" cy="4401493"/>
          </a:xfrm>
          <a:prstGeom prst="rect">
            <a:avLst/>
          </a:prstGeom>
        </p:spPr>
      </p:pic>
      <p:grpSp>
        <p:nvGrpSpPr>
          <p:cNvPr id="4" name="Group 16"/>
          <p:cNvGrpSpPr/>
          <p:nvPr/>
        </p:nvGrpSpPr>
        <p:grpSpPr>
          <a:xfrm>
            <a:off x="307066" y="110164"/>
            <a:ext cx="11577868" cy="1305452"/>
            <a:chOff x="276084" y="208638"/>
            <a:chExt cx="11577868" cy="1305452"/>
          </a:xfrm>
        </p:grpSpPr>
        <p:cxnSp>
          <p:nvCxnSpPr>
            <p:cNvPr id="11" name="Straight Connector 23"/>
            <p:cNvCxnSpPr/>
            <p:nvPr/>
          </p:nvCxnSpPr>
          <p:spPr>
            <a:xfrm flipV="1">
              <a:off x="3797448" y="407484"/>
              <a:ext cx="7401263" cy="9454"/>
            </a:xfrm>
            <a:prstGeom prst="straightConnector1">
              <a:avLst/>
            </a:prstGeom>
            <a:noFill/>
            <a:ln w="19046" cap="flat">
              <a:solidFill>
                <a:srgbClr val="003342"/>
              </a:solidFill>
              <a:prstDash val="solid"/>
              <a:miter/>
            </a:ln>
          </p:spPr>
        </p:cxnSp>
        <p:sp>
          <p:nvSpPr>
            <p:cNvPr id="6" name="TextBox 18"/>
            <p:cNvSpPr txBox="1"/>
            <p:nvPr/>
          </p:nvSpPr>
          <p:spPr>
            <a:xfrm>
              <a:off x="276084" y="839894"/>
              <a:ext cx="10922617" cy="674196"/>
            </a:xfrm>
            <a:prstGeom prst="rect">
              <a:avLst/>
            </a:prstGeom>
            <a:solidFill>
              <a:srgbClr val="44C3C6"/>
            </a:solidFill>
            <a:ln cap="flat">
              <a:noFill/>
            </a:ln>
          </p:spPr>
          <p:txBody>
            <a:bodyPr vert="horz" wrap="square" lIns="91440" tIns="90004" rIns="91440" bIns="90004"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dirty="0" smtClean="0">
                  <a:solidFill>
                    <a:srgbClr val="FFFFFF"/>
                  </a:solidFill>
                  <a:uFillTx/>
                  <a:latin typeface="FS Rufus Light"/>
                  <a:ea typeface="FS Rufus Light"/>
                  <a:cs typeface="FS Rufus Light"/>
                </a:rPr>
                <a:t>Mechanisms for wellbeing </a:t>
              </a:r>
              <a:endParaRPr lang="en-US" sz="3200" b="0" i="0" u="none" strike="noStrike" kern="1200" cap="none" spc="0" baseline="0" dirty="0">
                <a:solidFill>
                  <a:srgbClr val="FFFFFF"/>
                </a:solidFill>
                <a:uFillTx/>
                <a:latin typeface="FS Rufus Light"/>
                <a:ea typeface="FS Rufus Light"/>
                <a:cs typeface="FS Rufus Light"/>
              </a:endParaRPr>
            </a:p>
          </p:txBody>
        </p:sp>
        <p:grpSp>
          <p:nvGrpSpPr>
            <p:cNvPr id="7" name="Group 19"/>
            <p:cNvGrpSpPr/>
            <p:nvPr/>
          </p:nvGrpSpPr>
          <p:grpSpPr>
            <a:xfrm>
              <a:off x="11338560" y="208638"/>
              <a:ext cx="515392" cy="515392"/>
              <a:chOff x="11338560" y="208638"/>
              <a:chExt cx="515392" cy="515392"/>
            </a:xfrm>
          </p:grpSpPr>
          <p:sp>
            <p:nvSpPr>
              <p:cNvPr id="8" name="Oval 20"/>
              <p:cNvSpPr/>
              <p:nvPr/>
            </p:nvSpPr>
            <p:spPr>
              <a:xfrm>
                <a:off x="11338560" y="208638"/>
                <a:ext cx="515392" cy="5153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21"/>
              <p:cNvPicPr>
                <a:picLocks noChangeAspect="1"/>
              </p:cNvPicPr>
              <p:nvPr/>
            </p:nvPicPr>
            <p:blipFill>
              <a:blip r:embed="rId5"/>
              <a:stretch>
                <a:fillRect/>
              </a:stretch>
            </p:blipFill>
            <p:spPr>
              <a:xfrm flipH="1">
                <a:off x="11437178" y="307265"/>
                <a:ext cx="318147" cy="318147"/>
              </a:xfrm>
              <a:prstGeom prst="rect">
                <a:avLst/>
              </a:prstGeom>
              <a:solidFill>
                <a:srgbClr val="44C3C6"/>
              </a:solidFill>
              <a:ln cap="flat">
                <a:noFill/>
              </a:ln>
            </p:spPr>
          </p:pic>
        </p:grpSp>
      </p:grpSp>
      <p:sp>
        <p:nvSpPr>
          <p:cNvPr id="14" name="TextBox 13"/>
          <p:cNvSpPr txBox="1"/>
          <p:nvPr/>
        </p:nvSpPr>
        <p:spPr>
          <a:xfrm>
            <a:off x="260047" y="309010"/>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Visual Arts</a:t>
            </a:r>
            <a:endParaRPr lang="en-US" sz="1200" dirty="0">
              <a:solidFill>
                <a:schemeClr val="bg1"/>
              </a:solidFill>
              <a:latin typeface="FS Rufus Light" charset="0"/>
              <a:ea typeface="FS Rufus Light" charset="0"/>
              <a:cs typeface="FS Rufus Light" charset="0"/>
            </a:endParaRPr>
          </a:p>
        </p:txBody>
      </p:sp>
      <p:sp>
        <p:nvSpPr>
          <p:cNvPr id="18" name="Oval 17"/>
          <p:cNvSpPr/>
          <p:nvPr/>
        </p:nvSpPr>
        <p:spPr>
          <a:xfrm>
            <a:off x="3735492" y="2730450"/>
            <a:ext cx="1565031" cy="898766"/>
          </a:xfrm>
          <a:prstGeom prst="ellipse">
            <a:avLst/>
          </a:prstGeom>
          <a:noFill/>
          <a:ln w="38100">
            <a:solidFill>
              <a:srgbClr val="F5951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434087" y="2916128"/>
            <a:ext cx="1625636" cy="1426175"/>
          </a:xfrm>
          <a:prstGeom prst="ellipse">
            <a:avLst/>
          </a:prstGeom>
          <a:noFill/>
          <a:ln w="38100">
            <a:solidFill>
              <a:srgbClr val="F5951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576385" y="5326188"/>
            <a:ext cx="1565031" cy="898766"/>
          </a:xfrm>
          <a:prstGeom prst="ellipse">
            <a:avLst/>
          </a:prstGeom>
          <a:noFill/>
          <a:ln w="38100">
            <a:solidFill>
              <a:srgbClr val="F5951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60047" y="1448149"/>
            <a:ext cx="9938903" cy="954107"/>
          </a:xfrm>
          <a:prstGeom prst="rect">
            <a:avLst/>
          </a:prstGeom>
        </p:spPr>
        <p:txBody>
          <a:bodyPr wrap="square">
            <a:spAutoFit/>
          </a:bodyPr>
          <a:lstStyle/>
          <a:p>
            <a:r>
              <a:rPr lang="en-US" sz="2800" b="1" dirty="0" smtClean="0">
                <a:solidFill>
                  <a:srgbClr val="F89422"/>
                </a:solidFill>
              </a:rPr>
              <a:t>How does participating in visual art projects impact the wellbeing of adults with mental health issues?</a:t>
            </a:r>
          </a:p>
        </p:txBody>
      </p:sp>
    </p:spTree>
    <p:extLst>
      <p:ext uri="{BB962C8B-B14F-4D97-AF65-F5344CB8AC3E}">
        <p14:creationId xmlns:p14="http://schemas.microsoft.com/office/powerpoint/2010/main" val="38225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6627" b="-1"/>
          <a:stretch/>
        </p:blipFill>
        <p:spPr>
          <a:xfrm>
            <a:off x="601707" y="699911"/>
            <a:ext cx="10988586" cy="5717822"/>
          </a:xfrm>
          <a:prstGeom prst="rect">
            <a:avLst/>
          </a:prstGeom>
        </p:spPr>
      </p:pic>
    </p:spTree>
    <p:extLst>
      <p:ext uri="{BB962C8B-B14F-4D97-AF65-F5344CB8AC3E}">
        <p14:creationId xmlns:p14="http://schemas.microsoft.com/office/powerpoint/2010/main" val="3396381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7054" y="430284"/>
            <a:ext cx="6612189" cy="5632311"/>
          </a:xfrm>
          <a:prstGeom prst="rect">
            <a:avLst/>
          </a:prstGeom>
        </p:spPr>
        <p:txBody>
          <a:bodyPr wrap="square">
            <a:spAutoFit/>
          </a:bodyPr>
          <a:lstStyle/>
          <a:p>
            <a:r>
              <a:rPr lang="en-GB" dirty="0" smtClean="0">
                <a:solidFill>
                  <a:srgbClr val="3AB7B9"/>
                </a:solidFill>
                <a:latin typeface="FS Rufus" pitchFamily="50" charset="0"/>
                <a:cs typeface="Arial" pitchFamily="34" charset="0"/>
              </a:rPr>
              <a:t>Improve social relations by:</a:t>
            </a:r>
            <a:endParaRPr lang="en-US" b="1" dirty="0"/>
          </a:p>
          <a:p>
            <a:pPr marL="342900" indent="-342900">
              <a:buFont typeface="Arial" panose="020B0604020202020204" pitchFamily="34" charset="0"/>
              <a:buChar char="•"/>
            </a:pPr>
            <a:r>
              <a:rPr lang="en-US" b="1" dirty="0" smtClean="0"/>
              <a:t>Creating good neighbourhood design and maintenance of physical spaces</a:t>
            </a:r>
            <a:r>
              <a:rPr lang="en-US" dirty="0" smtClean="0"/>
              <a:t> such as good meeting places, public parks and other spaces, public seating, and local amenities.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Increasing the number of local events </a:t>
            </a:r>
            <a:r>
              <a:rPr lang="en-US" dirty="0" smtClean="0"/>
              <a:t>such as car boot sales, markets, and street parties.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Creating ways for local people to share information</a:t>
            </a:r>
            <a:r>
              <a:rPr lang="en-US" dirty="0" smtClean="0"/>
              <a:t> such as notice boards or email groups.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Providing greater opportunities for residents to influence decisions</a:t>
            </a:r>
            <a:r>
              <a:rPr lang="en-US" dirty="0" smtClean="0"/>
              <a:t> affecting their </a:t>
            </a:r>
            <a:r>
              <a:rPr lang="en-US" dirty="0" err="1" smtClean="0"/>
              <a:t>neighbourhoods</a:t>
            </a:r>
            <a:r>
              <a:rPr lang="en-US" dirty="0" smtClean="0"/>
              <a:t> and encouraging engagement.</a:t>
            </a:r>
          </a:p>
          <a:p>
            <a:endParaRPr lang="en-US" dirty="0"/>
          </a:p>
          <a:p>
            <a:r>
              <a:rPr lang="en-GB" dirty="0" smtClean="0">
                <a:solidFill>
                  <a:srgbClr val="3AB7B9"/>
                </a:solidFill>
                <a:latin typeface="FS Rufus" pitchFamily="50" charset="0"/>
                <a:cs typeface="Arial" pitchFamily="34" charset="0"/>
              </a:rPr>
              <a:t>But:</a:t>
            </a:r>
            <a:endParaRPr lang="en-US" dirty="0" smtClean="0"/>
          </a:p>
          <a:p>
            <a:pPr marL="342900" indent="-342900">
              <a:buFont typeface="Arial" panose="020B0604020202020204" pitchFamily="34" charset="0"/>
              <a:buChar char="•"/>
            </a:pPr>
            <a:r>
              <a:rPr lang="en-US" dirty="0" smtClean="0"/>
              <a:t>It’s not easy to improve </a:t>
            </a:r>
            <a:r>
              <a:rPr lang="en-US" dirty="0" err="1" smtClean="0"/>
              <a:t>neighbourliness</a:t>
            </a:r>
            <a:r>
              <a:rPr lang="en-US" dirty="0" smtClean="0"/>
              <a:t> through large-scale policies. Better to </a:t>
            </a:r>
            <a:r>
              <a:rPr lang="en-US" b="1" dirty="0" smtClean="0"/>
              <a:t>encourage local understanding and action</a:t>
            </a:r>
            <a:r>
              <a:rPr lang="en-US" dirty="0" smtClean="0"/>
              <a:t>.</a:t>
            </a:r>
          </a:p>
          <a:p>
            <a:pPr marL="342900" indent="-342900">
              <a:buFont typeface="Arial" panose="020B0604020202020204" pitchFamily="34" charset="0"/>
              <a:buChar char="•"/>
            </a:pPr>
            <a:endParaRPr lang="en-US" dirty="0" smtClean="0"/>
          </a:p>
          <a:p>
            <a:r>
              <a:rPr lang="en-GB" dirty="0" smtClean="0">
                <a:solidFill>
                  <a:srgbClr val="3AB7B9"/>
                </a:solidFill>
                <a:latin typeface="FS Rufus" pitchFamily="50" charset="0"/>
                <a:cs typeface="Arial" pitchFamily="34" charset="0"/>
              </a:rPr>
              <a:t>Gap: </a:t>
            </a:r>
            <a:r>
              <a:rPr lang="en-US" dirty="0" smtClean="0"/>
              <a:t>how does </a:t>
            </a:r>
            <a:r>
              <a:rPr lang="en-US" b="1" dirty="0" smtClean="0"/>
              <a:t>community infrastructure </a:t>
            </a:r>
            <a:r>
              <a:rPr lang="en-US" dirty="0" smtClean="0"/>
              <a:t>fit?</a:t>
            </a:r>
          </a:p>
        </p:txBody>
      </p:sp>
      <p:sp>
        <p:nvSpPr>
          <p:cNvPr id="7" name="Rectangle 6"/>
          <p:cNvSpPr/>
          <p:nvPr/>
        </p:nvSpPr>
        <p:spPr>
          <a:xfrm>
            <a:off x="245810" y="522617"/>
            <a:ext cx="4924501" cy="2862322"/>
          </a:xfrm>
          <a:prstGeom prst="rect">
            <a:avLst/>
          </a:prstGeom>
        </p:spPr>
        <p:txBody>
          <a:bodyPr wrap="square">
            <a:spAutoFit/>
          </a:bodyPr>
          <a:lstStyle/>
          <a:p>
            <a:r>
              <a:rPr lang="en-US" sz="3600" b="1" dirty="0" smtClean="0">
                <a:solidFill>
                  <a:srgbClr val="F89422"/>
                </a:solidFill>
              </a:rPr>
              <a:t>Key findings from scoping review of interventions </a:t>
            </a:r>
            <a:br>
              <a:rPr lang="en-US" sz="3600" b="1" dirty="0" smtClean="0">
                <a:solidFill>
                  <a:srgbClr val="F89422"/>
                </a:solidFill>
              </a:rPr>
            </a:br>
            <a:r>
              <a:rPr lang="en-US" sz="3600" b="1" dirty="0" smtClean="0">
                <a:solidFill>
                  <a:srgbClr val="F89422"/>
                </a:solidFill>
              </a:rPr>
              <a:t>that affect social relations (2017)</a:t>
            </a:r>
          </a:p>
        </p:txBody>
      </p:sp>
      <p:grpSp>
        <p:nvGrpSpPr>
          <p:cNvPr id="8" name="Group 7"/>
          <p:cNvGrpSpPr/>
          <p:nvPr/>
        </p:nvGrpSpPr>
        <p:grpSpPr>
          <a:xfrm>
            <a:off x="245810" y="3582521"/>
            <a:ext cx="2523066" cy="2127956"/>
            <a:chOff x="3055042" y="3887319"/>
            <a:chExt cx="2523066" cy="2127956"/>
          </a:xfrm>
        </p:grpSpPr>
        <p:grpSp>
          <p:nvGrpSpPr>
            <p:cNvPr id="9" name="Group 8"/>
            <p:cNvGrpSpPr/>
            <p:nvPr/>
          </p:nvGrpSpPr>
          <p:grpSpPr>
            <a:xfrm>
              <a:off x="3055042" y="3887319"/>
              <a:ext cx="2523066" cy="2127956"/>
              <a:chOff x="3172178" y="3747911"/>
              <a:chExt cx="2523066" cy="2127956"/>
            </a:xfrm>
          </p:grpSpPr>
          <p:sp>
            <p:nvSpPr>
              <p:cNvPr id="12" name="Oval 11"/>
              <p:cNvSpPr/>
              <p:nvPr/>
            </p:nvSpPr>
            <p:spPr>
              <a:xfrm>
                <a:off x="3172178" y="3747911"/>
                <a:ext cx="2127956" cy="2127956"/>
              </a:xfrm>
              <a:prstGeom prst="ellipse">
                <a:avLst/>
              </a:prstGeom>
              <a:solidFill>
                <a:srgbClr val="28B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786489" y="4357511"/>
                <a:ext cx="908755" cy="908755"/>
              </a:xfrm>
              <a:prstGeom prst="ellipse">
                <a:avLst/>
              </a:prstGeom>
              <a:solidFill>
                <a:srgbClr val="013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3378878" y="4210756"/>
              <a:ext cx="1462660" cy="1446550"/>
            </a:xfrm>
            <a:prstGeom prst="rect">
              <a:avLst/>
            </a:prstGeom>
            <a:noFill/>
          </p:spPr>
          <p:txBody>
            <a:bodyPr wrap="square" rtlCol="0">
              <a:spAutoFit/>
            </a:bodyPr>
            <a:lstStyle/>
            <a:p>
              <a:r>
                <a:rPr lang="en-GB" sz="2200" b="1" dirty="0" smtClean="0">
                  <a:solidFill>
                    <a:srgbClr val="013441"/>
                  </a:solidFill>
                  <a:latin typeface="Arial" panose="020B0604020202020204" pitchFamily="34" charset="0"/>
                  <a:cs typeface="Arial" panose="020B0604020202020204" pitchFamily="34" charset="0"/>
                </a:rPr>
                <a:t>We sifted through </a:t>
              </a:r>
              <a:r>
                <a:rPr lang="en-US" sz="2200" b="1" dirty="0" smtClean="0">
                  <a:solidFill>
                    <a:srgbClr val="013441"/>
                  </a:solidFill>
                  <a:latin typeface="Arial" panose="020B0604020202020204" pitchFamily="34" charset="0"/>
                  <a:cs typeface="Arial" panose="020B0604020202020204" pitchFamily="34" charset="0"/>
                </a:rPr>
                <a:t>11,257 studies</a:t>
              </a:r>
              <a:endParaRPr lang="en-GB" sz="2200" b="1" dirty="0">
                <a:solidFill>
                  <a:srgbClr val="013441"/>
                </a:solidFill>
                <a:latin typeface="Arial" panose="020B0604020202020204" pitchFamily="34" charset="0"/>
                <a:cs typeface="Arial" panose="020B0604020202020204" pitchFamily="34" charset="0"/>
              </a:endParaRPr>
            </a:p>
          </p:txBody>
        </p:sp>
        <p:sp>
          <p:nvSpPr>
            <p:cNvPr id="11" name="TextBox 10"/>
            <p:cNvSpPr txBox="1"/>
            <p:nvPr/>
          </p:nvSpPr>
          <p:spPr>
            <a:xfrm>
              <a:off x="4797089" y="4633949"/>
              <a:ext cx="736570" cy="600164"/>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a</a:t>
              </a:r>
              <a:r>
                <a:rPr lang="en-GB" sz="1100" dirty="0" smtClean="0">
                  <a:solidFill>
                    <a:schemeClr val="bg1"/>
                  </a:solidFill>
                  <a:latin typeface="Arial" panose="020B0604020202020204" pitchFamily="34" charset="0"/>
                  <a:cs typeface="Arial" panose="020B0604020202020204" pitchFamily="34" charset="0"/>
                </a:rPr>
                <a:t>nd 34 were included</a:t>
              </a:r>
              <a:endParaRPr lang="en-GB" sz="11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2048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44" y="2469696"/>
            <a:ext cx="3133068" cy="2429008"/>
          </a:xfrm>
          <a:prstGeom prst="rect">
            <a:avLst/>
          </a:prstGeom>
        </p:spPr>
      </p:pic>
      <p:pic>
        <p:nvPicPr>
          <p:cNvPr id="5" name="Picture 4"/>
          <p:cNvPicPr>
            <a:picLocks noChangeAspect="1"/>
          </p:cNvPicPr>
          <p:nvPr/>
        </p:nvPicPr>
        <p:blipFill>
          <a:blip r:embed="rId4"/>
          <a:stretch>
            <a:fillRect/>
          </a:stretch>
        </p:blipFill>
        <p:spPr>
          <a:xfrm>
            <a:off x="4868363" y="293808"/>
            <a:ext cx="6488430" cy="6304547"/>
          </a:xfrm>
          <a:prstGeom prst="rect">
            <a:avLst/>
          </a:prstGeom>
        </p:spPr>
      </p:pic>
      <p:sp>
        <p:nvSpPr>
          <p:cNvPr id="6" name="Rectangle 5"/>
          <p:cNvSpPr/>
          <p:nvPr/>
        </p:nvSpPr>
        <p:spPr>
          <a:xfrm>
            <a:off x="161144" y="161372"/>
            <a:ext cx="5082546" cy="2308324"/>
          </a:xfrm>
          <a:prstGeom prst="rect">
            <a:avLst/>
          </a:prstGeom>
        </p:spPr>
        <p:txBody>
          <a:bodyPr wrap="square">
            <a:spAutoFit/>
          </a:bodyPr>
          <a:lstStyle/>
          <a:p>
            <a:r>
              <a:rPr lang="en-US" sz="3600" b="1" dirty="0" smtClean="0">
                <a:solidFill>
                  <a:srgbClr val="F89422"/>
                </a:solidFill>
              </a:rPr>
              <a:t>Key findings from systematic review of community infrastructure interventions (2018)</a:t>
            </a:r>
            <a:endParaRPr lang="en-US" sz="3600" b="1" dirty="0">
              <a:solidFill>
                <a:srgbClr val="F89422"/>
              </a:solidFill>
            </a:endParaRPr>
          </a:p>
        </p:txBody>
      </p:sp>
    </p:spTree>
    <p:extLst>
      <p:ext uri="{BB962C8B-B14F-4D97-AF65-F5344CB8AC3E}">
        <p14:creationId xmlns:p14="http://schemas.microsoft.com/office/powerpoint/2010/main" val="1973982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732266" y="400590"/>
            <a:ext cx="5926333" cy="6457410"/>
          </a:xfrm>
          <a:prstGeom prst="rect">
            <a:avLst/>
          </a:prstGeom>
        </p:spPr>
      </p:pic>
      <p:sp>
        <p:nvSpPr>
          <p:cNvPr id="3" name="Rectangle 2"/>
          <p:cNvSpPr/>
          <p:nvPr/>
        </p:nvSpPr>
        <p:spPr>
          <a:xfrm>
            <a:off x="398304" y="537710"/>
            <a:ext cx="1180131" cy="646331"/>
          </a:xfrm>
          <a:prstGeom prst="rect">
            <a:avLst/>
          </a:prstGeom>
        </p:spPr>
        <p:txBody>
          <a:bodyPr wrap="none">
            <a:spAutoFit/>
          </a:bodyPr>
          <a:lstStyle/>
          <a:p>
            <a:r>
              <a:rPr lang="en-US" sz="3600" b="1" dirty="0" smtClean="0">
                <a:solidFill>
                  <a:srgbClr val="F89422"/>
                </a:solidFill>
              </a:rPr>
              <a:t>But…</a:t>
            </a:r>
            <a:endParaRPr lang="en-GB" sz="3600" dirty="0"/>
          </a:p>
        </p:txBody>
      </p:sp>
    </p:spTree>
    <p:extLst>
      <p:ext uri="{BB962C8B-B14F-4D97-AF65-F5344CB8AC3E}">
        <p14:creationId xmlns:p14="http://schemas.microsoft.com/office/powerpoint/2010/main" val="1686929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307066" y="110164"/>
            <a:ext cx="11577868" cy="1305452"/>
            <a:chOff x="276084" y="208638"/>
            <a:chExt cx="11577868" cy="1305452"/>
          </a:xfrm>
        </p:grpSpPr>
        <p:cxnSp>
          <p:nvCxnSpPr>
            <p:cNvPr id="11" name="Straight Connector 23"/>
            <p:cNvCxnSpPr/>
            <p:nvPr/>
          </p:nvCxnSpPr>
          <p:spPr>
            <a:xfrm flipV="1">
              <a:off x="3797448" y="407484"/>
              <a:ext cx="7401263" cy="9454"/>
            </a:xfrm>
            <a:prstGeom prst="straightConnector1">
              <a:avLst/>
            </a:prstGeom>
            <a:noFill/>
            <a:ln w="19046" cap="flat">
              <a:solidFill>
                <a:srgbClr val="003342"/>
              </a:solidFill>
              <a:prstDash val="solid"/>
              <a:miter/>
            </a:ln>
          </p:spPr>
        </p:cxnSp>
        <p:sp>
          <p:nvSpPr>
            <p:cNvPr id="6" name="TextBox 18"/>
            <p:cNvSpPr txBox="1"/>
            <p:nvPr/>
          </p:nvSpPr>
          <p:spPr>
            <a:xfrm>
              <a:off x="276084" y="839894"/>
              <a:ext cx="10922617" cy="674196"/>
            </a:xfrm>
            <a:prstGeom prst="rect">
              <a:avLst/>
            </a:prstGeom>
            <a:solidFill>
              <a:srgbClr val="44C3C6"/>
            </a:solidFill>
            <a:ln cap="flat">
              <a:noFill/>
            </a:ln>
          </p:spPr>
          <p:txBody>
            <a:bodyPr vert="horz" wrap="square" lIns="91440" tIns="90004" rIns="91440" bIns="90004" anchor="t" anchorCtr="0" compatLnSpc="1">
              <a:spAutoFit/>
            </a:bodyPr>
            <a:lstStyle/>
            <a:p>
              <a:pPr lvl="0">
                <a:defRPr sz="1800" b="0" i="0" u="none" strike="noStrike" kern="0" cap="none" spc="0" baseline="0">
                  <a:solidFill>
                    <a:srgbClr val="000000"/>
                  </a:solidFill>
                  <a:uFillTx/>
                </a:defRPr>
              </a:pPr>
              <a:r>
                <a:rPr lang="en-US" sz="3200" dirty="0">
                  <a:solidFill>
                    <a:srgbClr val="FFFFFF"/>
                  </a:solidFill>
                  <a:latin typeface="FS Rufus Light"/>
                  <a:ea typeface="FS Rufus Light"/>
                  <a:cs typeface="FS Rufus Light"/>
                </a:rPr>
                <a:t>Community groups, leaders and </a:t>
              </a:r>
              <a:r>
                <a:rPr lang="en-US" sz="3200" dirty="0" smtClean="0">
                  <a:solidFill>
                    <a:srgbClr val="FFFFFF"/>
                  </a:solidFill>
                  <a:latin typeface="FS Rufus Light"/>
                  <a:ea typeface="FS Rufus Light"/>
                  <a:cs typeface="FS Rufus Light"/>
                </a:rPr>
                <a:t>members should </a:t>
              </a:r>
              <a:endParaRPr lang="en-US" sz="3200" b="0" i="0" u="none" strike="noStrike" kern="1200" cap="none" spc="0" baseline="0" dirty="0">
                <a:solidFill>
                  <a:srgbClr val="FFFFFF"/>
                </a:solidFill>
                <a:uFillTx/>
                <a:latin typeface="FS Rufus Light"/>
                <a:ea typeface="FS Rufus Light"/>
                <a:cs typeface="FS Rufus Light"/>
              </a:endParaRPr>
            </a:p>
          </p:txBody>
        </p:sp>
        <p:grpSp>
          <p:nvGrpSpPr>
            <p:cNvPr id="7" name="Group 19"/>
            <p:cNvGrpSpPr/>
            <p:nvPr/>
          </p:nvGrpSpPr>
          <p:grpSpPr>
            <a:xfrm>
              <a:off x="11338560" y="208638"/>
              <a:ext cx="515392" cy="515392"/>
              <a:chOff x="11338560" y="208638"/>
              <a:chExt cx="515392" cy="515392"/>
            </a:xfrm>
          </p:grpSpPr>
          <p:sp>
            <p:nvSpPr>
              <p:cNvPr id="8" name="Oval 20"/>
              <p:cNvSpPr/>
              <p:nvPr/>
            </p:nvSpPr>
            <p:spPr>
              <a:xfrm>
                <a:off x="11338560" y="208638"/>
                <a:ext cx="515392" cy="5153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21"/>
              <p:cNvPicPr>
                <a:picLocks noChangeAspect="1"/>
              </p:cNvPicPr>
              <p:nvPr/>
            </p:nvPicPr>
            <p:blipFill>
              <a:blip r:embed="rId3"/>
              <a:stretch>
                <a:fillRect/>
              </a:stretch>
            </p:blipFill>
            <p:spPr>
              <a:xfrm flipH="1">
                <a:off x="11437178" y="307265"/>
                <a:ext cx="318147" cy="318147"/>
              </a:xfrm>
              <a:prstGeom prst="rect">
                <a:avLst/>
              </a:prstGeom>
              <a:solidFill>
                <a:srgbClr val="44C3C6"/>
              </a:solidFill>
              <a:ln cap="flat">
                <a:noFill/>
              </a:ln>
            </p:spPr>
          </p:pic>
        </p:grpSp>
      </p:grpSp>
      <p:sp>
        <p:nvSpPr>
          <p:cNvPr id="14" name="TextBox 13"/>
          <p:cNvSpPr txBox="1"/>
          <p:nvPr/>
        </p:nvSpPr>
        <p:spPr>
          <a:xfrm>
            <a:off x="260047" y="309010"/>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Community wellbeing | Findings</a:t>
            </a:r>
            <a:endParaRPr lang="en-US" sz="1200" dirty="0">
              <a:solidFill>
                <a:schemeClr val="bg1"/>
              </a:solidFill>
              <a:latin typeface="FS Rufus Light" charset="0"/>
              <a:ea typeface="FS Rufus Light" charset="0"/>
              <a:cs typeface="FS Rufus Light" charset="0"/>
            </a:endParaRPr>
          </a:p>
        </p:txBody>
      </p:sp>
      <p:sp>
        <p:nvSpPr>
          <p:cNvPr id="3" name="Rectangle 2"/>
          <p:cNvSpPr/>
          <p:nvPr/>
        </p:nvSpPr>
        <p:spPr>
          <a:xfrm>
            <a:off x="307066" y="1838572"/>
            <a:ext cx="10168429" cy="2585323"/>
          </a:xfrm>
          <a:prstGeom prst="rect">
            <a:avLst/>
          </a:prstGeom>
        </p:spPr>
        <p:txBody>
          <a:bodyPr wrap="square">
            <a:spAutoFit/>
          </a:bodyPr>
          <a:lstStyle/>
          <a:p>
            <a:r>
              <a:rPr lang="en-US" b="1" i="0" u="none" strike="noStrike" baseline="0" dirty="0" smtClean="0">
                <a:solidFill>
                  <a:srgbClr val="000000"/>
                </a:solidFill>
                <a:latin typeface="Arial" panose="020B0604020202020204" pitchFamily="34" charset="0"/>
              </a:rPr>
              <a:t>Provide an accessible, comfortable, safe, and friendly environment. </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Remove barriers to inclusion</a:t>
            </a:r>
            <a:r>
              <a:rPr lang="en-US" b="0" i="0" u="none" strike="noStrike" baseline="0" dirty="0" smtClean="0">
                <a:solidFill>
                  <a:srgbClr val="000000"/>
                </a:solidFill>
                <a:latin typeface="Arial" panose="020B0604020202020204" pitchFamily="34" charset="0"/>
              </a:rPr>
              <a:t>, and actively reach out to the wider community,</a:t>
            </a:r>
            <a:r>
              <a:rPr lang="en-US" b="0" i="0" u="none" strike="noStrike" dirty="0" smtClean="0">
                <a:solidFill>
                  <a:srgbClr val="000000"/>
                </a:solidFill>
                <a:latin typeface="Arial" panose="020B0604020202020204" pitchFamily="34" charset="0"/>
              </a:rPr>
              <a:t> </a:t>
            </a:r>
            <a:r>
              <a:rPr lang="en-US" b="0" i="0" u="none" strike="noStrike" baseline="0" dirty="0" smtClean="0">
                <a:solidFill>
                  <a:srgbClr val="000000"/>
                </a:solidFill>
                <a:latin typeface="Arial" panose="020B0604020202020204" pitchFamily="34" charset="0"/>
              </a:rPr>
              <a:t>particularly when changes are designed to celebrate a particular section of the community.</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Involve skilled community facilitators </a:t>
            </a:r>
            <a:r>
              <a:rPr lang="en-US" b="0" i="0" u="none" strike="noStrike" baseline="0" dirty="0" smtClean="0">
                <a:solidFill>
                  <a:srgbClr val="000000"/>
                </a:solidFill>
                <a:latin typeface="Arial" panose="020B0604020202020204" pitchFamily="34" charset="0"/>
              </a:rPr>
              <a:t>to ensure that all sectors of the community are represented and consensus can be reached.</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Consider involving volunteers </a:t>
            </a:r>
            <a:r>
              <a:rPr lang="en-US" b="0" i="0" u="none" strike="noStrike" baseline="0" dirty="0" smtClean="0">
                <a:solidFill>
                  <a:srgbClr val="000000"/>
                </a:solidFill>
                <a:latin typeface="Arial" panose="020B0604020202020204" pitchFamily="34" charset="0"/>
              </a:rPr>
              <a:t>as a way of boosting long-term sustainability.</a:t>
            </a:r>
          </a:p>
        </p:txBody>
      </p:sp>
      <p:pic>
        <p:nvPicPr>
          <p:cNvPr id="12" name="Picture 11"/>
          <p:cNvPicPr>
            <a:picLocks noChangeAspect="1"/>
          </p:cNvPicPr>
          <p:nvPr/>
        </p:nvPicPr>
        <p:blipFill>
          <a:blip r:embed="rId4"/>
          <a:stretch>
            <a:fillRect/>
          </a:stretch>
        </p:blipFill>
        <p:spPr>
          <a:xfrm>
            <a:off x="9523703" y="2887904"/>
            <a:ext cx="1989888" cy="3071981"/>
          </a:xfrm>
          <a:prstGeom prst="rect">
            <a:avLst/>
          </a:prstGeom>
        </p:spPr>
      </p:pic>
    </p:spTree>
    <p:extLst>
      <p:ext uri="{BB962C8B-B14F-4D97-AF65-F5344CB8AC3E}">
        <p14:creationId xmlns:p14="http://schemas.microsoft.com/office/powerpoint/2010/main" val="3265798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What is wellbeing?</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mj-lt"/>
                  <a:ea typeface="FS Rufus Light" charset="0"/>
                  <a:cs typeface="FS Rufus Light" charset="0"/>
                </a:rPr>
                <a:t>What is wellbeing?</a:t>
              </a:r>
              <a:endParaRPr lang="en-US" sz="3200" dirty="0">
                <a:solidFill>
                  <a:schemeClr val="bg1"/>
                </a:solidFill>
                <a:latin typeface="+mj-lt"/>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sp>
        <p:nvSpPr>
          <p:cNvPr id="3" name="Rectangle 2"/>
          <p:cNvSpPr/>
          <p:nvPr/>
        </p:nvSpPr>
        <p:spPr>
          <a:xfrm>
            <a:off x="276089" y="1896963"/>
            <a:ext cx="4615400" cy="4401205"/>
          </a:xfrm>
          <a:prstGeom prst="rect">
            <a:avLst/>
          </a:prstGeom>
        </p:spPr>
        <p:txBody>
          <a:bodyPr wrap="square">
            <a:spAutoFit/>
          </a:bodyPr>
          <a:lstStyle/>
          <a:p>
            <a:pPr marL="285750" indent="-285750" fontAlgn="base">
              <a:buFont typeface="Arial" panose="020B0604020202020204" pitchFamily="34" charset="0"/>
              <a:buChar char="•"/>
            </a:pPr>
            <a:r>
              <a:rPr lang="en-US" sz="2000" dirty="0">
                <a:latin typeface="Arial" panose="020B0604020202020204" pitchFamily="34" charset="0"/>
              </a:rPr>
              <a:t>n</a:t>
            </a:r>
            <a:r>
              <a:rPr lang="en-US" sz="2000" dirty="0" smtClean="0">
                <a:latin typeface="Arial" panose="020B0604020202020204" pitchFamily="34" charset="0"/>
              </a:rPr>
              <a:t>ot just </a:t>
            </a:r>
            <a:r>
              <a:rPr lang="en-US" sz="2000" dirty="0">
                <a:latin typeface="Arial" panose="020B0604020202020204" pitchFamily="34" charset="0"/>
              </a:rPr>
              <a:t>about how things look from the outside, </a:t>
            </a:r>
            <a:r>
              <a:rPr lang="en-US" sz="2000" dirty="0" smtClean="0">
                <a:latin typeface="Arial" panose="020B0604020202020204" pitchFamily="34" charset="0"/>
              </a:rPr>
              <a:t>but </a:t>
            </a:r>
            <a:r>
              <a:rPr lang="en-US" sz="2000" b="1" dirty="0" smtClean="0">
                <a:latin typeface="Arial" panose="020B0604020202020204" pitchFamily="34" charset="0"/>
              </a:rPr>
              <a:t>how </a:t>
            </a:r>
            <a:r>
              <a:rPr lang="en-US" sz="2000" b="1" dirty="0">
                <a:latin typeface="Arial" panose="020B0604020202020204" pitchFamily="34" charset="0"/>
              </a:rPr>
              <a:t>we feel in </a:t>
            </a:r>
            <a:r>
              <a:rPr lang="en-US" sz="2000" b="1" dirty="0" smtClean="0">
                <a:latin typeface="Arial" panose="020B0604020202020204" pitchFamily="34" charset="0"/>
              </a:rPr>
              <a:t>ourselves</a:t>
            </a:r>
          </a:p>
          <a:p>
            <a:pPr marL="285750" indent="-285750" fontAlgn="base">
              <a:buFont typeface="Arial" panose="020B0604020202020204" pitchFamily="34" charset="0"/>
              <a:buChar char="•"/>
            </a:pPr>
            <a:endParaRPr lang="en-US" sz="2000" dirty="0" smtClean="0">
              <a:latin typeface="Arial" panose="020B0604020202020204" pitchFamily="34" charset="0"/>
            </a:endParaRPr>
          </a:p>
          <a:p>
            <a:pPr marL="285750" indent="-285750" fontAlgn="base">
              <a:buFont typeface="Arial" panose="020B0604020202020204" pitchFamily="34" charset="0"/>
              <a:buChar char="•"/>
            </a:pPr>
            <a:r>
              <a:rPr lang="en-US" sz="2000" b="1" dirty="0" smtClean="0">
                <a:latin typeface="Arial" panose="020B0604020202020204" pitchFamily="34" charset="0"/>
              </a:rPr>
              <a:t>how </a:t>
            </a:r>
            <a:r>
              <a:rPr lang="en-US" sz="2000" b="1" dirty="0">
                <a:latin typeface="Arial" panose="020B0604020202020204" pitchFamily="34" charset="0"/>
              </a:rPr>
              <a:t>we experience life</a:t>
            </a:r>
            <a:r>
              <a:rPr lang="en-US" sz="2000" dirty="0">
                <a:latin typeface="Arial" panose="020B0604020202020204" pitchFamily="34" charset="0"/>
              </a:rPr>
              <a:t> – quality of life, good physical and mental health, and being part of our </a:t>
            </a:r>
            <a:r>
              <a:rPr lang="en-US" sz="2000" dirty="0" smtClean="0">
                <a:latin typeface="Arial" panose="020B0604020202020204" pitchFamily="34" charset="0"/>
              </a:rPr>
              <a:t>communities</a:t>
            </a:r>
          </a:p>
          <a:p>
            <a:pPr marL="285750" indent="-285750" fontAlgn="base">
              <a:buFont typeface="Arial" panose="020B0604020202020204" pitchFamily="34" charset="0"/>
              <a:buChar char="•"/>
            </a:pPr>
            <a:endParaRPr lang="en-US" sz="2000" dirty="0">
              <a:latin typeface="Arial" panose="020B0604020202020204" pitchFamily="34" charset="0"/>
            </a:endParaRPr>
          </a:p>
          <a:p>
            <a:pPr marL="285750" indent="-285750" fontAlgn="base">
              <a:buFont typeface="Arial" panose="020B0604020202020204" pitchFamily="34" charset="0"/>
              <a:buChar char="•"/>
            </a:pPr>
            <a:r>
              <a:rPr lang="en-US" sz="2000" dirty="0" smtClean="0">
                <a:latin typeface="Arial" panose="020B0604020202020204" pitchFamily="34" charset="0"/>
              </a:rPr>
              <a:t>how </a:t>
            </a:r>
            <a:r>
              <a:rPr lang="en-US" sz="2000" b="1" dirty="0">
                <a:latin typeface="Arial" panose="020B0604020202020204" pitchFamily="34" charset="0"/>
              </a:rPr>
              <a:t>external conditions </a:t>
            </a:r>
            <a:r>
              <a:rPr lang="en-US" sz="2000" dirty="0">
                <a:latin typeface="Arial" panose="020B0604020202020204" pitchFamily="34" charset="0"/>
              </a:rPr>
              <a:t>affect our lives and how we </a:t>
            </a:r>
            <a:r>
              <a:rPr lang="en-US" sz="2000" b="1" dirty="0">
                <a:latin typeface="Arial" panose="020B0604020202020204" pitchFamily="34" charset="0"/>
              </a:rPr>
              <a:t>function</a:t>
            </a:r>
            <a:r>
              <a:rPr lang="en-US" sz="2000" dirty="0">
                <a:latin typeface="Arial" panose="020B0604020202020204" pitchFamily="34" charset="0"/>
              </a:rPr>
              <a:t> in </a:t>
            </a:r>
            <a:r>
              <a:rPr lang="en-US" sz="2000" dirty="0" smtClean="0">
                <a:latin typeface="Arial" panose="020B0604020202020204" pitchFamily="34" charset="0"/>
              </a:rPr>
              <a:t>society</a:t>
            </a:r>
          </a:p>
          <a:p>
            <a:pPr marL="285750" indent="-285750" fontAlgn="base">
              <a:buFont typeface="Arial" panose="020B0604020202020204" pitchFamily="34" charset="0"/>
              <a:buChar char="•"/>
            </a:pPr>
            <a:endParaRPr lang="en-US" sz="2000" dirty="0" smtClean="0">
              <a:latin typeface="Arial" panose="020B0604020202020204" pitchFamily="34" charset="0"/>
            </a:endParaRPr>
          </a:p>
          <a:p>
            <a:pPr marL="285750" indent="-285750" fontAlgn="base">
              <a:buFont typeface="Arial" panose="020B0604020202020204" pitchFamily="34" charset="0"/>
              <a:buChar char="•"/>
            </a:pPr>
            <a:r>
              <a:rPr lang="en-GB" sz="2000" dirty="0" smtClean="0">
                <a:latin typeface="Arial" panose="020B0604020202020204" pitchFamily="34" charset="0"/>
              </a:rPr>
              <a:t>should be measured using both</a:t>
            </a:r>
            <a:r>
              <a:rPr lang="en-US" sz="2000" dirty="0">
                <a:latin typeface="Arial" panose="020B0604020202020204" pitchFamily="34" charset="0"/>
              </a:rPr>
              <a:t/>
            </a:r>
            <a:br>
              <a:rPr lang="en-US" sz="2000" dirty="0">
                <a:latin typeface="Arial" panose="020B0604020202020204" pitchFamily="34" charset="0"/>
              </a:rPr>
            </a:br>
            <a:r>
              <a:rPr lang="en-US" sz="2000" b="1" dirty="0" smtClean="0">
                <a:latin typeface="Arial" panose="020B0604020202020204" pitchFamily="34" charset="0"/>
              </a:rPr>
              <a:t>objective</a:t>
            </a:r>
            <a:r>
              <a:rPr lang="en-US" sz="2000" dirty="0" smtClean="0">
                <a:latin typeface="Arial" panose="020B0604020202020204" pitchFamily="34" charset="0"/>
              </a:rPr>
              <a:t> and </a:t>
            </a:r>
            <a:r>
              <a:rPr lang="en-US" sz="2000" b="1" dirty="0" smtClean="0">
                <a:latin typeface="Arial" panose="020B0604020202020204" pitchFamily="34" charset="0"/>
              </a:rPr>
              <a:t>subjective</a:t>
            </a:r>
            <a:r>
              <a:rPr lang="en-US" sz="2000" dirty="0" smtClean="0">
                <a:latin typeface="Arial" panose="020B0604020202020204" pitchFamily="34" charset="0"/>
              </a:rPr>
              <a:t> measures</a:t>
            </a:r>
            <a:endParaRPr lang="en-GB" sz="2000" dirty="0" smtClean="0">
              <a:latin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338" y="1580084"/>
            <a:ext cx="7771396" cy="4601129"/>
          </a:xfrm>
          <a:prstGeom prst="rect">
            <a:avLst/>
          </a:prstGeom>
        </p:spPr>
      </p:pic>
    </p:spTree>
    <p:extLst>
      <p:ext uri="{BB962C8B-B14F-4D97-AF65-F5344CB8AC3E}">
        <p14:creationId xmlns:p14="http://schemas.microsoft.com/office/powerpoint/2010/main" val="3584958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307066" y="110164"/>
            <a:ext cx="11577868" cy="1305452"/>
            <a:chOff x="276084" y="208638"/>
            <a:chExt cx="11577868" cy="1305452"/>
          </a:xfrm>
        </p:grpSpPr>
        <p:cxnSp>
          <p:nvCxnSpPr>
            <p:cNvPr id="11" name="Straight Connector 23"/>
            <p:cNvCxnSpPr/>
            <p:nvPr/>
          </p:nvCxnSpPr>
          <p:spPr>
            <a:xfrm flipV="1">
              <a:off x="3797448" y="407484"/>
              <a:ext cx="7401263" cy="9454"/>
            </a:xfrm>
            <a:prstGeom prst="straightConnector1">
              <a:avLst/>
            </a:prstGeom>
            <a:noFill/>
            <a:ln w="19046" cap="flat">
              <a:solidFill>
                <a:srgbClr val="003342"/>
              </a:solidFill>
              <a:prstDash val="solid"/>
              <a:miter/>
            </a:ln>
          </p:spPr>
        </p:cxnSp>
        <p:sp>
          <p:nvSpPr>
            <p:cNvPr id="6" name="TextBox 18"/>
            <p:cNvSpPr txBox="1"/>
            <p:nvPr/>
          </p:nvSpPr>
          <p:spPr>
            <a:xfrm>
              <a:off x="276084" y="839894"/>
              <a:ext cx="10922617" cy="674196"/>
            </a:xfrm>
            <a:prstGeom prst="rect">
              <a:avLst/>
            </a:prstGeom>
            <a:solidFill>
              <a:srgbClr val="44C3C6"/>
            </a:solidFill>
            <a:ln cap="flat">
              <a:noFill/>
            </a:ln>
          </p:spPr>
          <p:txBody>
            <a:bodyPr vert="horz" wrap="square" lIns="91440" tIns="90004" rIns="91440" bIns="90004"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dirty="0" smtClean="0">
                  <a:solidFill>
                    <a:srgbClr val="FFFFFF"/>
                  </a:solidFill>
                  <a:uFillTx/>
                  <a:latin typeface="FS Rufus Light"/>
                  <a:ea typeface="FS Rufus Light"/>
                  <a:cs typeface="FS Rufus Light"/>
                </a:rPr>
                <a:t>Funders need to keep in mind</a:t>
              </a:r>
              <a:endParaRPr lang="en-US" sz="3200" b="0" i="0" u="none" strike="noStrike" kern="1200" cap="none" spc="0" baseline="0" dirty="0">
                <a:solidFill>
                  <a:srgbClr val="FFFFFF"/>
                </a:solidFill>
                <a:uFillTx/>
                <a:latin typeface="FS Rufus Light"/>
                <a:ea typeface="FS Rufus Light"/>
                <a:cs typeface="FS Rufus Light"/>
              </a:endParaRPr>
            </a:p>
          </p:txBody>
        </p:sp>
        <p:grpSp>
          <p:nvGrpSpPr>
            <p:cNvPr id="7" name="Group 19"/>
            <p:cNvGrpSpPr/>
            <p:nvPr/>
          </p:nvGrpSpPr>
          <p:grpSpPr>
            <a:xfrm>
              <a:off x="11338560" y="208638"/>
              <a:ext cx="515392" cy="515392"/>
              <a:chOff x="11338560" y="208638"/>
              <a:chExt cx="515392" cy="515392"/>
            </a:xfrm>
          </p:grpSpPr>
          <p:sp>
            <p:nvSpPr>
              <p:cNvPr id="8" name="Oval 20"/>
              <p:cNvSpPr/>
              <p:nvPr/>
            </p:nvSpPr>
            <p:spPr>
              <a:xfrm>
                <a:off x="11338560" y="208638"/>
                <a:ext cx="515392" cy="5153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9" name="Picture 21"/>
              <p:cNvPicPr>
                <a:picLocks noChangeAspect="1"/>
              </p:cNvPicPr>
              <p:nvPr/>
            </p:nvPicPr>
            <p:blipFill>
              <a:blip r:embed="rId3"/>
              <a:stretch>
                <a:fillRect/>
              </a:stretch>
            </p:blipFill>
            <p:spPr>
              <a:xfrm flipH="1">
                <a:off x="11437178" y="307265"/>
                <a:ext cx="318147" cy="318147"/>
              </a:xfrm>
              <a:prstGeom prst="rect">
                <a:avLst/>
              </a:prstGeom>
              <a:solidFill>
                <a:srgbClr val="44C3C6"/>
              </a:solidFill>
              <a:ln cap="flat">
                <a:noFill/>
              </a:ln>
            </p:spPr>
          </p:pic>
        </p:grpSp>
      </p:grpSp>
      <p:sp>
        <p:nvSpPr>
          <p:cNvPr id="14" name="TextBox 13"/>
          <p:cNvSpPr txBox="1"/>
          <p:nvPr/>
        </p:nvSpPr>
        <p:spPr>
          <a:xfrm>
            <a:off x="260047" y="309010"/>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Community wellbeing | Findings</a:t>
            </a:r>
            <a:endParaRPr lang="en-US" sz="1200" dirty="0">
              <a:solidFill>
                <a:schemeClr val="bg1"/>
              </a:solidFill>
              <a:latin typeface="FS Rufus Light" charset="0"/>
              <a:ea typeface="FS Rufus Light" charset="0"/>
              <a:cs typeface="FS Rufus Light" charset="0"/>
            </a:endParaRPr>
          </a:p>
        </p:txBody>
      </p:sp>
      <p:sp>
        <p:nvSpPr>
          <p:cNvPr id="2" name="Rectangle 1"/>
          <p:cNvSpPr/>
          <p:nvPr/>
        </p:nvSpPr>
        <p:spPr>
          <a:xfrm>
            <a:off x="307066" y="1615286"/>
            <a:ext cx="10427368" cy="3693319"/>
          </a:xfrm>
          <a:prstGeom prst="rect">
            <a:avLst/>
          </a:prstGeom>
        </p:spPr>
        <p:txBody>
          <a:bodyPr wrap="square">
            <a:spAutoFit/>
          </a:bodyPr>
          <a:lstStyle/>
          <a:p>
            <a:r>
              <a:rPr lang="en-US" b="1" i="0" u="none" strike="noStrike" baseline="0" dirty="0" smtClean="0">
                <a:solidFill>
                  <a:srgbClr val="000000"/>
                </a:solidFill>
                <a:latin typeface="Arial" panose="020B0604020202020204" pitchFamily="34" charset="0"/>
              </a:rPr>
              <a:t>Accessibility </a:t>
            </a:r>
            <a:r>
              <a:rPr lang="en-US" b="0" i="0" u="none" strike="noStrike" baseline="0" dirty="0" smtClean="0">
                <a:solidFill>
                  <a:srgbClr val="000000"/>
                </a:solidFill>
                <a:latin typeface="Arial" panose="020B0604020202020204" pitchFamily="34" charset="0"/>
              </a:rPr>
              <a:t>- Changes to places and spaces should be accessible in terms of ability, attitude, culture, finance, transport and location.</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Involvement </a:t>
            </a:r>
            <a:r>
              <a:rPr lang="en-US" b="0" i="0" u="none" strike="noStrike" baseline="0" dirty="0" smtClean="0">
                <a:solidFill>
                  <a:srgbClr val="000000"/>
                </a:solidFill>
                <a:latin typeface="Arial" panose="020B0604020202020204" pitchFamily="34" charset="0"/>
              </a:rPr>
              <a:t>- Community members should have the opportunity to be involved in planning of changes to places and spaces.</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Potential exclusion </a:t>
            </a:r>
            <a:r>
              <a:rPr lang="en-US" b="0" i="0" u="none" strike="noStrike" baseline="0" dirty="0" smtClean="0">
                <a:solidFill>
                  <a:srgbClr val="000000"/>
                </a:solidFill>
                <a:latin typeface="Arial" panose="020B0604020202020204" pitchFamily="34" charset="0"/>
              </a:rPr>
              <a:t>- Some changes, particularly those intended to celebrate a local community, may have the potential to leave some community members feeling excluded.</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Sustainability </a:t>
            </a:r>
            <a:r>
              <a:rPr lang="en-US" b="0" i="0" u="none" strike="noStrike" baseline="0" dirty="0" smtClean="0">
                <a:solidFill>
                  <a:srgbClr val="000000"/>
                </a:solidFill>
                <a:latin typeface="Arial" panose="020B0604020202020204" pitchFamily="34" charset="0"/>
              </a:rPr>
              <a:t>- It is important to look at outcomes in the long-term, and sustainability.</a:t>
            </a:r>
          </a:p>
          <a:p>
            <a:endParaRPr lang="en-US" b="0" i="0" u="none" strike="noStrike" baseline="0" dirty="0" smtClean="0">
              <a:solidFill>
                <a:srgbClr val="000000"/>
              </a:solidFill>
              <a:latin typeface="Arial" panose="020B0604020202020204" pitchFamily="34" charset="0"/>
            </a:endParaRPr>
          </a:p>
          <a:p>
            <a:r>
              <a:rPr lang="en-US" b="1" i="0" u="none" strike="noStrike" baseline="0" dirty="0" smtClean="0">
                <a:solidFill>
                  <a:srgbClr val="000000"/>
                </a:solidFill>
                <a:latin typeface="Arial" panose="020B0604020202020204" pitchFamily="34" charset="0"/>
              </a:rPr>
              <a:t>Marginalised groups </a:t>
            </a:r>
            <a:r>
              <a:rPr lang="en-US" b="0" i="0" u="none" strike="noStrike" baseline="0" dirty="0" smtClean="0">
                <a:solidFill>
                  <a:srgbClr val="000000"/>
                </a:solidFill>
                <a:latin typeface="Arial" panose="020B0604020202020204" pitchFamily="34" charset="0"/>
              </a:rPr>
              <a:t>- Changes which involve a group-based activity or other reason to interact may be more successful at removing barriers to participation for </a:t>
            </a:r>
            <a:r>
              <a:rPr lang="en-US" b="0" i="0" u="none" strike="noStrike" baseline="0" dirty="0" err="1" smtClean="0">
                <a:solidFill>
                  <a:srgbClr val="000000"/>
                </a:solidFill>
                <a:latin typeface="Arial" panose="020B0604020202020204" pitchFamily="34" charset="0"/>
              </a:rPr>
              <a:t>marginalised</a:t>
            </a:r>
            <a:r>
              <a:rPr lang="en-US" b="0" i="0" u="none" strike="noStrike" baseline="0" dirty="0" smtClean="0">
                <a:solidFill>
                  <a:srgbClr val="000000"/>
                </a:solidFill>
                <a:latin typeface="Arial" panose="020B0604020202020204" pitchFamily="34" charset="0"/>
              </a:rPr>
              <a:t> groups</a:t>
            </a:r>
          </a:p>
        </p:txBody>
      </p:sp>
    </p:spTree>
    <p:extLst>
      <p:ext uri="{BB962C8B-B14F-4D97-AF65-F5344CB8AC3E}">
        <p14:creationId xmlns:p14="http://schemas.microsoft.com/office/powerpoint/2010/main" val="2314490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565267"/>
            <a:chOff x="276089" y="208641"/>
            <a:chExt cx="11577859" cy="565267"/>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a:solidFill>
                      <a:schemeClr val="bg1"/>
                    </a:solidFill>
                    <a:latin typeface="FS Rufus Light" charset="0"/>
                    <a:ea typeface="FS Rufus Light" charset="0"/>
                    <a:cs typeface="FS Rufus Light" charset="0"/>
                  </a:rPr>
                  <a:t>T</a:t>
                </a:r>
                <a:r>
                  <a:rPr lang="en-GB" sz="1200" dirty="0" smtClean="0">
                    <a:solidFill>
                      <a:schemeClr val="bg1"/>
                    </a:solidFill>
                    <a:latin typeface="FS Rufus Light" charset="0"/>
                    <a:ea typeface="FS Rufus Light" charset="0"/>
                    <a:cs typeface="FS Rufus Light" charset="0"/>
                  </a:rPr>
                  <a:t>ools and resources</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660"/>
          <a:stretch/>
        </p:blipFill>
        <p:spPr>
          <a:xfrm>
            <a:off x="276089" y="1919422"/>
            <a:ext cx="6810856" cy="4406661"/>
          </a:xfrm>
          <a:prstGeom prst="rect">
            <a:avLst/>
          </a:prstGeom>
          <a:ln>
            <a:solidFill>
              <a:schemeClr val="tx1">
                <a:lumMod val="50000"/>
                <a:lumOff val="50000"/>
              </a:schemeClr>
            </a:solidFill>
          </a:ln>
        </p:spPr>
      </p:pic>
      <p:sp>
        <p:nvSpPr>
          <p:cNvPr id="16" name="TextBox 18"/>
          <p:cNvSpPr txBox="1"/>
          <p:nvPr/>
        </p:nvSpPr>
        <p:spPr>
          <a:xfrm>
            <a:off x="276094" y="831081"/>
            <a:ext cx="10922617" cy="674196"/>
          </a:xfrm>
          <a:prstGeom prst="rect">
            <a:avLst/>
          </a:prstGeom>
          <a:solidFill>
            <a:srgbClr val="44C3C6"/>
          </a:solidFill>
          <a:ln cap="flat">
            <a:noFill/>
          </a:ln>
        </p:spPr>
        <p:txBody>
          <a:bodyPr vert="horz" wrap="square" lIns="91440" tIns="90004" rIns="91440" bIns="90004"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FFFFF"/>
                </a:solidFill>
                <a:uFillTx/>
                <a:latin typeface="FS Rufus Light"/>
                <a:ea typeface="FS Rufus Light"/>
                <a:cs typeface="FS Rufus Light"/>
              </a:rPr>
              <a:t>Online toolkit for voluntary</a:t>
            </a:r>
            <a:r>
              <a:rPr lang="en-US" sz="3200" b="0" i="0" u="none" strike="noStrike" kern="1200" cap="none" spc="0" dirty="0" smtClean="0">
                <a:solidFill>
                  <a:srgbClr val="FFFFFF"/>
                </a:solidFill>
                <a:uFillTx/>
                <a:latin typeface="FS Rufus Light"/>
                <a:ea typeface="FS Rufus Light"/>
                <a:cs typeface="FS Rufus Light"/>
              </a:rPr>
              <a:t> sector</a:t>
            </a:r>
            <a:endParaRPr lang="en-US" sz="3200" b="0" i="0" u="none" strike="noStrike" kern="1200" cap="none" spc="0" baseline="0" dirty="0">
              <a:solidFill>
                <a:srgbClr val="FFFFFF"/>
              </a:solidFill>
              <a:uFillTx/>
              <a:latin typeface="FS Rufus Light"/>
              <a:ea typeface="FS Rufus Light"/>
              <a:cs typeface="FS Rufus Light"/>
            </a:endParaRPr>
          </a:p>
        </p:txBody>
      </p:sp>
      <p:sp>
        <p:nvSpPr>
          <p:cNvPr id="25" name="TextBox 24"/>
          <p:cNvSpPr txBox="1"/>
          <p:nvPr/>
        </p:nvSpPr>
        <p:spPr>
          <a:xfrm>
            <a:off x="7131317" y="2229926"/>
            <a:ext cx="4722631" cy="3785652"/>
          </a:xfrm>
          <a:prstGeom prst="rect">
            <a:avLst/>
          </a:prstGeom>
          <a:noFill/>
        </p:spPr>
        <p:txBody>
          <a:bodyPr wrap="square" rtlCol="0">
            <a:spAutoFit/>
          </a:bodyPr>
          <a:lstStyle/>
          <a:p>
            <a:pPr marL="342900" indent="-342900">
              <a:buFont typeface="+mj-lt"/>
              <a:buAutoNum type="arabicPeriod"/>
            </a:pPr>
            <a:r>
              <a:rPr lang="en-GB" sz="2000" dirty="0" smtClean="0">
                <a:solidFill>
                  <a:prstClr val="black"/>
                </a:solidFill>
              </a:rPr>
              <a:t>Wellbeing explained</a:t>
            </a:r>
          </a:p>
          <a:p>
            <a:pPr marL="342900" indent="-342900">
              <a:buFont typeface="+mj-lt"/>
              <a:buAutoNum type="arabicPeriod"/>
            </a:pPr>
            <a:r>
              <a:rPr lang="en-GB" sz="2000" dirty="0" smtClean="0">
                <a:solidFill>
                  <a:prstClr val="black"/>
                </a:solidFill>
              </a:rPr>
              <a:t>Measuring wellbeing</a:t>
            </a:r>
          </a:p>
          <a:p>
            <a:pPr marL="800100" lvl="1" indent="-342900">
              <a:buFont typeface="Arial" panose="020B0604020202020204" pitchFamily="34" charset="0"/>
              <a:buChar char="•"/>
            </a:pPr>
            <a:r>
              <a:rPr lang="en-GB" sz="2000" dirty="0" smtClean="0">
                <a:solidFill>
                  <a:prstClr val="black"/>
                </a:solidFill>
              </a:rPr>
              <a:t>Planning and designing evaluations</a:t>
            </a:r>
          </a:p>
          <a:p>
            <a:pPr marL="800100" lvl="1" indent="-342900">
              <a:buFont typeface="Arial" panose="020B0604020202020204" pitchFamily="34" charset="0"/>
              <a:buChar char="•"/>
            </a:pPr>
            <a:r>
              <a:rPr lang="en-GB" sz="2000" dirty="0" smtClean="0">
                <a:solidFill>
                  <a:prstClr val="black"/>
                </a:solidFill>
              </a:rPr>
              <a:t>Practical considerations</a:t>
            </a:r>
          </a:p>
          <a:p>
            <a:pPr marL="342900" indent="-342900">
              <a:buFont typeface="+mj-lt"/>
              <a:buAutoNum type="arabicPeriod"/>
            </a:pPr>
            <a:r>
              <a:rPr lang="en-GB" sz="2000" dirty="0" smtClean="0">
                <a:solidFill>
                  <a:prstClr val="black"/>
                </a:solidFill>
              </a:rPr>
              <a:t>Wellbeing survey questions</a:t>
            </a:r>
          </a:p>
          <a:p>
            <a:pPr marL="800100" lvl="1" indent="-342900">
              <a:buFont typeface="Arial" panose="020B0604020202020204" pitchFamily="34" charset="0"/>
              <a:buChar char="•"/>
            </a:pPr>
            <a:r>
              <a:rPr lang="en-GB" sz="2000" dirty="0" smtClean="0">
                <a:solidFill>
                  <a:prstClr val="black"/>
                </a:solidFill>
              </a:rPr>
              <a:t>Personal wellbeing questions</a:t>
            </a:r>
          </a:p>
          <a:p>
            <a:pPr marL="800100" lvl="1" indent="-342900">
              <a:buFont typeface="Arial" panose="020B0604020202020204" pitchFamily="34" charset="0"/>
              <a:buChar char="•"/>
            </a:pPr>
            <a:r>
              <a:rPr lang="en-GB" sz="2000" dirty="0" smtClean="0">
                <a:solidFill>
                  <a:prstClr val="black"/>
                </a:solidFill>
              </a:rPr>
              <a:t>Social capital questions</a:t>
            </a:r>
          </a:p>
          <a:p>
            <a:pPr marL="800100" lvl="1" indent="-342900">
              <a:buFont typeface="Arial" panose="020B0604020202020204" pitchFamily="34" charset="0"/>
              <a:buChar char="•"/>
            </a:pPr>
            <a:r>
              <a:rPr lang="en-GB" sz="2000" dirty="0" smtClean="0">
                <a:solidFill>
                  <a:prstClr val="black"/>
                </a:solidFill>
              </a:rPr>
              <a:t>Writing your own &amp;</a:t>
            </a:r>
            <a:r>
              <a:rPr lang="en-GB" sz="2000" dirty="0">
                <a:solidFill>
                  <a:prstClr val="black"/>
                </a:solidFill>
              </a:rPr>
              <a:t> o</a:t>
            </a:r>
            <a:r>
              <a:rPr lang="en-GB" sz="2000" dirty="0" smtClean="0">
                <a:solidFill>
                  <a:prstClr val="black"/>
                </a:solidFill>
              </a:rPr>
              <a:t>pen questions</a:t>
            </a:r>
          </a:p>
          <a:p>
            <a:pPr marL="342900" indent="-342900">
              <a:buFont typeface="+mj-lt"/>
              <a:buAutoNum type="arabicPeriod"/>
            </a:pPr>
            <a:r>
              <a:rPr lang="en-GB" sz="2000" dirty="0" smtClean="0">
                <a:solidFill>
                  <a:prstClr val="black"/>
                </a:solidFill>
              </a:rPr>
              <a:t>Survey Builder</a:t>
            </a:r>
          </a:p>
          <a:p>
            <a:pPr marL="342900" indent="-342900">
              <a:buFont typeface="+mj-lt"/>
              <a:buAutoNum type="arabicPeriod"/>
            </a:pPr>
            <a:r>
              <a:rPr lang="en-GB" sz="2000" dirty="0" smtClean="0">
                <a:solidFill>
                  <a:prstClr val="black"/>
                </a:solidFill>
              </a:rPr>
              <a:t>Analysing results</a:t>
            </a:r>
            <a:endParaRPr lang="en-GB" sz="2000" dirty="0">
              <a:solidFill>
                <a:prstClr val="black"/>
              </a:solidFill>
            </a:endParaRPr>
          </a:p>
          <a:p>
            <a:endParaRPr lang="en-GB" sz="2000" dirty="0" smtClean="0">
              <a:solidFill>
                <a:srgbClr val="F89422"/>
              </a:solidFill>
              <a:hlinkClick r:id="" action="ppaction://hlinkfile"/>
            </a:endParaRPr>
          </a:p>
          <a:p>
            <a:r>
              <a:rPr lang="en-GB" sz="2000" dirty="0" smtClean="0">
                <a:solidFill>
                  <a:srgbClr val="F89422"/>
                </a:solidFill>
                <a:hlinkClick r:id="" action="ppaction://hlinkfile"/>
              </a:rPr>
              <a:t>whatworkswellbeing.org/measure</a:t>
            </a:r>
            <a:endParaRPr lang="en-GB" sz="2000" dirty="0">
              <a:solidFill>
                <a:srgbClr val="F89422"/>
              </a:solidFill>
            </a:endParaRPr>
          </a:p>
        </p:txBody>
      </p:sp>
    </p:spTree>
    <p:extLst>
      <p:ext uri="{BB962C8B-B14F-4D97-AF65-F5344CB8AC3E}">
        <p14:creationId xmlns:p14="http://schemas.microsoft.com/office/powerpoint/2010/main" val="2326569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asure-wellbeing-main.png"/>
          <p:cNvPicPr>
            <a:picLocks noChangeAspect="1"/>
          </p:cNvPicPr>
          <p:nvPr/>
        </p:nvPicPr>
        <p:blipFill>
          <a:blip r:embed="rId3" cstate="print"/>
          <a:stretch>
            <a:fillRect/>
          </a:stretch>
        </p:blipFill>
        <p:spPr>
          <a:xfrm>
            <a:off x="-349489" y="0"/>
            <a:ext cx="12890980" cy="6858000"/>
          </a:xfrm>
          <a:prstGeom prst="rect">
            <a:avLst/>
          </a:prstGeom>
        </p:spPr>
      </p:pic>
      <p:sp>
        <p:nvSpPr>
          <p:cNvPr id="9" name="TextBox 8"/>
          <p:cNvSpPr txBox="1"/>
          <p:nvPr/>
        </p:nvSpPr>
        <p:spPr>
          <a:xfrm>
            <a:off x="3169758" y="2519486"/>
            <a:ext cx="6022187" cy="1289753"/>
          </a:xfrm>
          <a:prstGeom prst="rect">
            <a:avLst/>
          </a:prstGeom>
          <a:noFill/>
        </p:spPr>
        <p:txBody>
          <a:bodyPr wrap="square" tIns="90000" bIns="90000" rtlCol="0">
            <a:spAutoFit/>
          </a:bodyPr>
          <a:lstStyle/>
          <a:p>
            <a:r>
              <a:rPr lang="en-US" sz="7200" dirty="0">
                <a:solidFill>
                  <a:schemeClr val="bg1"/>
                </a:solidFill>
                <a:latin typeface="FS Rufus" panose="02000805050000020003" pitchFamily="50" charset="0"/>
                <a:ea typeface="FS Rufus Light" charset="0"/>
                <a:cs typeface="FS Rufus Light" charset="0"/>
              </a:rPr>
              <a:t>T</a:t>
            </a:r>
            <a:r>
              <a:rPr lang="en-US" sz="7200" dirty="0" smtClean="0">
                <a:solidFill>
                  <a:schemeClr val="bg1"/>
                </a:solidFill>
                <a:latin typeface="FS Rufus" panose="02000805050000020003" pitchFamily="50" charset="0"/>
                <a:ea typeface="FS Rufus Light" charset="0"/>
                <a:cs typeface="FS Rufus Light" charset="0"/>
              </a:rPr>
              <a:t>hank you!</a:t>
            </a:r>
            <a:endParaRPr lang="en-US" sz="7200" dirty="0">
              <a:solidFill>
                <a:schemeClr val="bg1"/>
              </a:solidFill>
              <a:latin typeface="FS Rufus" panose="02000805050000020003" pitchFamily="50" charset="0"/>
              <a:ea typeface="FS Rufus Light" charset="0"/>
              <a:cs typeface="FS Rufus Light" charset="0"/>
            </a:endParaRPr>
          </a:p>
        </p:txBody>
      </p:sp>
      <p:sp>
        <p:nvSpPr>
          <p:cNvPr id="12" name="TextBox 11"/>
          <p:cNvSpPr txBox="1"/>
          <p:nvPr/>
        </p:nvSpPr>
        <p:spPr>
          <a:xfrm>
            <a:off x="289650" y="5486160"/>
            <a:ext cx="11782403" cy="756274"/>
          </a:xfrm>
          <a:prstGeom prst="rect">
            <a:avLst/>
          </a:prstGeom>
          <a:noFill/>
        </p:spPr>
        <p:txBody>
          <a:bodyPr wrap="square" tIns="90000" bIns="90000" rtlCol="0">
            <a:spAutoFit/>
          </a:bodyPr>
          <a:lstStyle/>
          <a:p>
            <a:pPr>
              <a:spcAft>
                <a:spcPts val="2000"/>
              </a:spcAft>
            </a:pPr>
            <a:r>
              <a:rPr lang="en-GB" sz="2800" baseline="30000" dirty="0" smtClean="0">
                <a:solidFill>
                  <a:schemeClr val="bg1"/>
                </a:solidFill>
                <a:latin typeface="FS Rufus Light"/>
              </a:rPr>
              <a:t>ingrid@whatworkswellbeing.org				</a:t>
            </a:r>
            <a:br>
              <a:rPr lang="en-GB" sz="2800" baseline="30000" dirty="0" smtClean="0">
                <a:solidFill>
                  <a:schemeClr val="bg1"/>
                </a:solidFill>
                <a:latin typeface="FS Rufus Light"/>
              </a:rPr>
            </a:br>
            <a:r>
              <a:rPr lang="en-GB" sz="2800" baseline="30000" dirty="0" smtClean="0">
                <a:solidFill>
                  <a:schemeClr val="bg1"/>
                </a:solidFill>
                <a:latin typeface="FS Rufus Light"/>
              </a:rPr>
              <a:t>				</a:t>
            </a:r>
            <a:endParaRPr lang="en-GB" sz="2800" baseline="30000" dirty="0">
              <a:solidFill>
                <a:schemeClr val="bg1"/>
              </a:solidFill>
              <a:latin typeface="FS Rufus Light"/>
            </a:endParaRPr>
          </a:p>
        </p:txBody>
      </p:sp>
      <p:sp>
        <p:nvSpPr>
          <p:cNvPr id="2" name="Rectangle 1"/>
          <p:cNvSpPr/>
          <p:nvPr/>
        </p:nvSpPr>
        <p:spPr>
          <a:xfrm>
            <a:off x="289651" y="5864297"/>
            <a:ext cx="3208892" cy="461665"/>
          </a:xfrm>
          <a:prstGeom prst="rect">
            <a:avLst/>
          </a:prstGeom>
        </p:spPr>
        <p:txBody>
          <a:bodyPr wrap="none">
            <a:spAutoFit/>
          </a:bodyPr>
          <a:lstStyle/>
          <a:p>
            <a:r>
              <a:rPr lang="en-GB" sz="2400" baseline="30000" dirty="0">
                <a:solidFill>
                  <a:schemeClr val="bg1"/>
                </a:solidFill>
                <a:latin typeface="FS Rufus Light"/>
              </a:rPr>
              <a:t>www.whatworkswellbeing.org</a:t>
            </a:r>
            <a:endParaRPr lang="en-US" sz="2400" dirty="0">
              <a:solidFill>
                <a:schemeClr val="bg1"/>
              </a:solidFill>
            </a:endParaRPr>
          </a:p>
        </p:txBody>
      </p:sp>
      <p:sp>
        <p:nvSpPr>
          <p:cNvPr id="3" name="Rectangle 2"/>
          <p:cNvSpPr/>
          <p:nvPr/>
        </p:nvSpPr>
        <p:spPr>
          <a:xfrm>
            <a:off x="289650" y="6247222"/>
            <a:ext cx="2133509" cy="707886"/>
          </a:xfrm>
          <a:prstGeom prst="rect">
            <a:avLst/>
          </a:prstGeom>
        </p:spPr>
        <p:txBody>
          <a:bodyPr wrap="square">
            <a:spAutoFit/>
          </a:bodyPr>
          <a:lstStyle/>
          <a:p>
            <a:r>
              <a:rPr lang="en-GB" sz="2400" baseline="30000" dirty="0">
                <a:solidFill>
                  <a:schemeClr val="bg1"/>
                </a:solidFill>
                <a:latin typeface="FS Rufus Light"/>
              </a:rPr>
              <a:t>@</a:t>
            </a:r>
            <a:r>
              <a:rPr lang="en-GB" sz="2400" baseline="30000" dirty="0" err="1">
                <a:solidFill>
                  <a:schemeClr val="bg1"/>
                </a:solidFill>
                <a:latin typeface="FS Rufus Light"/>
              </a:rPr>
              <a:t>whatworksWB</a:t>
            </a:r>
            <a:r>
              <a:rPr lang="en-GB" sz="2400" baseline="30000" dirty="0">
                <a:solidFill>
                  <a:schemeClr val="accent2"/>
                </a:solidFill>
                <a:latin typeface="FS Rufus Light"/>
              </a:rPr>
              <a:t/>
            </a:r>
            <a:br>
              <a:rPr lang="en-GB" sz="2400" baseline="30000" dirty="0">
                <a:solidFill>
                  <a:schemeClr val="accent2"/>
                </a:solidFill>
                <a:latin typeface="FS Rufus Light"/>
              </a:rPr>
            </a:br>
            <a:endParaRPr lang="en-US" sz="2400" dirty="0"/>
          </a:p>
        </p:txBody>
      </p:sp>
      <p:pic>
        <p:nvPicPr>
          <p:cNvPr id="8" name="Picture 7" descr="www-logo-horizontal-white.png"/>
          <p:cNvPicPr>
            <a:picLocks noChangeAspect="1"/>
          </p:cNvPicPr>
          <p:nvPr/>
        </p:nvPicPr>
        <p:blipFill>
          <a:blip r:embed="rId4" cstate="print"/>
          <a:stretch>
            <a:fillRect/>
          </a:stretch>
        </p:blipFill>
        <p:spPr>
          <a:xfrm>
            <a:off x="8316665" y="5279365"/>
            <a:ext cx="3631816" cy="1169864"/>
          </a:xfrm>
          <a:prstGeom prst="rect">
            <a:avLst/>
          </a:prstGeom>
        </p:spPr>
      </p:pic>
    </p:spTree>
    <p:extLst>
      <p:ext uri="{BB962C8B-B14F-4D97-AF65-F5344CB8AC3E}">
        <p14:creationId xmlns:p14="http://schemas.microsoft.com/office/powerpoint/2010/main" val="2257194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6089" y="208641"/>
            <a:ext cx="11577859" cy="1305455"/>
            <a:chOff x="276089" y="208641"/>
            <a:chExt cx="11577859" cy="1305455"/>
          </a:xfrm>
        </p:grpSpPr>
        <p:grpSp>
          <p:nvGrpSpPr>
            <p:cNvPr id="12" name="Group 11"/>
            <p:cNvGrpSpPr/>
            <p:nvPr/>
          </p:nvGrpSpPr>
          <p:grpSpPr>
            <a:xfrm>
              <a:off x="276089" y="407484"/>
              <a:ext cx="10922622" cy="366424"/>
              <a:chOff x="276089" y="407484"/>
              <a:chExt cx="10922622" cy="366424"/>
            </a:xfrm>
          </p:grpSpPr>
          <p:sp>
            <p:nvSpPr>
              <p:cNvPr id="25" name="TextBox 24"/>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Wellbeing inequality</a:t>
                </a:r>
                <a:endParaRPr lang="en-US" sz="1200" dirty="0">
                  <a:solidFill>
                    <a:schemeClr val="bg1"/>
                  </a:solidFill>
                  <a:latin typeface="FS Rufus Light" charset="0"/>
                  <a:ea typeface="FS Rufus Light" charset="0"/>
                  <a:cs typeface="FS Rufus Light" charset="0"/>
                </a:endParaRPr>
              </a:p>
            </p:txBody>
          </p:sp>
          <p:cxnSp>
            <p:nvCxnSpPr>
              <p:cNvPr id="26" name="Straight Connector 25"/>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Measuring wellbeing inequality</a:t>
              </a:r>
              <a:endParaRPr lang="en-US" sz="3200" dirty="0">
                <a:solidFill>
                  <a:schemeClr val="bg1"/>
                </a:solidFill>
                <a:latin typeface="FS Rufus Light" charset="0"/>
                <a:ea typeface="FS Rufus Light" charset="0"/>
                <a:cs typeface="FS Rufus Light" charset="0"/>
              </a:endParaRPr>
            </a:p>
          </p:txBody>
        </p:sp>
        <p:grpSp>
          <p:nvGrpSpPr>
            <p:cNvPr id="14" name="Group 13"/>
            <p:cNvGrpSpPr/>
            <p:nvPr/>
          </p:nvGrpSpPr>
          <p:grpSpPr>
            <a:xfrm>
              <a:off x="11338559" y="208641"/>
              <a:ext cx="515389" cy="515389"/>
              <a:chOff x="11338559" y="208641"/>
              <a:chExt cx="515389" cy="515389"/>
            </a:xfrm>
          </p:grpSpPr>
          <p:sp>
            <p:nvSpPr>
              <p:cNvPr id="15" name="Oval 14"/>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sp>
        <p:nvSpPr>
          <p:cNvPr id="28" name="Rectangle 27"/>
          <p:cNvSpPr/>
          <p:nvPr/>
        </p:nvSpPr>
        <p:spPr>
          <a:xfrm>
            <a:off x="276089" y="1685353"/>
            <a:ext cx="7686574" cy="1815882"/>
          </a:xfrm>
          <a:prstGeom prst="rect">
            <a:avLst/>
          </a:prstGeom>
        </p:spPr>
        <p:txBody>
          <a:bodyPr wrap="square">
            <a:spAutoFit/>
          </a:bodyPr>
          <a:lstStyle/>
          <a:p>
            <a:r>
              <a:rPr lang="en-US" sz="4000" b="1" dirty="0" smtClean="0">
                <a:solidFill>
                  <a:srgbClr val="F89422"/>
                </a:solidFill>
              </a:rPr>
              <a:t>Measure</a:t>
            </a:r>
            <a:endParaRPr lang="en-US" sz="4000" b="1" dirty="0">
              <a:solidFill>
                <a:srgbClr val="F89422"/>
              </a:solidFill>
            </a:endParaRPr>
          </a:p>
          <a:p>
            <a:r>
              <a:rPr lang="en-US" sz="2400" dirty="0">
                <a:solidFill>
                  <a:srgbClr val="003442"/>
                </a:solidFill>
              </a:rPr>
              <a:t>average standard deviation </a:t>
            </a:r>
            <a:r>
              <a:rPr lang="en-US" sz="2400" dirty="0" smtClean="0">
                <a:solidFill>
                  <a:srgbClr val="003442"/>
                </a:solidFill>
              </a:rPr>
              <a:t>of ONS4 </a:t>
            </a:r>
            <a:r>
              <a:rPr lang="en-US" sz="2400" dirty="0">
                <a:solidFill>
                  <a:srgbClr val="003442"/>
                </a:solidFill>
              </a:rPr>
              <a:t>‘personal wellbeing’ questions: life satisfaction, happiness, purpose and anxiety.</a:t>
            </a:r>
          </a:p>
          <a:p>
            <a:endParaRPr lang="en-US" sz="2400" dirty="0">
              <a:solidFill>
                <a:srgbClr val="003442"/>
              </a:solidFill>
            </a:endParaRPr>
          </a:p>
        </p:txBody>
      </p:sp>
      <p:sp>
        <p:nvSpPr>
          <p:cNvPr id="29" name="Rectangle 28"/>
          <p:cNvSpPr/>
          <p:nvPr/>
        </p:nvSpPr>
        <p:spPr>
          <a:xfrm>
            <a:off x="2862575" y="3503214"/>
            <a:ext cx="5369638" cy="1815882"/>
          </a:xfrm>
          <a:prstGeom prst="rect">
            <a:avLst/>
          </a:prstGeom>
        </p:spPr>
        <p:txBody>
          <a:bodyPr wrap="square">
            <a:spAutoFit/>
          </a:bodyPr>
          <a:lstStyle/>
          <a:p>
            <a:pPr algn="r"/>
            <a:r>
              <a:rPr lang="en-US" sz="3600" b="1" dirty="0" smtClean="0">
                <a:solidFill>
                  <a:srgbClr val="F89422"/>
                </a:solidFill>
              </a:rPr>
              <a:t>Average wellbeing</a:t>
            </a:r>
            <a:endParaRPr lang="en-US" sz="3600" b="1" dirty="0">
              <a:solidFill>
                <a:srgbClr val="F89422"/>
              </a:solidFill>
            </a:endParaRPr>
          </a:p>
          <a:p>
            <a:pPr algn="r"/>
            <a:r>
              <a:rPr lang="en-US" sz="2400" dirty="0" smtClean="0">
                <a:solidFill>
                  <a:srgbClr val="003442"/>
                </a:solidFill>
              </a:rPr>
              <a:t>Lambeth = 7.33</a:t>
            </a:r>
          </a:p>
          <a:p>
            <a:pPr algn="r"/>
            <a:r>
              <a:rPr lang="en-GB" sz="2400" dirty="0" smtClean="0">
                <a:solidFill>
                  <a:srgbClr val="003442"/>
                </a:solidFill>
              </a:rPr>
              <a:t>Sunderland = 7.36</a:t>
            </a:r>
            <a:endParaRPr lang="en-US" sz="2400" dirty="0">
              <a:solidFill>
                <a:srgbClr val="003442"/>
              </a:solidFill>
            </a:endParaRPr>
          </a:p>
          <a:p>
            <a:endParaRPr lang="en-US" sz="2400" dirty="0">
              <a:solidFill>
                <a:srgbClr val="003442"/>
              </a:solidFill>
            </a:endParaRPr>
          </a:p>
        </p:txBody>
      </p:sp>
      <p:sp>
        <p:nvSpPr>
          <p:cNvPr id="30" name="Rectangle 29"/>
          <p:cNvSpPr/>
          <p:nvPr/>
        </p:nvSpPr>
        <p:spPr>
          <a:xfrm>
            <a:off x="2881380" y="4930216"/>
            <a:ext cx="5369638" cy="1815882"/>
          </a:xfrm>
          <a:prstGeom prst="rect">
            <a:avLst/>
          </a:prstGeom>
        </p:spPr>
        <p:txBody>
          <a:bodyPr wrap="square">
            <a:spAutoFit/>
          </a:bodyPr>
          <a:lstStyle/>
          <a:p>
            <a:pPr algn="r"/>
            <a:r>
              <a:rPr lang="en-US" sz="3600" b="1" dirty="0" smtClean="0">
                <a:solidFill>
                  <a:srgbClr val="F89422"/>
                </a:solidFill>
              </a:rPr>
              <a:t>Wellbeing inequality </a:t>
            </a:r>
            <a:endParaRPr lang="en-US" sz="3600" b="1" dirty="0">
              <a:solidFill>
                <a:srgbClr val="F89422"/>
              </a:solidFill>
            </a:endParaRPr>
          </a:p>
          <a:p>
            <a:pPr algn="r"/>
            <a:r>
              <a:rPr lang="en-US" sz="2400" dirty="0" smtClean="0">
                <a:solidFill>
                  <a:srgbClr val="003442"/>
                </a:solidFill>
              </a:rPr>
              <a:t>Lambeth = 1.9 (top 10)</a:t>
            </a:r>
          </a:p>
          <a:p>
            <a:pPr algn="r"/>
            <a:r>
              <a:rPr lang="en-GB" sz="2400" dirty="0" smtClean="0">
                <a:solidFill>
                  <a:srgbClr val="003442"/>
                </a:solidFill>
              </a:rPr>
              <a:t>Sunderland = 2.4 (bottom 10)</a:t>
            </a:r>
            <a:endParaRPr lang="en-US" sz="2400" dirty="0">
              <a:solidFill>
                <a:srgbClr val="003442"/>
              </a:solidFill>
            </a:endParaRPr>
          </a:p>
          <a:p>
            <a:endParaRPr lang="en-US" sz="2400" dirty="0">
              <a:solidFill>
                <a:srgbClr val="003442"/>
              </a:solidFill>
            </a:endParaRPr>
          </a:p>
        </p:txBody>
      </p:sp>
      <p:pic>
        <p:nvPicPr>
          <p:cNvPr id="2" name="Picture 1"/>
          <p:cNvPicPr>
            <a:picLocks noChangeAspect="1"/>
          </p:cNvPicPr>
          <p:nvPr/>
        </p:nvPicPr>
        <p:blipFill>
          <a:blip r:embed="rId4"/>
          <a:stretch>
            <a:fillRect/>
          </a:stretch>
        </p:blipFill>
        <p:spPr>
          <a:xfrm>
            <a:off x="8269823" y="1731898"/>
            <a:ext cx="3584125" cy="4575755"/>
          </a:xfrm>
          <a:prstGeom prst="rect">
            <a:avLst/>
          </a:prstGeom>
        </p:spPr>
      </p:pic>
    </p:spTree>
    <p:extLst>
      <p:ext uri="{BB962C8B-B14F-4D97-AF65-F5344CB8AC3E}">
        <p14:creationId xmlns:p14="http://schemas.microsoft.com/office/powerpoint/2010/main" val="34690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6089" y="208641"/>
            <a:ext cx="11577859" cy="1305455"/>
            <a:chOff x="276089" y="208641"/>
            <a:chExt cx="11577859" cy="1305455"/>
          </a:xfrm>
        </p:grpSpPr>
        <p:grpSp>
          <p:nvGrpSpPr>
            <p:cNvPr id="12" name="Group 11"/>
            <p:cNvGrpSpPr/>
            <p:nvPr/>
          </p:nvGrpSpPr>
          <p:grpSpPr>
            <a:xfrm>
              <a:off x="276089" y="407484"/>
              <a:ext cx="10922622" cy="366424"/>
              <a:chOff x="276089" y="407484"/>
              <a:chExt cx="10922622" cy="366424"/>
            </a:xfrm>
          </p:grpSpPr>
          <p:sp>
            <p:nvSpPr>
              <p:cNvPr id="25" name="TextBox 24"/>
              <p:cNvSpPr txBox="1"/>
              <p:nvPr/>
            </p:nvSpPr>
            <p:spPr>
              <a:xfrm>
                <a:off x="276089" y="407484"/>
                <a:ext cx="3650751" cy="366424"/>
              </a:xfrm>
              <a:prstGeom prst="rect">
                <a:avLst/>
              </a:prstGeom>
              <a:solidFill>
                <a:srgbClr val="003342"/>
              </a:solidFill>
            </p:spPr>
            <p:txBody>
              <a:bodyPr wrap="square" tIns="90000" bIns="90000" rtlCol="0">
                <a:spAutoFit/>
              </a:bodyPr>
              <a:lstStyle/>
              <a:p>
                <a:r>
                  <a:rPr lang="en-GB" sz="1200" dirty="0" smtClean="0">
                    <a:solidFill>
                      <a:schemeClr val="bg1"/>
                    </a:solidFill>
                    <a:latin typeface="FS Rufus Light" charset="0"/>
                    <a:ea typeface="FS Rufus Light" charset="0"/>
                    <a:cs typeface="FS Rufus Light" charset="0"/>
                  </a:rPr>
                  <a:t>Wellbeing inequality</a:t>
                </a:r>
                <a:endParaRPr lang="en-US" sz="1200" dirty="0">
                  <a:solidFill>
                    <a:schemeClr val="bg1"/>
                  </a:solidFill>
                  <a:latin typeface="FS Rufus Light" charset="0"/>
                  <a:ea typeface="FS Rufus Light" charset="0"/>
                  <a:cs typeface="FS Rufus Light" charset="0"/>
                </a:endParaRPr>
              </a:p>
            </p:txBody>
          </p:sp>
          <p:cxnSp>
            <p:nvCxnSpPr>
              <p:cNvPr id="26" name="Straight Connector 25"/>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Why measure wellbeing inequality?</a:t>
              </a:r>
              <a:endParaRPr lang="en-US" sz="3200" dirty="0">
                <a:solidFill>
                  <a:schemeClr val="bg1"/>
                </a:solidFill>
                <a:latin typeface="FS Rufus Light" charset="0"/>
                <a:ea typeface="FS Rufus Light" charset="0"/>
                <a:cs typeface="FS Rufus Light" charset="0"/>
              </a:endParaRPr>
            </a:p>
          </p:txBody>
        </p:sp>
        <p:grpSp>
          <p:nvGrpSpPr>
            <p:cNvPr id="14" name="Group 13"/>
            <p:cNvGrpSpPr/>
            <p:nvPr/>
          </p:nvGrpSpPr>
          <p:grpSpPr>
            <a:xfrm>
              <a:off x="11338559" y="208641"/>
              <a:ext cx="515389" cy="515389"/>
              <a:chOff x="11338559" y="208641"/>
              <a:chExt cx="515389" cy="515389"/>
            </a:xfrm>
          </p:grpSpPr>
          <p:sp>
            <p:nvSpPr>
              <p:cNvPr id="15" name="Oval 14"/>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grpSp>
        <p:nvGrpSpPr>
          <p:cNvPr id="6" name="Group 5"/>
          <p:cNvGrpSpPr/>
          <p:nvPr/>
        </p:nvGrpSpPr>
        <p:grpSpPr>
          <a:xfrm>
            <a:off x="4407592" y="1603530"/>
            <a:ext cx="3219053" cy="4992917"/>
            <a:chOff x="1312699" y="1591807"/>
            <a:chExt cx="3219053" cy="4992917"/>
          </a:xfrm>
        </p:grpSpPr>
        <p:pic>
          <p:nvPicPr>
            <p:cNvPr id="19" name="Picture 18"/>
            <p:cNvPicPr>
              <a:picLocks noChangeAspect="1"/>
            </p:cNvPicPr>
            <p:nvPr/>
          </p:nvPicPr>
          <p:blipFill rotWithShape="1">
            <a:blip r:embed="rId4"/>
            <a:srcRect l="1" r="58285" b="13010"/>
            <a:stretch/>
          </p:blipFill>
          <p:spPr>
            <a:xfrm>
              <a:off x="1312699" y="1591807"/>
              <a:ext cx="3210500" cy="4992917"/>
            </a:xfrm>
            <a:prstGeom prst="rect">
              <a:avLst/>
            </a:prstGeom>
          </p:spPr>
        </p:pic>
        <p:sp>
          <p:nvSpPr>
            <p:cNvPr id="5" name="TextBox 4"/>
            <p:cNvSpPr txBox="1"/>
            <p:nvPr/>
          </p:nvSpPr>
          <p:spPr>
            <a:xfrm>
              <a:off x="1312699" y="2883876"/>
              <a:ext cx="1041009" cy="523220"/>
            </a:xfrm>
            <a:prstGeom prst="rect">
              <a:avLst/>
            </a:prstGeom>
            <a:noFill/>
          </p:spPr>
          <p:txBody>
            <a:bodyPr wrap="square" rtlCol="0">
              <a:spAutoFit/>
            </a:bodyPr>
            <a:lstStyle/>
            <a:p>
              <a:r>
                <a:rPr lang="en-GB" sz="2800" dirty="0" err="1" smtClean="0">
                  <a:solidFill>
                    <a:schemeClr val="bg1"/>
                  </a:solidFill>
                </a:rPr>
                <a:t>wb</a:t>
              </a:r>
              <a:r>
                <a:rPr lang="en-GB" sz="2800" dirty="0" smtClean="0">
                  <a:solidFill>
                    <a:schemeClr val="bg1"/>
                  </a:solidFill>
                </a:rPr>
                <a:t>=7</a:t>
              </a:r>
              <a:endParaRPr lang="en-US" sz="3600" dirty="0">
                <a:solidFill>
                  <a:schemeClr val="bg1"/>
                </a:solidFill>
              </a:endParaRPr>
            </a:p>
          </p:txBody>
        </p:sp>
        <p:sp>
          <p:nvSpPr>
            <p:cNvPr id="20" name="TextBox 19"/>
            <p:cNvSpPr txBox="1"/>
            <p:nvPr/>
          </p:nvSpPr>
          <p:spPr>
            <a:xfrm>
              <a:off x="3490743" y="2883876"/>
              <a:ext cx="1041009" cy="523220"/>
            </a:xfrm>
            <a:prstGeom prst="rect">
              <a:avLst/>
            </a:prstGeom>
            <a:noFill/>
          </p:spPr>
          <p:txBody>
            <a:bodyPr wrap="square" rtlCol="0">
              <a:spAutoFit/>
            </a:bodyPr>
            <a:lstStyle/>
            <a:p>
              <a:r>
                <a:rPr lang="en-GB" sz="2800" dirty="0" err="1" smtClean="0">
                  <a:solidFill>
                    <a:schemeClr val="bg1"/>
                  </a:solidFill>
                </a:rPr>
                <a:t>wb</a:t>
              </a:r>
              <a:r>
                <a:rPr lang="en-GB" sz="2800" dirty="0" smtClean="0">
                  <a:solidFill>
                    <a:schemeClr val="bg1"/>
                  </a:solidFill>
                </a:rPr>
                <a:t>=6</a:t>
              </a:r>
              <a:endParaRPr lang="en-US" sz="3600" dirty="0">
                <a:solidFill>
                  <a:schemeClr val="bg1"/>
                </a:solidFill>
              </a:endParaRPr>
            </a:p>
          </p:txBody>
        </p:sp>
      </p:grpSp>
      <p:grpSp>
        <p:nvGrpSpPr>
          <p:cNvPr id="7" name="Group 6"/>
          <p:cNvGrpSpPr/>
          <p:nvPr/>
        </p:nvGrpSpPr>
        <p:grpSpPr>
          <a:xfrm>
            <a:off x="7969153" y="1591807"/>
            <a:ext cx="3229557" cy="5004640"/>
            <a:chOff x="7160457" y="1580084"/>
            <a:chExt cx="3229557" cy="5004640"/>
          </a:xfrm>
        </p:grpSpPr>
        <p:pic>
          <p:nvPicPr>
            <p:cNvPr id="18" name="Picture 17"/>
            <p:cNvPicPr>
              <a:picLocks noChangeAspect="1"/>
            </p:cNvPicPr>
            <p:nvPr/>
          </p:nvPicPr>
          <p:blipFill rotWithShape="1">
            <a:blip r:embed="rId4"/>
            <a:srcRect l="58210" b="12805"/>
            <a:stretch/>
          </p:blipFill>
          <p:spPr>
            <a:xfrm>
              <a:off x="7160457" y="1580084"/>
              <a:ext cx="3216386" cy="5004640"/>
            </a:xfrm>
            <a:prstGeom prst="rect">
              <a:avLst/>
            </a:prstGeom>
          </p:spPr>
        </p:pic>
        <p:sp>
          <p:nvSpPr>
            <p:cNvPr id="21" name="TextBox 20"/>
            <p:cNvSpPr txBox="1"/>
            <p:nvPr/>
          </p:nvSpPr>
          <p:spPr>
            <a:xfrm>
              <a:off x="7170961" y="2883876"/>
              <a:ext cx="1041009" cy="523220"/>
            </a:xfrm>
            <a:prstGeom prst="rect">
              <a:avLst/>
            </a:prstGeom>
            <a:noFill/>
          </p:spPr>
          <p:txBody>
            <a:bodyPr wrap="square" rtlCol="0">
              <a:spAutoFit/>
            </a:bodyPr>
            <a:lstStyle/>
            <a:p>
              <a:r>
                <a:rPr lang="en-GB" sz="2800" dirty="0" err="1" smtClean="0">
                  <a:solidFill>
                    <a:schemeClr val="bg1"/>
                  </a:solidFill>
                </a:rPr>
                <a:t>wb</a:t>
              </a:r>
              <a:r>
                <a:rPr lang="en-GB" sz="2800" dirty="0" smtClean="0">
                  <a:solidFill>
                    <a:schemeClr val="bg1"/>
                  </a:solidFill>
                </a:rPr>
                <a:t>=8</a:t>
              </a:r>
              <a:endParaRPr lang="en-US" sz="3600" dirty="0">
                <a:solidFill>
                  <a:schemeClr val="bg1"/>
                </a:solidFill>
              </a:endParaRPr>
            </a:p>
          </p:txBody>
        </p:sp>
        <p:sp>
          <p:nvSpPr>
            <p:cNvPr id="22" name="TextBox 21"/>
            <p:cNvSpPr txBox="1"/>
            <p:nvPr/>
          </p:nvSpPr>
          <p:spPr>
            <a:xfrm>
              <a:off x="9349005" y="2883876"/>
              <a:ext cx="1041009" cy="523220"/>
            </a:xfrm>
            <a:prstGeom prst="rect">
              <a:avLst/>
            </a:prstGeom>
            <a:noFill/>
          </p:spPr>
          <p:txBody>
            <a:bodyPr wrap="square" rtlCol="0">
              <a:spAutoFit/>
            </a:bodyPr>
            <a:lstStyle/>
            <a:p>
              <a:r>
                <a:rPr lang="en-GB" sz="2800" dirty="0" err="1" smtClean="0">
                  <a:solidFill>
                    <a:schemeClr val="bg1"/>
                  </a:solidFill>
                </a:rPr>
                <a:t>wb</a:t>
              </a:r>
              <a:r>
                <a:rPr lang="en-GB" sz="2800" dirty="0" smtClean="0">
                  <a:solidFill>
                    <a:schemeClr val="bg1"/>
                  </a:solidFill>
                </a:rPr>
                <a:t>=5</a:t>
              </a:r>
              <a:endParaRPr lang="en-US" sz="3600" dirty="0">
                <a:solidFill>
                  <a:schemeClr val="bg1"/>
                </a:solidFill>
              </a:endParaRPr>
            </a:p>
          </p:txBody>
        </p:sp>
      </p:grpSp>
      <p:sp>
        <p:nvSpPr>
          <p:cNvPr id="8" name="Rectangle 7"/>
          <p:cNvSpPr/>
          <p:nvPr/>
        </p:nvSpPr>
        <p:spPr>
          <a:xfrm>
            <a:off x="314106" y="1813712"/>
            <a:ext cx="3849931" cy="923330"/>
          </a:xfrm>
          <a:prstGeom prst="rect">
            <a:avLst/>
          </a:prstGeom>
        </p:spPr>
        <p:txBody>
          <a:bodyPr wrap="square">
            <a:spAutoFit/>
          </a:bodyPr>
          <a:lstStyle/>
          <a:p>
            <a:r>
              <a:rPr lang="en-US" dirty="0">
                <a:solidFill>
                  <a:srgbClr val="003442"/>
                </a:solidFill>
              </a:rPr>
              <a:t>What matters more: the </a:t>
            </a:r>
            <a:r>
              <a:rPr lang="en-US" dirty="0" smtClean="0">
                <a:solidFill>
                  <a:srgbClr val="003442"/>
                </a:solidFill>
              </a:rPr>
              <a:t>average wellbeing or the wellbeing </a:t>
            </a:r>
            <a:r>
              <a:rPr lang="en-US" dirty="0">
                <a:solidFill>
                  <a:srgbClr val="003442"/>
                </a:solidFill>
              </a:rPr>
              <a:t>of the greatest </a:t>
            </a:r>
            <a:r>
              <a:rPr lang="en-US" dirty="0" smtClean="0">
                <a:solidFill>
                  <a:srgbClr val="003442"/>
                </a:solidFill>
              </a:rPr>
              <a:t>number?</a:t>
            </a:r>
            <a:endParaRPr lang="en-US" dirty="0"/>
          </a:p>
        </p:txBody>
      </p:sp>
      <p:sp>
        <p:nvSpPr>
          <p:cNvPr id="23" name="Rectangle 22"/>
          <p:cNvSpPr/>
          <p:nvPr/>
        </p:nvSpPr>
        <p:spPr>
          <a:xfrm>
            <a:off x="276089" y="3153756"/>
            <a:ext cx="3849931" cy="923330"/>
          </a:xfrm>
          <a:prstGeom prst="rect">
            <a:avLst/>
          </a:prstGeom>
        </p:spPr>
        <p:txBody>
          <a:bodyPr wrap="square">
            <a:spAutoFit/>
          </a:bodyPr>
          <a:lstStyle/>
          <a:p>
            <a:r>
              <a:rPr lang="en-GB" dirty="0" smtClean="0">
                <a:solidFill>
                  <a:srgbClr val="003442"/>
                </a:solidFill>
              </a:rPr>
              <a:t>Looking at average wellbeing hides the different life experiences of people and populations in an area </a:t>
            </a:r>
            <a:endParaRPr lang="en-US" dirty="0"/>
          </a:p>
        </p:txBody>
      </p:sp>
      <p:sp>
        <p:nvSpPr>
          <p:cNvPr id="24" name="Rectangle 23"/>
          <p:cNvSpPr/>
          <p:nvPr/>
        </p:nvSpPr>
        <p:spPr>
          <a:xfrm>
            <a:off x="314106" y="4493800"/>
            <a:ext cx="3849931" cy="923330"/>
          </a:xfrm>
          <a:prstGeom prst="rect">
            <a:avLst/>
          </a:prstGeom>
        </p:spPr>
        <p:txBody>
          <a:bodyPr wrap="square">
            <a:spAutoFit/>
          </a:bodyPr>
          <a:lstStyle/>
          <a:p>
            <a:r>
              <a:rPr lang="en-GB" dirty="0" smtClean="0">
                <a:solidFill>
                  <a:srgbClr val="003442"/>
                </a:solidFill>
              </a:rPr>
              <a:t>Knowing the level of inequality – and the drivers that affect it – allows for better targeting of resources</a:t>
            </a:r>
            <a:endParaRPr lang="en-US" dirty="0"/>
          </a:p>
        </p:txBody>
      </p:sp>
      <p:sp>
        <p:nvSpPr>
          <p:cNvPr id="9" name="Rectangle 8"/>
          <p:cNvSpPr/>
          <p:nvPr/>
        </p:nvSpPr>
        <p:spPr>
          <a:xfrm>
            <a:off x="1819549" y="5482550"/>
            <a:ext cx="2344488" cy="892552"/>
          </a:xfrm>
          <a:prstGeom prst="rect">
            <a:avLst/>
          </a:prstGeom>
        </p:spPr>
        <p:txBody>
          <a:bodyPr wrap="none">
            <a:spAutoFit/>
          </a:bodyPr>
          <a:lstStyle/>
          <a:p>
            <a:pPr algn="r"/>
            <a:r>
              <a:rPr lang="en-US" sz="2600" b="1" dirty="0" smtClean="0">
                <a:solidFill>
                  <a:srgbClr val="F89422"/>
                </a:solidFill>
              </a:rPr>
              <a:t>Where would </a:t>
            </a:r>
          </a:p>
          <a:p>
            <a:pPr algn="r"/>
            <a:r>
              <a:rPr lang="en-US" sz="2600" b="1" dirty="0" smtClean="0">
                <a:solidFill>
                  <a:srgbClr val="F89422"/>
                </a:solidFill>
              </a:rPr>
              <a:t>you rather live?</a:t>
            </a:r>
            <a:endParaRPr lang="en-US" sz="2600" b="1" dirty="0">
              <a:solidFill>
                <a:srgbClr val="F89422"/>
              </a:solidFill>
            </a:endParaRPr>
          </a:p>
        </p:txBody>
      </p:sp>
    </p:spTree>
    <p:extLst>
      <p:ext uri="{BB962C8B-B14F-4D97-AF65-F5344CB8AC3E}">
        <p14:creationId xmlns:p14="http://schemas.microsoft.com/office/powerpoint/2010/main" val="3440266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ther-benchmarks.jpg"/>
          <p:cNvPicPr>
            <a:picLocks noChangeAspect="1"/>
          </p:cNvPicPr>
          <p:nvPr/>
        </p:nvPicPr>
        <p:blipFill>
          <a:blip r:embed="rId3"/>
          <a:stretch>
            <a:fillRect/>
          </a:stretch>
        </p:blipFill>
        <p:spPr>
          <a:xfrm>
            <a:off x="0" y="-545592"/>
            <a:ext cx="12192000" cy="7949184"/>
          </a:xfrm>
          <a:prstGeom prst="rect">
            <a:avLst/>
          </a:prstGeom>
        </p:spPr>
      </p:pic>
      <p:grpSp>
        <p:nvGrpSpPr>
          <p:cNvPr id="3" name="Group 17"/>
          <p:cNvGrpSpPr/>
          <p:nvPr/>
        </p:nvGrpSpPr>
        <p:grpSpPr>
          <a:xfrm>
            <a:off x="11338559" y="208641"/>
            <a:ext cx="515389" cy="515389"/>
            <a:chOff x="11338559" y="208641"/>
            <a:chExt cx="515389" cy="515389"/>
          </a:xfrm>
        </p:grpSpPr>
        <p:sp>
          <p:nvSpPr>
            <p:cNvPr id="13" name="Oval 12"/>
            <p:cNvSpPr/>
            <p:nvPr/>
          </p:nvSpPr>
          <p:spPr>
            <a:xfrm>
              <a:off x="11338559" y="208641"/>
              <a:ext cx="515389" cy="515389"/>
            </a:xfrm>
            <a:prstGeom prst="ellipse">
              <a:avLst/>
            </a:prstGeom>
            <a:solidFill>
              <a:srgbClr val="FB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p:spPr>
        </p:pic>
      </p:grpSp>
      <p:sp>
        <p:nvSpPr>
          <p:cNvPr id="10" name="TextBox 9"/>
          <p:cNvSpPr txBox="1"/>
          <p:nvPr/>
        </p:nvSpPr>
        <p:spPr>
          <a:xfrm>
            <a:off x="371339" y="4320547"/>
            <a:ext cx="8661082" cy="2308324"/>
          </a:xfrm>
          <a:prstGeom prst="rect">
            <a:avLst/>
          </a:prstGeom>
          <a:noFill/>
        </p:spPr>
        <p:txBody>
          <a:bodyPr wrap="square" rtlCol="0">
            <a:spAutoFit/>
          </a:bodyPr>
          <a:lstStyle/>
          <a:p>
            <a:r>
              <a:rPr lang="en-US" sz="7200" dirty="0" smtClean="0">
                <a:solidFill>
                  <a:schemeClr val="bg1"/>
                </a:solidFill>
                <a:latin typeface="+mj-lt"/>
                <a:cs typeface="Arial" pitchFamily="34" charset="0"/>
              </a:rPr>
              <a:t>What matters for wellbeing?</a:t>
            </a:r>
          </a:p>
        </p:txBody>
      </p:sp>
    </p:spTree>
    <p:extLst>
      <p:ext uri="{BB962C8B-B14F-4D97-AF65-F5344CB8AC3E}">
        <p14:creationId xmlns:p14="http://schemas.microsoft.com/office/powerpoint/2010/main" val="2008781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187376"/>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What Works Centre for Wellbeing</a:t>
                </a: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mj-lt"/>
                  <a:ea typeface="FS Rufus Light" charset="0"/>
                  <a:cs typeface="FS Rufus Light" charset="0"/>
                </a:rPr>
                <a:t>Money – but only to a certain degree</a:t>
              </a:r>
              <a:endParaRPr lang="en-US" sz="3200" dirty="0">
                <a:solidFill>
                  <a:schemeClr val="bg1"/>
                </a:solidFill>
                <a:latin typeface="+mj-lt"/>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16" name="Shape 408"/>
          <p:cNvPicPr preferRelativeResize="0"/>
          <p:nvPr/>
        </p:nvPicPr>
        <p:blipFill rotWithShape="1">
          <a:blip r:embed="rId4">
            <a:alphaModFix/>
          </a:blip>
          <a:srcRect/>
          <a:stretch/>
        </p:blipFill>
        <p:spPr>
          <a:xfrm>
            <a:off x="276089" y="1937056"/>
            <a:ext cx="9048900" cy="4646100"/>
          </a:xfrm>
          <a:prstGeom prst="rect">
            <a:avLst/>
          </a:prstGeom>
          <a:noFill/>
          <a:ln>
            <a:noFill/>
          </a:ln>
        </p:spPr>
      </p:pic>
    </p:spTree>
    <p:extLst>
      <p:ext uri="{BB962C8B-B14F-4D97-AF65-F5344CB8AC3E}">
        <p14:creationId xmlns:p14="http://schemas.microsoft.com/office/powerpoint/2010/main" val="1372350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What Works Centre for Wellbeing</a:t>
                </a: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GB" sz="3200" dirty="0" smtClean="0">
                  <a:solidFill>
                    <a:schemeClr val="bg1"/>
                  </a:solidFill>
                  <a:latin typeface="+mj-lt"/>
                  <a:ea typeface="FS Rufus Light" charset="0"/>
                  <a:cs typeface="FS Rufus Light" charset="0"/>
                </a:rPr>
                <a:t>Changing circumstances/priorities over life</a:t>
              </a:r>
              <a:endParaRPr lang="en-US" sz="3200" dirty="0">
                <a:solidFill>
                  <a:schemeClr val="bg1"/>
                </a:solidFill>
                <a:latin typeface="+mj-lt"/>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9302" b="48791"/>
          <a:stretch/>
        </p:blipFill>
        <p:spPr>
          <a:xfrm>
            <a:off x="276089" y="1552596"/>
            <a:ext cx="8780340" cy="5203932"/>
          </a:xfrm>
          <a:prstGeom prst="rect">
            <a:avLst/>
          </a:prstGeom>
        </p:spPr>
      </p:pic>
    </p:spTree>
    <p:extLst>
      <p:ext uri="{BB962C8B-B14F-4D97-AF65-F5344CB8AC3E}">
        <p14:creationId xmlns:p14="http://schemas.microsoft.com/office/powerpoint/2010/main" val="1009276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a:solidFill>
                      <a:schemeClr val="bg1"/>
                    </a:solidFill>
                    <a:latin typeface="FS Rufus Light" charset="0"/>
                    <a:ea typeface="FS Rufus Light" charset="0"/>
                    <a:cs typeface="FS Rufus Light" charset="0"/>
                  </a:rPr>
                  <a:t>What Works Centre for Wellbeing</a:t>
                </a: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Pleasure and purpose</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pic>
        <p:nvPicPr>
          <p:cNvPr id="2" name="Picture 1"/>
          <p:cNvPicPr>
            <a:picLocks noChangeAspect="1"/>
          </p:cNvPicPr>
          <p:nvPr/>
        </p:nvPicPr>
        <p:blipFill>
          <a:blip r:embed="rId4"/>
          <a:stretch>
            <a:fillRect/>
          </a:stretch>
        </p:blipFill>
        <p:spPr>
          <a:xfrm>
            <a:off x="4153519" y="1514096"/>
            <a:ext cx="7045191" cy="4937760"/>
          </a:xfrm>
          <a:prstGeom prst="rect">
            <a:avLst/>
          </a:prstGeom>
        </p:spPr>
      </p:pic>
      <p:sp>
        <p:nvSpPr>
          <p:cNvPr id="3" name="TextBox 2"/>
          <p:cNvSpPr txBox="1"/>
          <p:nvPr/>
        </p:nvSpPr>
        <p:spPr>
          <a:xfrm>
            <a:off x="306384" y="1871330"/>
            <a:ext cx="3912781" cy="646331"/>
          </a:xfrm>
          <a:prstGeom prst="rect">
            <a:avLst/>
          </a:prstGeom>
          <a:noFill/>
        </p:spPr>
        <p:txBody>
          <a:bodyPr wrap="square" rtlCol="0">
            <a:spAutoFit/>
          </a:bodyPr>
          <a:lstStyle/>
          <a:p>
            <a:r>
              <a:rPr lang="en-GB" dirty="0" smtClean="0"/>
              <a:t>Feelings of </a:t>
            </a:r>
            <a:r>
              <a:rPr lang="en-GB" b="1" dirty="0" smtClean="0"/>
              <a:t>pleasure</a:t>
            </a:r>
            <a:r>
              <a:rPr lang="en-GB" dirty="0" smtClean="0"/>
              <a:t> and </a:t>
            </a:r>
            <a:r>
              <a:rPr lang="en-GB" b="1" dirty="0" smtClean="0"/>
              <a:t>purpose</a:t>
            </a:r>
            <a:r>
              <a:rPr lang="en-GB" dirty="0" smtClean="0"/>
              <a:t> are important to wellbeing</a:t>
            </a:r>
            <a:endParaRPr lang="en-US" dirty="0"/>
          </a:p>
        </p:txBody>
      </p:sp>
      <p:sp>
        <p:nvSpPr>
          <p:cNvPr id="13" name="TextBox 12"/>
          <p:cNvSpPr txBox="1"/>
          <p:nvPr/>
        </p:nvSpPr>
        <p:spPr>
          <a:xfrm>
            <a:off x="306383" y="2687782"/>
            <a:ext cx="3912781" cy="646331"/>
          </a:xfrm>
          <a:prstGeom prst="rect">
            <a:avLst/>
          </a:prstGeom>
          <a:noFill/>
        </p:spPr>
        <p:txBody>
          <a:bodyPr wrap="square" rtlCol="0">
            <a:spAutoFit/>
          </a:bodyPr>
          <a:lstStyle/>
          <a:p>
            <a:r>
              <a:rPr lang="en-GB" dirty="0" smtClean="0"/>
              <a:t>But the </a:t>
            </a:r>
            <a:r>
              <a:rPr lang="en-GB" b="1" dirty="0" smtClean="0"/>
              <a:t>balance</a:t>
            </a:r>
            <a:r>
              <a:rPr lang="en-GB" dirty="0" smtClean="0"/>
              <a:t> of those dimensions varies across our lives</a:t>
            </a:r>
            <a:endParaRPr lang="en-US" dirty="0"/>
          </a:p>
        </p:txBody>
      </p:sp>
      <p:sp>
        <p:nvSpPr>
          <p:cNvPr id="14" name="TextBox 13"/>
          <p:cNvSpPr txBox="1"/>
          <p:nvPr/>
        </p:nvSpPr>
        <p:spPr>
          <a:xfrm>
            <a:off x="306383" y="3515262"/>
            <a:ext cx="3912781" cy="923330"/>
          </a:xfrm>
          <a:prstGeom prst="rect">
            <a:avLst/>
          </a:prstGeom>
          <a:noFill/>
        </p:spPr>
        <p:txBody>
          <a:bodyPr wrap="square" rtlCol="0">
            <a:spAutoFit/>
          </a:bodyPr>
          <a:lstStyle/>
          <a:p>
            <a:r>
              <a:rPr lang="en-GB" dirty="0" smtClean="0"/>
              <a:t>For </a:t>
            </a:r>
            <a:r>
              <a:rPr lang="en-GB" b="1" dirty="0" smtClean="0"/>
              <a:t>teenagers</a:t>
            </a:r>
            <a:r>
              <a:rPr lang="en-GB" dirty="0" smtClean="0"/>
              <a:t>, pleasure seems to be more important to wellbeing than purpose</a:t>
            </a:r>
            <a:endParaRPr lang="en-US" dirty="0"/>
          </a:p>
        </p:txBody>
      </p:sp>
      <p:sp>
        <p:nvSpPr>
          <p:cNvPr id="15" name="TextBox 14"/>
          <p:cNvSpPr txBox="1"/>
          <p:nvPr/>
        </p:nvSpPr>
        <p:spPr>
          <a:xfrm>
            <a:off x="306382" y="4561722"/>
            <a:ext cx="3912781" cy="249188"/>
          </a:xfrm>
          <a:prstGeom prst="rect">
            <a:avLst/>
          </a:prstGeom>
          <a:noFill/>
        </p:spPr>
        <p:txBody>
          <a:bodyPr wrap="square" rtlCol="0">
            <a:spAutoFit/>
          </a:bodyPr>
          <a:lstStyle/>
          <a:p>
            <a:r>
              <a:rPr lang="en-GB" dirty="0" smtClean="0"/>
              <a:t>For people in </a:t>
            </a:r>
            <a:r>
              <a:rPr lang="en-GB" b="1" dirty="0" smtClean="0"/>
              <a:t>middle age</a:t>
            </a:r>
            <a:r>
              <a:rPr lang="en-GB" dirty="0" smtClean="0"/>
              <a:t>, the opposite is true</a:t>
            </a:r>
            <a:endParaRPr lang="en-US" dirty="0"/>
          </a:p>
        </p:txBody>
      </p:sp>
      <p:sp>
        <p:nvSpPr>
          <p:cNvPr id="25" name="TextBox 24"/>
          <p:cNvSpPr txBox="1"/>
          <p:nvPr/>
        </p:nvSpPr>
        <p:spPr>
          <a:xfrm>
            <a:off x="306381" y="5255117"/>
            <a:ext cx="3912781" cy="1200329"/>
          </a:xfrm>
          <a:prstGeom prst="rect">
            <a:avLst/>
          </a:prstGeom>
          <a:noFill/>
        </p:spPr>
        <p:txBody>
          <a:bodyPr wrap="square" rtlCol="0">
            <a:spAutoFit/>
          </a:bodyPr>
          <a:lstStyle/>
          <a:p>
            <a:r>
              <a:rPr lang="en-GB" dirty="0" smtClean="0"/>
              <a:t>Feeling that our lives have meaning, and that the things we do are worthwhile is important in </a:t>
            </a:r>
            <a:r>
              <a:rPr lang="en-GB" b="1" dirty="0" smtClean="0"/>
              <a:t>middle and later life</a:t>
            </a:r>
            <a:endParaRPr lang="en-US" b="1" dirty="0"/>
          </a:p>
        </p:txBody>
      </p:sp>
    </p:spTree>
    <p:extLst>
      <p:ext uri="{BB962C8B-B14F-4D97-AF65-F5344CB8AC3E}">
        <p14:creationId xmlns:p14="http://schemas.microsoft.com/office/powerpoint/2010/main" val="278809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2"/>
          <p:cNvCxnSpPr/>
          <p:nvPr/>
        </p:nvCxnSpPr>
        <p:spPr>
          <a:xfrm flipV="1">
            <a:off x="276084" y="4012597"/>
            <a:ext cx="14424560" cy="20949"/>
          </a:xfrm>
          <a:prstGeom prst="straightConnector1">
            <a:avLst/>
          </a:prstGeom>
          <a:noFill/>
          <a:ln w="6345" cap="flat">
            <a:solidFill>
              <a:srgbClr val="5B9BD5"/>
            </a:solidFill>
            <a:prstDash val="solid"/>
            <a:miter/>
          </a:ln>
        </p:spPr>
      </p:cxnSp>
      <p:cxnSp>
        <p:nvCxnSpPr>
          <p:cNvPr id="3" name="Straight Connector 22"/>
          <p:cNvCxnSpPr/>
          <p:nvPr/>
        </p:nvCxnSpPr>
        <p:spPr>
          <a:xfrm flipH="1">
            <a:off x="3538645" y="1789188"/>
            <a:ext cx="17822" cy="4354162"/>
          </a:xfrm>
          <a:prstGeom prst="straightConnector1">
            <a:avLst/>
          </a:prstGeom>
          <a:noFill/>
          <a:ln w="9528" cap="flat">
            <a:solidFill>
              <a:srgbClr val="404040"/>
            </a:solidFill>
            <a:custDash>
              <a:ds d="299906" sp="299906"/>
            </a:custDash>
            <a:miter/>
          </a:ln>
        </p:spPr>
      </p:cxnSp>
      <p:sp>
        <p:nvSpPr>
          <p:cNvPr id="4" name="Text Box 5"/>
          <p:cNvSpPr txBox="1"/>
          <p:nvPr/>
        </p:nvSpPr>
        <p:spPr>
          <a:xfrm>
            <a:off x="9554300" y="6046479"/>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FF0000"/>
                </a:solidFill>
                <a:uFillTx/>
                <a:latin typeface="Calibri"/>
                <a:ea typeface="Calibri" pitchFamily="34"/>
                <a:cs typeface="Times New Roman" pitchFamily="18"/>
              </a:rPr>
              <a:t>Greater negative link with wellbeing</a:t>
            </a:r>
            <a:endParaRPr lang="en-US" sz="2000" b="1" i="0" u="none" strike="noStrike" kern="1200" cap="none" spc="0" baseline="0" dirty="0">
              <a:solidFill>
                <a:srgbClr val="000000"/>
              </a:solidFill>
              <a:uFillTx/>
              <a:latin typeface="Calibri"/>
            </a:endParaRPr>
          </a:p>
        </p:txBody>
      </p:sp>
      <p:sp>
        <p:nvSpPr>
          <p:cNvPr id="5" name="Oval 9"/>
          <p:cNvSpPr/>
          <p:nvPr/>
        </p:nvSpPr>
        <p:spPr>
          <a:xfrm>
            <a:off x="4821804" y="285826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Physical activity</a:t>
            </a:r>
            <a:endParaRPr lang="en-US" sz="2800" b="1" i="0" u="none" strike="noStrike" kern="1200" cap="none" spc="0" baseline="0">
              <a:solidFill>
                <a:srgbClr val="000000"/>
              </a:solidFill>
              <a:uFillTx/>
              <a:latin typeface="Calibri"/>
            </a:endParaRPr>
          </a:p>
        </p:txBody>
      </p:sp>
      <p:sp>
        <p:nvSpPr>
          <p:cNvPr id="6" name="Oval 10"/>
          <p:cNvSpPr/>
          <p:nvPr/>
        </p:nvSpPr>
        <p:spPr>
          <a:xfrm>
            <a:off x="754855" y="2191076"/>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50" b="1" i="0" u="none" strike="noStrike" kern="1200" cap="none" spc="0" baseline="0" dirty="0">
                <a:solidFill>
                  <a:srgbClr val="000000"/>
                </a:solidFill>
                <a:uFillTx/>
                <a:latin typeface="Calibri"/>
                <a:ea typeface="Calibri" pitchFamily="34"/>
                <a:cs typeface="Times New Roman" pitchFamily="18"/>
              </a:rPr>
              <a:t>Partner relationship</a:t>
            </a:r>
            <a:endParaRPr lang="en-US" sz="2000" b="1" i="0" u="none" strike="noStrike" kern="1200" cap="none" spc="0" baseline="0" dirty="0">
              <a:solidFill>
                <a:srgbClr val="000000"/>
              </a:solidFill>
              <a:uFillTx/>
              <a:latin typeface="Calibri"/>
            </a:endParaRPr>
          </a:p>
        </p:txBody>
      </p:sp>
      <p:sp>
        <p:nvSpPr>
          <p:cNvPr id="7" name="Oval 11"/>
          <p:cNvSpPr/>
          <p:nvPr/>
        </p:nvSpPr>
        <p:spPr>
          <a:xfrm>
            <a:off x="3707224" y="285826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Music</a:t>
            </a:r>
            <a:endParaRPr lang="en-US" sz="2800" b="1" i="0" u="none" strike="noStrike" kern="1200" cap="none" spc="0" baseline="0">
              <a:solidFill>
                <a:srgbClr val="000000"/>
              </a:solidFill>
              <a:uFillTx/>
              <a:latin typeface="Calibri"/>
            </a:endParaRPr>
          </a:p>
        </p:txBody>
      </p:sp>
      <p:sp>
        <p:nvSpPr>
          <p:cNvPr id="8" name="Oval 12"/>
          <p:cNvSpPr/>
          <p:nvPr/>
        </p:nvSpPr>
        <p:spPr>
          <a:xfrm>
            <a:off x="8018958" y="2058716"/>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Calibri"/>
                <a:ea typeface="Calibri" pitchFamily="34"/>
                <a:cs typeface="Times New Roman" pitchFamily="18"/>
              </a:rPr>
              <a:t>Employed</a:t>
            </a:r>
            <a:endParaRPr lang="en-US" sz="2800" b="1" i="0" u="none" strike="noStrike" kern="1200" cap="none" spc="0" baseline="0" dirty="0">
              <a:solidFill>
                <a:srgbClr val="000000"/>
              </a:solidFill>
              <a:uFillTx/>
              <a:latin typeface="Calibri"/>
            </a:endParaRPr>
          </a:p>
        </p:txBody>
      </p:sp>
      <p:sp>
        <p:nvSpPr>
          <p:cNvPr id="9" name="Oval 15"/>
          <p:cNvSpPr/>
          <p:nvPr/>
        </p:nvSpPr>
        <p:spPr>
          <a:xfrm>
            <a:off x="3716167" y="2182179"/>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Trust</a:t>
            </a:r>
            <a:endParaRPr lang="en-US" sz="2800" b="1" i="0" u="none" strike="noStrike" kern="1200" cap="none" spc="0" baseline="0">
              <a:solidFill>
                <a:srgbClr val="000000"/>
              </a:solidFill>
              <a:uFillTx/>
              <a:latin typeface="Calibri"/>
            </a:endParaRPr>
          </a:p>
        </p:txBody>
      </p:sp>
      <p:sp>
        <p:nvSpPr>
          <p:cNvPr id="10" name="Oval 16"/>
          <p:cNvSpPr/>
          <p:nvPr/>
        </p:nvSpPr>
        <p:spPr>
          <a:xfrm>
            <a:off x="1974162" y="2206264"/>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ea typeface="Calibri" pitchFamily="34"/>
                <a:cs typeface="Times New Roman" pitchFamily="18"/>
              </a:rPr>
              <a:t>S’one  to rely on</a:t>
            </a:r>
            <a:endParaRPr lang="en-US" sz="2800" b="1" i="0" u="none" strike="noStrike" kern="1200" cap="none" spc="0" baseline="0">
              <a:solidFill>
                <a:srgbClr val="000000"/>
              </a:solidFill>
              <a:uFillTx/>
              <a:latin typeface="Calibri"/>
            </a:endParaRPr>
          </a:p>
        </p:txBody>
      </p:sp>
      <p:sp>
        <p:nvSpPr>
          <p:cNvPr id="11" name="Oval 17"/>
          <p:cNvSpPr/>
          <p:nvPr/>
        </p:nvSpPr>
        <p:spPr>
          <a:xfrm>
            <a:off x="8072606" y="5598678"/>
            <a:ext cx="1342586" cy="66435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i="0" u="none" strike="noStrike" kern="1200" cap="none" spc="0" baseline="0" dirty="0">
                <a:solidFill>
                  <a:schemeClr val="bg1"/>
                </a:solidFill>
                <a:uFillTx/>
                <a:latin typeface="Calibri"/>
                <a:ea typeface="Calibri" pitchFamily="34"/>
                <a:cs typeface="Times New Roman" pitchFamily="18"/>
              </a:rPr>
              <a:t>Unemployed</a:t>
            </a:r>
            <a:endParaRPr lang="en-US" sz="2800" i="0" u="none" strike="noStrike" kern="1200" cap="none" spc="0" baseline="0" dirty="0">
              <a:solidFill>
                <a:schemeClr val="bg1"/>
              </a:solidFill>
              <a:uFillTx/>
              <a:latin typeface="Calibri"/>
            </a:endParaRPr>
          </a:p>
        </p:txBody>
      </p:sp>
      <p:sp>
        <p:nvSpPr>
          <p:cNvPr id="12" name="Oval 18"/>
          <p:cNvSpPr/>
          <p:nvPr/>
        </p:nvSpPr>
        <p:spPr>
          <a:xfrm>
            <a:off x="8051584" y="4659700"/>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Longer Commute</a:t>
            </a:r>
            <a:endParaRPr lang="en-US" sz="3200" b="1" i="0" u="none" strike="noStrike" kern="1200" cap="none" spc="0" baseline="0">
              <a:solidFill>
                <a:schemeClr val="bg1"/>
              </a:solidFill>
              <a:uFillTx/>
              <a:latin typeface="Calibri"/>
            </a:endParaRPr>
          </a:p>
        </p:txBody>
      </p:sp>
      <p:sp>
        <p:nvSpPr>
          <p:cNvPr id="13" name="Oval 19"/>
          <p:cNvSpPr/>
          <p:nvPr/>
        </p:nvSpPr>
        <p:spPr>
          <a:xfrm>
            <a:off x="9261043" y="4618890"/>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Low-qual work</a:t>
            </a:r>
            <a:endParaRPr lang="en-US" sz="3200" b="1" i="0" u="none" strike="noStrike" kern="1200" cap="none" spc="0" baseline="0">
              <a:solidFill>
                <a:schemeClr val="bg1"/>
              </a:solidFill>
              <a:uFillTx/>
              <a:latin typeface="Calibri"/>
            </a:endParaRPr>
          </a:p>
        </p:txBody>
      </p:sp>
      <p:sp>
        <p:nvSpPr>
          <p:cNvPr id="14" name="Oval 20"/>
          <p:cNvSpPr/>
          <p:nvPr/>
        </p:nvSpPr>
        <p:spPr>
          <a:xfrm>
            <a:off x="3986079" y="468631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chemeClr val="bg1"/>
                </a:solidFill>
                <a:uFillTx/>
                <a:latin typeface="Calibri"/>
                <a:ea typeface="Calibri" pitchFamily="34"/>
                <a:cs typeface="Times New Roman" pitchFamily="18"/>
              </a:rPr>
              <a:t>Noise pollution</a:t>
            </a:r>
            <a:endParaRPr lang="en-US" sz="3200" b="1" i="0" u="none" strike="noStrike" kern="1200" cap="none" spc="0" baseline="0" dirty="0">
              <a:solidFill>
                <a:schemeClr val="bg1"/>
              </a:solidFill>
              <a:uFillTx/>
              <a:latin typeface="Calibri"/>
            </a:endParaRPr>
          </a:p>
        </p:txBody>
      </p:sp>
      <p:sp>
        <p:nvSpPr>
          <p:cNvPr id="15" name="Oval 21"/>
          <p:cNvSpPr/>
          <p:nvPr/>
        </p:nvSpPr>
        <p:spPr>
          <a:xfrm>
            <a:off x="5166177" y="4683419"/>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Air pollution</a:t>
            </a:r>
            <a:endParaRPr lang="en-US" sz="3200" b="1" i="0" u="none" strike="noStrike" kern="1200" cap="none" spc="0" baseline="0">
              <a:solidFill>
                <a:schemeClr val="bg1"/>
              </a:solidFill>
              <a:uFillTx/>
              <a:latin typeface="Calibri"/>
            </a:endParaRPr>
          </a:p>
        </p:txBody>
      </p:sp>
      <p:sp>
        <p:nvSpPr>
          <p:cNvPr id="16" name="Oval 27"/>
          <p:cNvSpPr/>
          <p:nvPr/>
        </p:nvSpPr>
        <p:spPr>
          <a:xfrm>
            <a:off x="8018958" y="372939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ea typeface="Calibri" pitchFamily="34"/>
                <a:cs typeface="Times New Roman" pitchFamily="18"/>
              </a:rPr>
              <a:t>Years of Educat’n</a:t>
            </a:r>
            <a:endParaRPr lang="en-US" sz="2800" b="1" i="0" u="none" strike="noStrike" kern="1200" cap="none" spc="0" baseline="0">
              <a:solidFill>
                <a:srgbClr val="000000"/>
              </a:solidFill>
              <a:uFillTx/>
              <a:latin typeface="Calibri"/>
            </a:endParaRPr>
          </a:p>
        </p:txBody>
      </p:sp>
      <p:sp>
        <p:nvSpPr>
          <p:cNvPr id="17" name="Text Box 28"/>
          <p:cNvSpPr txBox="1"/>
          <p:nvPr/>
        </p:nvSpPr>
        <p:spPr>
          <a:xfrm>
            <a:off x="7805921" y="1541833"/>
            <a:ext cx="2405164" cy="524646"/>
          </a:xfrm>
          <a:prstGeom prst="rect">
            <a:avLst/>
          </a:prstGeom>
          <a:solidFill>
            <a:srgbClr val="FFFFFF"/>
          </a:solidFill>
          <a:ln w="6345" cap="flat">
            <a:solidFill>
              <a:srgbClr val="000000"/>
            </a:solidFill>
            <a:custDash>
              <a:ds d="300173" sp="300173"/>
              <a:ds d="100000" sp="300173"/>
            </a:custDash>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385623"/>
                </a:solidFill>
                <a:uFillTx/>
                <a:latin typeface="Calibri"/>
                <a:ea typeface="Calibri" pitchFamily="34"/>
                <a:cs typeface="Times New Roman" pitchFamily="18"/>
              </a:rPr>
              <a:t>But it depends on the characteristics of the job. Those with greater stability, clarity and social relations tend to be best for wellbeing</a:t>
            </a:r>
            <a:endParaRPr lang="en-US" sz="2000" b="0" i="0" u="none" strike="noStrike" kern="1200" cap="none" spc="0" baseline="0">
              <a:solidFill>
                <a:srgbClr val="000000"/>
              </a:solidFill>
              <a:uFillTx/>
              <a:latin typeface="Calibri"/>
            </a:endParaRPr>
          </a:p>
        </p:txBody>
      </p:sp>
      <p:sp>
        <p:nvSpPr>
          <p:cNvPr id="18" name="Oval 1"/>
          <p:cNvSpPr/>
          <p:nvPr/>
        </p:nvSpPr>
        <p:spPr>
          <a:xfrm>
            <a:off x="8072606" y="2846444"/>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ea typeface="Calibri" pitchFamily="34"/>
                <a:cs typeface="Times New Roman" pitchFamily="18"/>
              </a:rPr>
              <a:t>High qual work</a:t>
            </a:r>
            <a:endParaRPr lang="en-US" sz="2800" b="1" i="0" u="none" strike="noStrike" kern="1200" cap="none" spc="0" baseline="0">
              <a:solidFill>
                <a:srgbClr val="000000"/>
              </a:solidFill>
              <a:uFillTx/>
              <a:latin typeface="Calibri"/>
            </a:endParaRPr>
          </a:p>
        </p:txBody>
      </p:sp>
      <p:sp>
        <p:nvSpPr>
          <p:cNvPr id="19" name="Text Box 3"/>
          <p:cNvSpPr txBox="1"/>
          <p:nvPr/>
        </p:nvSpPr>
        <p:spPr>
          <a:xfrm>
            <a:off x="10810329" y="3830979"/>
            <a:ext cx="921001" cy="384194"/>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a:solidFill>
                  <a:srgbClr val="000000"/>
                </a:solidFill>
                <a:uFillTx/>
                <a:latin typeface="Calibri"/>
                <a:ea typeface="Calibri" pitchFamily="34"/>
                <a:cs typeface="Times New Roman" pitchFamily="18"/>
              </a:rPr>
              <a:t>Mixed evidence or no effect</a:t>
            </a:r>
            <a:endParaRPr lang="en-US" sz="2000" b="1" i="0" u="none" strike="noStrike" kern="1200" cap="none" spc="0" baseline="0">
              <a:solidFill>
                <a:srgbClr val="000000"/>
              </a:solidFill>
              <a:uFillTx/>
              <a:latin typeface="Calibri"/>
            </a:endParaRPr>
          </a:p>
        </p:txBody>
      </p:sp>
      <p:sp>
        <p:nvSpPr>
          <p:cNvPr id="20" name="Oval 8"/>
          <p:cNvSpPr/>
          <p:nvPr/>
        </p:nvSpPr>
        <p:spPr>
          <a:xfrm>
            <a:off x="1930801" y="3689933"/>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Calibri"/>
                <a:ea typeface="Calibri" pitchFamily="34"/>
                <a:cs typeface="Times New Roman" pitchFamily="18"/>
              </a:rPr>
              <a:t>Having a child</a:t>
            </a:r>
            <a:endParaRPr lang="en-US" sz="2800" b="1" i="0" u="none" strike="noStrike" kern="1200" cap="none" spc="0" baseline="0" dirty="0">
              <a:solidFill>
                <a:srgbClr val="000000"/>
              </a:solidFill>
              <a:uFillTx/>
              <a:latin typeface="Calibri"/>
            </a:endParaRPr>
          </a:p>
        </p:txBody>
      </p:sp>
      <p:sp>
        <p:nvSpPr>
          <p:cNvPr id="21" name="Text Box 14"/>
          <p:cNvSpPr txBox="1"/>
          <p:nvPr/>
        </p:nvSpPr>
        <p:spPr>
          <a:xfrm>
            <a:off x="236655" y="3630195"/>
            <a:ext cx="1327297" cy="30094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b="1" i="0" u="none" strike="noStrike" kern="1200" cap="none" spc="0" baseline="0">
                <a:solidFill>
                  <a:srgbClr val="000000"/>
                </a:solidFill>
                <a:uFillTx/>
                <a:latin typeface="Calibri"/>
                <a:ea typeface="Calibri" pitchFamily="34"/>
                <a:cs typeface="Times New Roman" pitchFamily="18"/>
              </a:rPr>
              <a:t>Personal </a:t>
            </a:r>
            <a:endParaRPr lang="en-US" sz="2000" b="1" i="0" u="none" strike="noStrike" kern="1200" cap="none" spc="0" baseline="0">
              <a:solidFill>
                <a:srgbClr val="000000"/>
              </a:solidFill>
              <a:uFillTx/>
              <a:latin typeface="Calibri"/>
            </a:endParaRPr>
          </a:p>
        </p:txBody>
      </p:sp>
      <p:sp>
        <p:nvSpPr>
          <p:cNvPr id="22" name="Text Box 29"/>
          <p:cNvSpPr txBox="1"/>
          <p:nvPr/>
        </p:nvSpPr>
        <p:spPr>
          <a:xfrm>
            <a:off x="4019172" y="3673272"/>
            <a:ext cx="2948555" cy="30094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b="1" i="0" u="none" strike="noStrike" kern="1200" cap="none" spc="0" baseline="0">
                <a:solidFill>
                  <a:srgbClr val="000000"/>
                </a:solidFill>
                <a:uFillTx/>
                <a:latin typeface="Calibri"/>
                <a:ea typeface="Calibri" pitchFamily="34"/>
                <a:cs typeface="Times New Roman" pitchFamily="18"/>
              </a:rPr>
              <a:t>Wider environment and play </a:t>
            </a:r>
            <a:endParaRPr lang="en-US" sz="2000" b="1" i="0" u="none" strike="noStrike" kern="1200" cap="none" spc="0" baseline="0">
              <a:solidFill>
                <a:srgbClr val="000000"/>
              </a:solidFill>
              <a:uFillTx/>
              <a:latin typeface="Calibri"/>
            </a:endParaRPr>
          </a:p>
        </p:txBody>
      </p:sp>
      <p:cxnSp>
        <p:nvCxnSpPr>
          <p:cNvPr id="23" name="Straight Connector 43"/>
          <p:cNvCxnSpPr/>
          <p:nvPr/>
        </p:nvCxnSpPr>
        <p:spPr>
          <a:xfrm flipH="1">
            <a:off x="7533165" y="1653015"/>
            <a:ext cx="5724" cy="4309339"/>
          </a:xfrm>
          <a:prstGeom prst="straightConnector1">
            <a:avLst/>
          </a:prstGeom>
          <a:noFill/>
          <a:ln w="9528" cap="flat">
            <a:solidFill>
              <a:srgbClr val="404040"/>
            </a:solidFill>
            <a:custDash>
              <a:ds d="299906" sp="299906"/>
            </a:custDash>
            <a:miter/>
          </a:ln>
        </p:spPr>
      </p:cxnSp>
      <p:sp>
        <p:nvSpPr>
          <p:cNvPr id="24" name="Text Box 32"/>
          <p:cNvSpPr txBox="1"/>
          <p:nvPr/>
        </p:nvSpPr>
        <p:spPr>
          <a:xfrm>
            <a:off x="9641360" y="3630195"/>
            <a:ext cx="1104595" cy="30094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b="1" i="0" u="none" strike="noStrike" kern="1200" cap="none" spc="0" baseline="0">
                <a:solidFill>
                  <a:srgbClr val="000000"/>
                </a:solidFill>
                <a:uFillTx/>
                <a:latin typeface="Calibri"/>
                <a:ea typeface="Calibri" pitchFamily="34"/>
                <a:cs typeface="Times New Roman" pitchFamily="18"/>
              </a:rPr>
              <a:t>Work</a:t>
            </a:r>
            <a:endParaRPr lang="en-US" sz="2000" b="1" i="0" u="none" strike="noStrike" kern="1200" cap="none" spc="0" baseline="0">
              <a:solidFill>
                <a:srgbClr val="000000"/>
              </a:solidFill>
              <a:uFillTx/>
              <a:latin typeface="Calibri"/>
            </a:endParaRPr>
          </a:p>
        </p:txBody>
      </p:sp>
      <p:sp>
        <p:nvSpPr>
          <p:cNvPr id="25" name="Oval 33"/>
          <p:cNvSpPr/>
          <p:nvPr/>
        </p:nvSpPr>
        <p:spPr>
          <a:xfrm>
            <a:off x="6023308" y="286840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D050"/>
          </a:solidFill>
          <a:ln w="12701" cap="flat">
            <a:solidFill>
              <a:srgbClr val="375623"/>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Green Space</a:t>
            </a:r>
            <a:endParaRPr lang="en-US" sz="2800" b="1" i="0" u="none" strike="noStrike" kern="1200" cap="none" spc="0" baseline="0">
              <a:solidFill>
                <a:srgbClr val="000000"/>
              </a:solidFill>
              <a:uFillTx/>
              <a:latin typeface="Calibri"/>
            </a:endParaRPr>
          </a:p>
        </p:txBody>
      </p:sp>
      <p:sp>
        <p:nvSpPr>
          <p:cNvPr id="26" name="Oval 34"/>
          <p:cNvSpPr/>
          <p:nvPr/>
        </p:nvSpPr>
        <p:spPr>
          <a:xfrm>
            <a:off x="723235" y="5352998"/>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Poor health </a:t>
            </a:r>
            <a:endParaRPr lang="en-US" sz="2800" b="1" i="0" u="none" strike="noStrike" kern="1200" cap="none" spc="0" baseline="0">
              <a:solidFill>
                <a:schemeClr val="bg1"/>
              </a:solidFill>
              <a:uFillTx/>
              <a:latin typeface="Calibri"/>
            </a:endParaRPr>
          </a:p>
        </p:txBody>
      </p:sp>
      <p:sp>
        <p:nvSpPr>
          <p:cNvPr id="27" name="Oval 36"/>
          <p:cNvSpPr/>
          <p:nvPr/>
        </p:nvSpPr>
        <p:spPr>
          <a:xfrm>
            <a:off x="1943858" y="5350584"/>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Loneliness </a:t>
            </a:r>
            <a:endParaRPr lang="en-US" sz="2800" b="1" i="0" u="none" strike="noStrike" kern="1200" cap="none" spc="0" baseline="0">
              <a:solidFill>
                <a:schemeClr val="bg1"/>
              </a:solidFill>
              <a:uFillTx/>
              <a:latin typeface="Calibri"/>
            </a:endParaRPr>
          </a:p>
        </p:txBody>
      </p:sp>
      <p:sp>
        <p:nvSpPr>
          <p:cNvPr id="28" name="Text Box 7"/>
          <p:cNvSpPr txBox="1"/>
          <p:nvPr/>
        </p:nvSpPr>
        <p:spPr>
          <a:xfrm>
            <a:off x="1050325" y="1608136"/>
            <a:ext cx="5273545" cy="352172"/>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Calibri"/>
                <a:ea typeface="Calibri" pitchFamily="34"/>
                <a:cs typeface="Times New Roman" pitchFamily="18"/>
              </a:rPr>
              <a:t>Selected factors and link with Life </a:t>
            </a:r>
            <a:r>
              <a:rPr lang="en-US" sz="1600" b="1" i="0" u="none" strike="noStrike" kern="1200" cap="none" spc="0" baseline="0" dirty="0" smtClean="0">
                <a:solidFill>
                  <a:srgbClr val="000000"/>
                </a:solidFill>
                <a:uFillTx/>
                <a:latin typeface="Calibri"/>
                <a:ea typeface="Calibri" pitchFamily="34"/>
                <a:cs typeface="Times New Roman" pitchFamily="18"/>
              </a:rPr>
              <a:t>Satisfaction</a:t>
            </a:r>
            <a:endParaRPr lang="en-US" sz="2000" b="1" i="0" u="none" strike="noStrike" kern="1200" cap="none" spc="0" baseline="0" dirty="0">
              <a:solidFill>
                <a:srgbClr val="000000"/>
              </a:solidFill>
              <a:uFillTx/>
              <a:latin typeface="Calibri"/>
            </a:endParaRPr>
          </a:p>
        </p:txBody>
      </p:sp>
      <p:sp>
        <p:nvSpPr>
          <p:cNvPr id="29" name="Text Box 37"/>
          <p:cNvSpPr txBox="1"/>
          <p:nvPr/>
        </p:nvSpPr>
        <p:spPr>
          <a:xfrm>
            <a:off x="0" y="6302191"/>
            <a:ext cx="10891262" cy="595493"/>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Note that this is not a meta-analysis, but rather a selection of independent variables from selected studies.</a:t>
            </a:r>
            <a:endParaRPr lang="en-US" sz="900" b="1"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Greater +ve and -ve effect demonstrate where selected studies have shown a greater than +/- 5% link with overall wellbeing. </a:t>
            </a:r>
            <a:endParaRPr lang="en-US" sz="900" b="1"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000000"/>
                </a:solidFill>
                <a:uFillTx/>
                <a:latin typeface="Calibri"/>
                <a:ea typeface="Calibri" pitchFamily="34"/>
                <a:cs typeface="Times New Roman" pitchFamily="18"/>
              </a:rPr>
              <a:t>Smaller +ve and -ve effect shows a 1-5% link with overall wellbeing</a:t>
            </a:r>
            <a:endParaRPr lang="en-US" sz="900" b="1" i="0" u="none" strike="noStrike" kern="1200" cap="none" spc="0" baseline="0">
              <a:solidFill>
                <a:srgbClr val="000000"/>
              </a:solidFill>
              <a:uFillTx/>
              <a:latin typeface="Calibri"/>
            </a:endParaRPr>
          </a:p>
        </p:txBody>
      </p:sp>
      <p:sp>
        <p:nvSpPr>
          <p:cNvPr id="30" name="Rectangle 30"/>
          <p:cNvSpPr/>
          <p:nvPr/>
        </p:nvSpPr>
        <p:spPr>
          <a:xfrm>
            <a:off x="-1063328" y="-67555"/>
            <a:ext cx="17103385" cy="400114"/>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a:solidFill>
                <a:srgbClr val="000000"/>
              </a:solidFill>
              <a:uFillTx/>
              <a:latin typeface="Calibri"/>
            </a:endParaRPr>
          </a:p>
        </p:txBody>
      </p:sp>
      <p:sp>
        <p:nvSpPr>
          <p:cNvPr id="31" name="Rectangle 57"/>
          <p:cNvSpPr/>
          <p:nvPr/>
        </p:nvSpPr>
        <p:spPr>
          <a:xfrm>
            <a:off x="0" y="291474"/>
            <a:ext cx="17103385" cy="784829"/>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ea typeface="Calibri" pitchFamily="34"/>
                <a:cs typeface="Times New Roman" pitchFamily="18"/>
              </a:rPr>
              <a:t/>
            </a:r>
            <a:br>
              <a:rPr lang="en-GB" sz="1600" b="1" i="0" u="none" strike="noStrike" kern="1200" cap="none" spc="0" baseline="0">
                <a:solidFill>
                  <a:srgbClr val="000000"/>
                </a:solidFill>
                <a:uFillTx/>
                <a:latin typeface="Calibri"/>
                <a:ea typeface="Calibri" pitchFamily="34"/>
                <a:cs typeface="Times New Roman" pitchFamily="18"/>
              </a:rPr>
            </a:br>
            <a:endParaRPr lang="en-GB" sz="900" b="1" i="0" u="none" strike="noStrike" kern="1200" cap="none" spc="0" baseline="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000" b="1" i="0" u="none" strike="noStrike" kern="1200" cap="none" spc="0" baseline="0">
              <a:solidFill>
                <a:srgbClr val="000000"/>
              </a:solidFill>
              <a:uFillTx/>
              <a:latin typeface="Calibri"/>
            </a:endParaRPr>
          </a:p>
        </p:txBody>
      </p:sp>
      <p:sp>
        <p:nvSpPr>
          <p:cNvPr id="32" name="Text Box 5"/>
          <p:cNvSpPr txBox="1"/>
          <p:nvPr/>
        </p:nvSpPr>
        <p:spPr>
          <a:xfrm>
            <a:off x="9698830" y="5329744"/>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6600"/>
                </a:solidFill>
                <a:uFillTx/>
                <a:latin typeface="Calibri"/>
                <a:ea typeface="Calibri" pitchFamily="34"/>
                <a:cs typeface="Times New Roman" pitchFamily="18"/>
              </a:rPr>
              <a:t>Smaller negative link with wellbeing</a:t>
            </a:r>
            <a:endParaRPr lang="en-US" sz="2000" b="1" i="0" u="none" strike="noStrike" kern="1200" cap="none" spc="0" baseline="0">
              <a:solidFill>
                <a:srgbClr val="FF6600"/>
              </a:solidFill>
              <a:uFillTx/>
              <a:latin typeface="Calibri"/>
            </a:endParaRPr>
          </a:p>
        </p:txBody>
      </p:sp>
      <p:sp>
        <p:nvSpPr>
          <p:cNvPr id="33" name="Text Box 5"/>
          <p:cNvSpPr txBox="1"/>
          <p:nvPr/>
        </p:nvSpPr>
        <p:spPr>
          <a:xfrm>
            <a:off x="9560573" y="3015800"/>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92D050"/>
                </a:solidFill>
                <a:uFillTx/>
                <a:latin typeface="Calibri"/>
                <a:ea typeface="Calibri" pitchFamily="34"/>
                <a:cs typeface="Times New Roman" pitchFamily="18"/>
              </a:rPr>
              <a:t>Smaller positive link with wellbeing</a:t>
            </a:r>
            <a:endParaRPr lang="en-US" sz="2000" b="1" i="0" u="none" strike="noStrike" kern="1200" cap="none" spc="0" baseline="0">
              <a:solidFill>
                <a:srgbClr val="92D050"/>
              </a:solidFill>
              <a:uFillTx/>
              <a:latin typeface="Calibri"/>
            </a:endParaRPr>
          </a:p>
        </p:txBody>
      </p:sp>
      <p:sp>
        <p:nvSpPr>
          <p:cNvPr id="34" name="Text Box 5"/>
          <p:cNvSpPr txBox="1"/>
          <p:nvPr/>
        </p:nvSpPr>
        <p:spPr>
          <a:xfrm>
            <a:off x="9628266" y="2211897"/>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548235"/>
                </a:solidFill>
                <a:uFillTx/>
                <a:latin typeface="Calibri"/>
                <a:ea typeface="Calibri" pitchFamily="34"/>
                <a:cs typeface="Times New Roman" pitchFamily="18"/>
              </a:rPr>
              <a:t>Greater positive link with wellbeing</a:t>
            </a:r>
            <a:endParaRPr lang="en-US" sz="2000" b="1" i="0" u="none" strike="noStrike" kern="1200" cap="none" spc="0" baseline="0">
              <a:solidFill>
                <a:srgbClr val="548235"/>
              </a:solidFill>
              <a:uFillTx/>
              <a:latin typeface="Calibri"/>
            </a:endParaRPr>
          </a:p>
        </p:txBody>
      </p:sp>
      <p:sp>
        <p:nvSpPr>
          <p:cNvPr id="35" name="Text Box 5"/>
          <p:cNvSpPr txBox="1"/>
          <p:nvPr/>
        </p:nvSpPr>
        <p:spPr>
          <a:xfrm>
            <a:off x="60286" y="5975411"/>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0000"/>
                </a:solidFill>
                <a:uFillTx/>
                <a:latin typeface="Calibri"/>
                <a:ea typeface="Calibri" pitchFamily="34"/>
                <a:cs typeface="Times New Roman" pitchFamily="18"/>
              </a:rPr>
              <a:t>Greater negative link with wellbeing</a:t>
            </a:r>
            <a:endParaRPr lang="en-US" sz="2000" b="1" i="0" u="none" strike="noStrike" kern="1200" cap="none" spc="0" baseline="0">
              <a:solidFill>
                <a:srgbClr val="000000"/>
              </a:solidFill>
              <a:uFillTx/>
              <a:latin typeface="Calibri"/>
            </a:endParaRPr>
          </a:p>
        </p:txBody>
      </p:sp>
      <p:sp>
        <p:nvSpPr>
          <p:cNvPr id="36" name="Text Box 5"/>
          <p:cNvSpPr txBox="1"/>
          <p:nvPr/>
        </p:nvSpPr>
        <p:spPr>
          <a:xfrm>
            <a:off x="70335" y="4798807"/>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6600"/>
                </a:solidFill>
                <a:uFillTx/>
                <a:latin typeface="Calibri"/>
                <a:ea typeface="Calibri" pitchFamily="34"/>
                <a:cs typeface="Times New Roman" pitchFamily="18"/>
              </a:rPr>
              <a:t>Smaller negative link with wellbeing</a:t>
            </a:r>
            <a:endParaRPr lang="en-US" sz="2000" b="1" i="0" u="none" strike="noStrike" kern="1200" cap="none" spc="0" baseline="0">
              <a:solidFill>
                <a:srgbClr val="FF6600"/>
              </a:solidFill>
              <a:uFillTx/>
              <a:latin typeface="Calibri"/>
            </a:endParaRPr>
          </a:p>
        </p:txBody>
      </p:sp>
      <p:sp>
        <p:nvSpPr>
          <p:cNvPr id="37" name="Text Box 5"/>
          <p:cNvSpPr txBox="1"/>
          <p:nvPr/>
        </p:nvSpPr>
        <p:spPr>
          <a:xfrm>
            <a:off x="95344" y="3008732"/>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92D050"/>
                </a:solidFill>
                <a:uFillTx/>
                <a:latin typeface="Calibri"/>
                <a:ea typeface="Calibri" pitchFamily="34"/>
                <a:cs typeface="Times New Roman" pitchFamily="18"/>
              </a:rPr>
              <a:t>Smaller positive link with wellbeing</a:t>
            </a:r>
            <a:endParaRPr lang="en-US" sz="2000" b="1" i="0" u="none" strike="noStrike" kern="1200" cap="none" spc="0" baseline="0">
              <a:solidFill>
                <a:srgbClr val="92D050"/>
              </a:solidFill>
              <a:uFillTx/>
              <a:latin typeface="Calibri"/>
            </a:endParaRPr>
          </a:p>
        </p:txBody>
      </p:sp>
      <p:sp>
        <p:nvSpPr>
          <p:cNvPr id="38" name="Text Box 5"/>
          <p:cNvSpPr txBox="1"/>
          <p:nvPr/>
        </p:nvSpPr>
        <p:spPr>
          <a:xfrm>
            <a:off x="24167" y="1881341"/>
            <a:ext cx="2512057" cy="268934"/>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548235"/>
                </a:solidFill>
                <a:uFillTx/>
                <a:latin typeface="Calibri"/>
                <a:ea typeface="Calibri" pitchFamily="34"/>
                <a:cs typeface="Times New Roman" pitchFamily="18"/>
              </a:rPr>
              <a:t>Greater positive link with wellbeing</a:t>
            </a:r>
            <a:endParaRPr lang="en-US" sz="2000" b="1" i="0" u="none" strike="noStrike" kern="1200" cap="none" spc="0" baseline="0">
              <a:solidFill>
                <a:srgbClr val="548235"/>
              </a:solidFill>
              <a:uFillTx/>
              <a:latin typeface="Calibri"/>
            </a:endParaRPr>
          </a:p>
        </p:txBody>
      </p:sp>
      <p:sp>
        <p:nvSpPr>
          <p:cNvPr id="39" name="Oval 17"/>
          <p:cNvSpPr/>
          <p:nvPr/>
        </p:nvSpPr>
        <p:spPr>
          <a:xfrm>
            <a:off x="3998854" y="5379122"/>
            <a:ext cx="1229310" cy="6083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a:solidFill>
                  <a:schemeClr val="bg1"/>
                </a:solidFill>
                <a:uFillTx/>
                <a:latin typeface="Calibri"/>
                <a:ea typeface="Calibri" pitchFamily="34"/>
                <a:cs typeface="Times New Roman" pitchFamily="18"/>
              </a:rPr>
              <a:t>Basic needs</a:t>
            </a:r>
            <a:endParaRPr lang="en-US" sz="2800" b="1" i="0" u="none" strike="noStrike" kern="1200" cap="none" spc="0" baseline="0">
              <a:solidFill>
                <a:schemeClr val="bg1"/>
              </a:solidFill>
              <a:uFillTx/>
              <a:latin typeface="Calibri"/>
            </a:endParaRPr>
          </a:p>
        </p:txBody>
      </p:sp>
      <p:grpSp>
        <p:nvGrpSpPr>
          <p:cNvPr id="40" name="Shape 211"/>
          <p:cNvGrpSpPr/>
          <p:nvPr/>
        </p:nvGrpSpPr>
        <p:grpSpPr>
          <a:xfrm>
            <a:off x="276084" y="208638"/>
            <a:ext cx="11577877" cy="1305351"/>
            <a:chOff x="276084" y="208638"/>
            <a:chExt cx="11577877" cy="1305351"/>
          </a:xfrm>
        </p:grpSpPr>
        <p:grpSp>
          <p:nvGrpSpPr>
            <p:cNvPr id="41" name="Shape 212"/>
            <p:cNvGrpSpPr/>
            <p:nvPr/>
          </p:nvGrpSpPr>
          <p:grpSpPr>
            <a:xfrm>
              <a:off x="276084" y="407338"/>
              <a:ext cx="10922664" cy="366445"/>
              <a:chOff x="276084" y="407338"/>
              <a:chExt cx="10922664" cy="366445"/>
            </a:xfrm>
          </p:grpSpPr>
          <p:sp>
            <p:nvSpPr>
              <p:cNvPr id="42" name="Shape 213"/>
              <p:cNvSpPr txBox="1"/>
              <p:nvPr/>
            </p:nvSpPr>
            <p:spPr>
              <a:xfrm>
                <a:off x="276084" y="407484"/>
                <a:ext cx="3650696" cy="366299"/>
              </a:xfrm>
              <a:prstGeom prst="rect">
                <a:avLst/>
              </a:prstGeom>
              <a:solidFill>
                <a:srgbClr val="003342"/>
              </a:solidFill>
              <a:ln cap="flat">
                <a:noFill/>
              </a:ln>
            </p:spPr>
            <p:txBody>
              <a:bodyPr vert="horz" wrap="square" lIns="91421" tIns="90004" rIns="91421" bIns="90004" anchor="t" anchorCtr="1" compatLnSpc="1">
                <a:noAutofit/>
              </a:bodyPr>
              <a:lstStyle/>
              <a:p>
                <a:r>
                  <a:rPr lang="en-US" sz="1200" dirty="0">
                    <a:solidFill>
                      <a:schemeClr val="bg1"/>
                    </a:solidFill>
                    <a:latin typeface="FS Rufus Light" charset="0"/>
                    <a:ea typeface="FS Rufus Light" charset="0"/>
                    <a:cs typeface="FS Rufus Light" charset="0"/>
                  </a:rPr>
                  <a:t>What Works Centre for Wellbeing</a:t>
                </a:r>
              </a:p>
            </p:txBody>
          </p:sp>
          <p:cxnSp>
            <p:nvCxnSpPr>
              <p:cNvPr id="43" name="Shape 214"/>
              <p:cNvCxnSpPr/>
              <p:nvPr/>
            </p:nvCxnSpPr>
            <p:spPr>
              <a:xfrm rot="10799975" flipH="1">
                <a:off x="3797448" y="407338"/>
                <a:ext cx="7401300" cy="9601"/>
              </a:xfrm>
              <a:prstGeom prst="straightConnector1">
                <a:avLst/>
              </a:prstGeom>
              <a:noFill/>
              <a:ln w="19046" cap="flat">
                <a:solidFill>
                  <a:srgbClr val="003342"/>
                </a:solidFill>
                <a:prstDash val="solid"/>
                <a:miter/>
              </a:ln>
            </p:spPr>
          </p:cxnSp>
        </p:grpSp>
        <p:sp>
          <p:nvSpPr>
            <p:cNvPr id="44" name="Shape 215"/>
            <p:cNvSpPr txBox="1"/>
            <p:nvPr/>
          </p:nvSpPr>
          <p:spPr>
            <a:xfrm>
              <a:off x="276084" y="839894"/>
              <a:ext cx="10922700" cy="674095"/>
            </a:xfrm>
            <a:prstGeom prst="rect">
              <a:avLst/>
            </a:prstGeom>
            <a:solidFill>
              <a:srgbClr val="44C3C6"/>
            </a:solidFill>
            <a:ln cap="flat">
              <a:noFill/>
            </a:ln>
          </p:spPr>
          <p:txBody>
            <a:bodyPr vert="horz" wrap="square" lIns="91421" tIns="90004" rIns="91421" bIns="90004"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dirty="0" smtClean="0">
                  <a:solidFill>
                    <a:srgbClr val="FFFFFF"/>
                  </a:solidFill>
                  <a:latin typeface="FS Rufus Light" pitchFamily="50"/>
                  <a:ea typeface="Arial"/>
                  <a:cs typeface="Arial"/>
                </a:rPr>
                <a:t>What else matters, and how much?</a:t>
              </a:r>
              <a:endParaRPr lang="en-US" sz="3200" b="0" i="0" u="none" strike="noStrike" kern="1200" cap="none" spc="0" baseline="0" dirty="0">
                <a:solidFill>
                  <a:srgbClr val="FFFFFF"/>
                </a:solidFill>
                <a:uFillTx/>
                <a:latin typeface="FS Rufus Light" pitchFamily="50"/>
                <a:ea typeface="Arial"/>
                <a:cs typeface="Arial"/>
              </a:endParaRPr>
            </a:p>
          </p:txBody>
        </p:sp>
        <p:grpSp>
          <p:nvGrpSpPr>
            <p:cNvPr id="45" name="Shape 216"/>
            <p:cNvGrpSpPr/>
            <p:nvPr/>
          </p:nvGrpSpPr>
          <p:grpSpPr>
            <a:xfrm>
              <a:off x="11338560" y="208638"/>
              <a:ext cx="515401" cy="515401"/>
              <a:chOff x="11338560" y="208638"/>
              <a:chExt cx="515401" cy="515401"/>
            </a:xfrm>
          </p:grpSpPr>
          <p:sp>
            <p:nvSpPr>
              <p:cNvPr id="46" name="Shape 217"/>
              <p:cNvSpPr/>
              <p:nvPr/>
            </p:nvSpPr>
            <p:spPr>
              <a:xfrm>
                <a:off x="11338560" y="208638"/>
                <a:ext cx="515401" cy="5154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C3C6"/>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a typeface="Calibri"/>
                  <a:cs typeface="Calibri"/>
                </a:endParaRPr>
              </a:p>
            </p:txBody>
          </p:sp>
          <p:pic>
            <p:nvPicPr>
              <p:cNvPr id="47" name="Shape 218"/>
              <p:cNvPicPr>
                <a:picLocks noChangeAspect="1"/>
              </p:cNvPicPr>
              <p:nvPr/>
            </p:nvPicPr>
            <p:blipFill>
              <a:blip r:embed="rId3">
                <a:alphaModFix/>
              </a:blip>
              <a:srcRect/>
              <a:stretch>
                <a:fillRect/>
              </a:stretch>
            </p:blipFill>
            <p:spPr>
              <a:xfrm flipH="1">
                <a:off x="11437324" y="307265"/>
                <a:ext cx="318000" cy="318000"/>
              </a:xfrm>
              <a:prstGeom prst="rect">
                <a:avLst/>
              </a:prstGeom>
              <a:solidFill>
                <a:srgbClr val="44C3C6"/>
              </a:solidFill>
              <a:ln cap="flat">
                <a:noFill/>
              </a:ln>
            </p:spPr>
          </p:pic>
        </p:grpSp>
      </p:grpSp>
    </p:spTree>
    <p:extLst>
      <p:ext uri="{BB962C8B-B14F-4D97-AF65-F5344CB8AC3E}">
        <p14:creationId xmlns:p14="http://schemas.microsoft.com/office/powerpoint/2010/main" val="24628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20" grpId="0" animBg="1"/>
      <p:bldP spid="25" grpId="0" animBg="1"/>
      <p:bldP spid="26" grpId="0" animBg="1"/>
      <p:bldP spid="2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76089" y="208641"/>
            <a:ext cx="11577859" cy="1305455"/>
            <a:chOff x="276089" y="208641"/>
            <a:chExt cx="11577859" cy="1305455"/>
          </a:xfrm>
        </p:grpSpPr>
        <p:grpSp>
          <p:nvGrpSpPr>
            <p:cNvPr id="18" name="Group 17"/>
            <p:cNvGrpSpPr/>
            <p:nvPr/>
          </p:nvGrpSpPr>
          <p:grpSpPr>
            <a:xfrm>
              <a:off x="276089" y="407484"/>
              <a:ext cx="10922622" cy="366424"/>
              <a:chOff x="276089" y="407484"/>
              <a:chExt cx="10922622" cy="366424"/>
            </a:xfrm>
          </p:grpSpPr>
          <p:sp>
            <p:nvSpPr>
              <p:cNvPr id="23" name="TextBox 22"/>
              <p:cNvSpPr txBox="1"/>
              <p:nvPr/>
            </p:nvSpPr>
            <p:spPr>
              <a:xfrm>
                <a:off x="276089" y="407484"/>
                <a:ext cx="3650751" cy="366424"/>
              </a:xfrm>
              <a:prstGeom prst="rect">
                <a:avLst/>
              </a:prstGeom>
              <a:solidFill>
                <a:srgbClr val="003342"/>
              </a:solidFill>
            </p:spPr>
            <p:txBody>
              <a:bodyPr wrap="square" tIns="90000" bIns="90000" rtlCol="0">
                <a:spAutoFit/>
              </a:bodyPr>
              <a:lstStyle/>
              <a:p>
                <a:r>
                  <a:rPr lang="en-US" sz="1200" dirty="0" smtClean="0">
                    <a:solidFill>
                      <a:schemeClr val="bg1"/>
                    </a:solidFill>
                    <a:latin typeface="FS Rufus Light" charset="0"/>
                    <a:ea typeface="FS Rufus Light" charset="0"/>
                    <a:cs typeface="FS Rufus Light" charset="0"/>
                  </a:rPr>
                  <a:t>What Works Centre for Wellbeing</a:t>
                </a:r>
                <a:endParaRPr lang="en-US" sz="1200" dirty="0">
                  <a:solidFill>
                    <a:schemeClr val="bg1"/>
                  </a:solidFill>
                  <a:latin typeface="FS Rufus Light" charset="0"/>
                  <a:ea typeface="FS Rufus Light" charset="0"/>
                  <a:cs typeface="FS Rufus Light" charset="0"/>
                </a:endParaRPr>
              </a:p>
            </p:txBody>
          </p:sp>
          <p:cxnSp>
            <p:nvCxnSpPr>
              <p:cNvPr id="24" name="Straight Connector 23"/>
              <p:cNvCxnSpPr/>
              <p:nvPr/>
            </p:nvCxnSpPr>
            <p:spPr>
              <a:xfrm flipV="1">
                <a:off x="3797450" y="407484"/>
                <a:ext cx="7401261" cy="9452"/>
              </a:xfrm>
              <a:prstGeom prst="line">
                <a:avLst/>
              </a:prstGeom>
              <a:ln w="19050">
                <a:solidFill>
                  <a:srgbClr val="003342"/>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76089" y="839896"/>
              <a:ext cx="10922621" cy="674200"/>
            </a:xfrm>
            <a:prstGeom prst="rect">
              <a:avLst/>
            </a:prstGeom>
            <a:solidFill>
              <a:srgbClr val="44C3C6"/>
            </a:solidFill>
          </p:spPr>
          <p:txBody>
            <a:bodyPr wrap="square" tIns="90000" bIns="90000" rtlCol="0">
              <a:spAutoFit/>
            </a:bodyPr>
            <a:lstStyle/>
            <a:p>
              <a:r>
                <a:rPr lang="en-US" sz="3200" dirty="0" smtClean="0">
                  <a:solidFill>
                    <a:schemeClr val="bg1"/>
                  </a:solidFill>
                  <a:latin typeface="FS Rufus Light" charset="0"/>
                  <a:ea typeface="FS Rufus Light" charset="0"/>
                  <a:cs typeface="FS Rufus Light" charset="0"/>
                </a:rPr>
                <a:t>What else matters? </a:t>
              </a:r>
              <a:endParaRPr lang="en-US" sz="3200" dirty="0">
                <a:solidFill>
                  <a:schemeClr val="bg1"/>
                </a:solidFill>
                <a:latin typeface="FS Rufus Light" charset="0"/>
                <a:ea typeface="FS Rufus Light" charset="0"/>
                <a:cs typeface="FS Rufus Light" charset="0"/>
              </a:endParaRPr>
            </a:p>
          </p:txBody>
        </p:sp>
        <p:grpSp>
          <p:nvGrpSpPr>
            <p:cNvPr id="20" name="Group 19"/>
            <p:cNvGrpSpPr/>
            <p:nvPr/>
          </p:nvGrpSpPr>
          <p:grpSpPr>
            <a:xfrm>
              <a:off x="11338559" y="208641"/>
              <a:ext cx="515389" cy="515389"/>
              <a:chOff x="11338559" y="208641"/>
              <a:chExt cx="515389" cy="515389"/>
            </a:xfrm>
          </p:grpSpPr>
          <p:sp>
            <p:nvSpPr>
              <p:cNvPr id="21" name="Oval 20"/>
              <p:cNvSpPr/>
              <p:nvPr/>
            </p:nvSpPr>
            <p:spPr>
              <a:xfrm>
                <a:off x="11338559" y="208641"/>
                <a:ext cx="515389" cy="515389"/>
              </a:xfrm>
              <a:prstGeom prst="ellipse">
                <a:avLst/>
              </a:prstGeom>
              <a:solidFill>
                <a:srgbClr val="44C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7180" y="307262"/>
                <a:ext cx="318147" cy="318147"/>
              </a:xfrm>
              <a:prstGeom prst="rect">
                <a:avLst/>
              </a:prstGeom>
              <a:solidFill>
                <a:srgbClr val="44C3C6"/>
              </a:solidFill>
            </p:spPr>
          </p:pic>
        </p:grpSp>
      </p:grpSp>
      <p:sp>
        <p:nvSpPr>
          <p:cNvPr id="3" name="Rectangle 2"/>
          <p:cNvSpPr/>
          <p:nvPr/>
        </p:nvSpPr>
        <p:spPr>
          <a:xfrm>
            <a:off x="276089" y="1580084"/>
            <a:ext cx="11788620" cy="4708981"/>
          </a:xfrm>
          <a:prstGeom prst="rect">
            <a:avLst/>
          </a:prstGeom>
        </p:spPr>
        <p:txBody>
          <a:bodyPr wrap="square">
            <a:spAutoFit/>
          </a:bodyPr>
          <a:lstStyle/>
          <a:p>
            <a:r>
              <a:rPr lang="en-US" sz="2000" b="1" dirty="0" smtClean="0"/>
              <a:t>Relationships</a:t>
            </a:r>
          </a:p>
          <a:p>
            <a:pPr marL="285750" indent="-285750">
              <a:buFont typeface="Arial" panose="020B0604020202020204" pitchFamily="34" charset="0"/>
              <a:buChar char="•"/>
            </a:pPr>
            <a:r>
              <a:rPr lang="en-US" sz="2000" dirty="0" smtClean="0"/>
              <a:t>Relationships are important for both </a:t>
            </a:r>
            <a:r>
              <a:rPr lang="en-US" sz="2000" b="1" dirty="0" smtClean="0"/>
              <a:t>individual</a:t>
            </a:r>
            <a:r>
              <a:rPr lang="en-US" sz="2000" dirty="0" smtClean="0"/>
              <a:t> and </a:t>
            </a:r>
            <a:r>
              <a:rPr lang="en-US" sz="2000" b="1" dirty="0" smtClean="0"/>
              <a:t>community </a:t>
            </a:r>
            <a:r>
              <a:rPr lang="en-US" sz="2000" dirty="0" smtClean="0"/>
              <a:t>wellbeing</a:t>
            </a:r>
          </a:p>
          <a:p>
            <a:pPr marL="285750" lvl="0" indent="-285750">
              <a:buFont typeface="Arial" panose="020B0604020202020204" pitchFamily="34" charset="0"/>
              <a:buChar char="•"/>
              <a:defRPr/>
            </a:pPr>
            <a:r>
              <a:rPr lang="en-GB" sz="2000" dirty="0"/>
              <a:t>For </a:t>
            </a:r>
            <a:r>
              <a:rPr lang="en-GB" sz="2000" b="1" dirty="0"/>
              <a:t>individuals</a:t>
            </a:r>
            <a:r>
              <a:rPr lang="en-GB" sz="2000" dirty="0"/>
              <a:t> - </a:t>
            </a:r>
            <a:r>
              <a:rPr lang="en-US" sz="2000" dirty="0"/>
              <a:t>having a partner is as good for you as being made unemployed is bad for you</a:t>
            </a:r>
          </a:p>
          <a:p>
            <a:pPr marL="285750" indent="-285750">
              <a:buFont typeface="Arial" panose="020B0604020202020204" pitchFamily="34" charset="0"/>
              <a:buChar char="•"/>
            </a:pPr>
            <a:r>
              <a:rPr lang="en-GB" sz="2000" dirty="0" smtClean="0"/>
              <a:t>On a </a:t>
            </a:r>
            <a:r>
              <a:rPr lang="en-GB" sz="2000" b="1" dirty="0" smtClean="0"/>
              <a:t>national level</a:t>
            </a:r>
            <a:r>
              <a:rPr lang="en-GB" sz="2000" dirty="0" smtClean="0"/>
              <a:t> - </a:t>
            </a:r>
            <a:r>
              <a:rPr lang="en-US" sz="2000" dirty="0" smtClean="0"/>
              <a:t>social support is a big factor in explaining the variation between countries</a:t>
            </a:r>
          </a:p>
          <a:p>
            <a:pPr marL="285750" indent="-285750">
              <a:buFont typeface="Arial" panose="020B0604020202020204" pitchFamily="34" charset="0"/>
              <a:buChar char="•"/>
            </a:pPr>
            <a:r>
              <a:rPr lang="en-US" sz="2000" dirty="0" smtClean="0"/>
              <a:t>In </a:t>
            </a:r>
            <a:r>
              <a:rPr lang="en-US" sz="2000" b="1" dirty="0" smtClean="0"/>
              <a:t>communities</a:t>
            </a:r>
            <a:r>
              <a:rPr lang="en-US" sz="2000" dirty="0" smtClean="0"/>
              <a:t>, relationships protect people from the effects of shocks </a:t>
            </a:r>
            <a:endParaRPr lang="en-GB" sz="2000" b="1" dirty="0" smtClean="0"/>
          </a:p>
          <a:p>
            <a:endParaRPr lang="en-GB" sz="2000" b="1" dirty="0"/>
          </a:p>
          <a:p>
            <a:r>
              <a:rPr lang="en-GB" sz="2000" b="1" dirty="0" smtClean="0"/>
              <a:t>Genes</a:t>
            </a:r>
            <a:r>
              <a:rPr lang="en-GB" sz="2000" dirty="0"/>
              <a:t>: we can trace between 30% and 50% of the variation in our happiness to our genetic </a:t>
            </a:r>
            <a:r>
              <a:rPr lang="en-GB" sz="2000" dirty="0" smtClean="0"/>
              <a:t>make-up</a:t>
            </a:r>
            <a:endParaRPr lang="en-GB" sz="2000" b="1" dirty="0" smtClean="0"/>
          </a:p>
          <a:p>
            <a:r>
              <a:rPr lang="en-GB" sz="2000" b="1" dirty="0" smtClean="0"/>
              <a:t>Childhood experiences</a:t>
            </a:r>
            <a:r>
              <a:rPr lang="en-GB" sz="2000" dirty="0" smtClean="0"/>
              <a:t> </a:t>
            </a:r>
            <a:r>
              <a:rPr lang="en-GB" sz="2000" dirty="0"/>
              <a:t>including emotional health, family </a:t>
            </a:r>
            <a:r>
              <a:rPr lang="en-GB" sz="2000" dirty="0" smtClean="0"/>
              <a:t>conditions &amp; </a:t>
            </a:r>
            <a:r>
              <a:rPr lang="en-GB" sz="2000" dirty="0"/>
              <a:t>schooling </a:t>
            </a:r>
            <a:r>
              <a:rPr lang="en-GB" sz="2000" dirty="0" smtClean="0"/>
              <a:t>affect us throughout our lives</a:t>
            </a:r>
            <a:endParaRPr lang="en-GB" sz="2000" b="1" dirty="0"/>
          </a:p>
          <a:p>
            <a:r>
              <a:rPr lang="en-GB" sz="2000" b="1" dirty="0" smtClean="0"/>
              <a:t>Health</a:t>
            </a:r>
            <a:r>
              <a:rPr lang="en-GB" sz="2000" dirty="0"/>
              <a:t>:</a:t>
            </a:r>
            <a:r>
              <a:rPr lang="en-GB" sz="2000" b="1" dirty="0"/>
              <a:t> </a:t>
            </a:r>
            <a:r>
              <a:rPr lang="en-GB" sz="2000" dirty="0"/>
              <a:t>mental and physical </a:t>
            </a:r>
            <a:r>
              <a:rPr lang="en-GB" sz="2000" dirty="0" smtClean="0"/>
              <a:t>health, disability and resilience to changes in health</a:t>
            </a:r>
            <a:endParaRPr lang="en-GB" sz="2000" b="1" dirty="0" smtClean="0"/>
          </a:p>
          <a:p>
            <a:r>
              <a:rPr lang="en-GB" sz="2000" b="1" dirty="0" smtClean="0"/>
              <a:t>Security</a:t>
            </a:r>
            <a:r>
              <a:rPr lang="en-GB" sz="2000" dirty="0" smtClean="0"/>
              <a:t>:</a:t>
            </a:r>
            <a:r>
              <a:rPr lang="en-GB" sz="2000" b="1" dirty="0" smtClean="0"/>
              <a:t> </a:t>
            </a:r>
            <a:r>
              <a:rPr lang="en-GB" sz="2000" dirty="0" smtClean="0"/>
              <a:t>including financial security, feelings of safety, and if we have networks of support</a:t>
            </a:r>
            <a:endParaRPr lang="en-GB" sz="2000" b="1" dirty="0" smtClean="0"/>
          </a:p>
          <a:p>
            <a:r>
              <a:rPr lang="en-GB" sz="2000" b="1" dirty="0" smtClean="0"/>
              <a:t>Autonomy, participation and control</a:t>
            </a:r>
            <a:r>
              <a:rPr lang="en-GB" sz="2000" dirty="0" smtClean="0"/>
              <a:t>:</a:t>
            </a:r>
            <a:r>
              <a:rPr lang="en-GB" sz="2000" b="1" dirty="0" smtClean="0"/>
              <a:t> </a:t>
            </a:r>
            <a:r>
              <a:rPr lang="en-GB" sz="2000" dirty="0" smtClean="0"/>
              <a:t>the ability to influence the things that matter to us</a:t>
            </a:r>
            <a:endParaRPr lang="en-GB" sz="2000" b="1" dirty="0" smtClean="0"/>
          </a:p>
          <a:p>
            <a:r>
              <a:rPr lang="en-GB" sz="2000" b="1" dirty="0" smtClean="0"/>
              <a:t>Growth</a:t>
            </a:r>
            <a:r>
              <a:rPr lang="en-GB" sz="2000" dirty="0" smtClean="0"/>
              <a:t>:</a:t>
            </a:r>
            <a:r>
              <a:rPr lang="en-GB" sz="2000" b="1" dirty="0" smtClean="0"/>
              <a:t> </a:t>
            </a:r>
            <a:r>
              <a:rPr lang="en-GB" sz="2000" dirty="0" smtClean="0"/>
              <a:t>a feeling of progression throughout life may be acquired through learning new skills or progress in the workplace</a:t>
            </a:r>
            <a:endParaRPr lang="en-GB" sz="2000" b="1" dirty="0" smtClean="0"/>
          </a:p>
          <a:p>
            <a:r>
              <a:rPr lang="en-GB" sz="2000" b="1" dirty="0" smtClean="0"/>
              <a:t>Daily experiences in our lives</a:t>
            </a:r>
            <a:r>
              <a:rPr lang="en-GB" sz="2000" dirty="0" smtClean="0"/>
              <a:t>: beauty, culture, art; positive moments of connection; moments of 'flow' (being deeply absorbed in an activity)</a:t>
            </a:r>
            <a:endParaRPr lang="en-GB" b="1" dirty="0" smtClean="0"/>
          </a:p>
        </p:txBody>
      </p:sp>
    </p:spTree>
    <p:extLst>
      <p:ext uri="{BB962C8B-B14F-4D97-AF65-F5344CB8AC3E}">
        <p14:creationId xmlns:p14="http://schemas.microsoft.com/office/powerpoint/2010/main" val="235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3210</Words>
  <Application>Microsoft Office PowerPoint</Application>
  <PresentationFormat>Widescreen</PresentationFormat>
  <Paragraphs>375</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FS Rufus</vt:lpstr>
      <vt:lpstr>FS Rufus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Abreu-Scherer</dc:creator>
  <cp:lastModifiedBy>Oliver Wahnon (SCIE)</cp:lastModifiedBy>
  <cp:revision>15</cp:revision>
  <dcterms:created xsi:type="dcterms:W3CDTF">2018-09-05T10:20:51Z</dcterms:created>
  <dcterms:modified xsi:type="dcterms:W3CDTF">2018-09-17T08:30:58Z</dcterms:modified>
</cp:coreProperties>
</file>