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208" r:id="rId2"/>
    <p:sldId id="1222" r:id="rId3"/>
    <p:sldId id="1143" r:id="rId4"/>
    <p:sldId id="1249" r:id="rId5"/>
    <p:sldId id="1245" r:id="rId6"/>
    <p:sldId id="1241" r:id="rId7"/>
    <p:sldId id="1247" r:id="rId8"/>
    <p:sldId id="1248" r:id="rId9"/>
    <p:sldId id="1221" r:id="rId10"/>
    <p:sldId id="1218" r:id="rId11"/>
    <p:sldId id="1235" r:id="rId12"/>
    <p:sldId id="1236" r:id="rId13"/>
    <p:sldId id="1225" r:id="rId14"/>
    <p:sldId id="1233" r:id="rId15"/>
    <p:sldId id="1230" r:id="rId16"/>
    <p:sldId id="1244" r:id="rId17"/>
    <p:sldId id="1229" r:id="rId18"/>
    <p:sldId id="1231" r:id="rId19"/>
    <p:sldId id="1232" r:id="rId20"/>
  </p:sldIdLst>
  <p:sldSz cx="9144000" cy="6858000" type="screen4x3"/>
  <p:notesSz cx="6735763" cy="98694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A3B2"/>
    <a:srgbClr val="3037CA"/>
    <a:srgbClr val="FFCCCC"/>
    <a:srgbClr val="CCFFFF"/>
    <a:srgbClr val="88FCE9"/>
    <a:srgbClr val="B1B769"/>
    <a:srgbClr val="FF33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12" autoAdjust="0"/>
    <p:restoredTop sz="77976" autoAdjust="0"/>
  </p:normalViewPr>
  <p:slideViewPr>
    <p:cSldViewPr snapToGrid="0">
      <p:cViewPr varScale="1">
        <p:scale>
          <a:sx n="71" d="100"/>
          <a:sy n="71" d="100"/>
        </p:scale>
        <p:origin x="1410" y="54"/>
      </p:cViewPr>
      <p:guideLst>
        <p:guide orient="horz" pos="15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notesViewPr>
    <p:cSldViewPr snapToGrid="0">
      <p:cViewPr>
        <p:scale>
          <a:sx n="100" d="100"/>
          <a:sy n="100" d="100"/>
        </p:scale>
        <p:origin x="2790" y="-654"/>
      </p:cViewPr>
      <p:guideLst>
        <p:guide orient="horz" pos="3107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8313"/>
            <a:ext cx="29178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58313"/>
            <a:ext cx="29178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E0EFF4-AE1D-424F-BB1A-D1DF3CB9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8188"/>
            <a:ext cx="4935537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AB306B-D396-4F0E-8A3F-B9B84A8867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B8E68-899E-4D6B-A49C-D9EF716377C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808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81013" y="981075"/>
            <a:ext cx="8194675" cy="9683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1725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81013" y="6102350"/>
            <a:ext cx="8194675" cy="9683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1725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5638" y="2022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474663" y="6134100"/>
            <a:ext cx="8201025" cy="920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1725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481013" y="981075"/>
            <a:ext cx="8194675" cy="9683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1725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078163" y="6364288"/>
            <a:ext cx="297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© </a:t>
            </a:r>
            <a:r>
              <a:rPr lang="en-GB" dirty="0">
                <a:latin typeface="Arial" pitchFamily="34" charset="0"/>
              </a:rPr>
              <a:t>Atlantic Customer Solutions </a:t>
            </a:r>
            <a:r>
              <a:rPr lang="en-GB" dirty="0" smtClean="0">
                <a:latin typeface="Arial" pitchFamily="34" charset="0"/>
              </a:rPr>
              <a:t>2017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223838" y="6264275"/>
            <a:ext cx="2460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1061" name="Text Box 37"/>
          <p:cNvSpPr txBox="1">
            <a:spLocks noChangeArrowheads="1"/>
          </p:cNvSpPr>
          <p:nvPr userDrawn="1"/>
        </p:nvSpPr>
        <p:spPr bwMode="auto">
          <a:xfrm>
            <a:off x="4305300" y="661352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0" dirty="0">
                <a:latin typeface="Arial" pitchFamily="34" charset="0"/>
              </a:rPr>
              <a:t>Page </a:t>
            </a:r>
            <a:fld id="{AFEB9B62-45F0-4817-A5AF-9053D25869A6}" type="slidenum">
              <a:rPr lang="en-GB" sz="1200" b="0">
                <a:latin typeface="Arial" pitchFamily="34" charset="0"/>
              </a:rPr>
              <a:pPr>
                <a:defRPr/>
              </a:pPr>
              <a:t>‹#›</a:t>
            </a:fld>
            <a:endParaRPr lang="en-GB" sz="1200" b="0" dirty="0">
              <a:latin typeface="Arial" pitchFamily="34" charset="0"/>
            </a:endParaRPr>
          </a:p>
        </p:txBody>
      </p:sp>
      <p:pic>
        <p:nvPicPr>
          <p:cNvPr id="1033" name="Picture 40" descr="ACS_web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27950" y="6270625"/>
            <a:ext cx="958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69900" y="6281283"/>
            <a:ext cx="1575288" cy="537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info@atl-c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7456" y="1754155"/>
            <a:ext cx="7607934" cy="102654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b="1" dirty="0" smtClean="0"/>
              <a:t>Outcome Based Services – Promise and Progress </a:t>
            </a:r>
          </a:p>
          <a:p>
            <a:pPr eaLnBrk="1" hangingPunct="1">
              <a:lnSpc>
                <a:spcPct val="80000"/>
              </a:lnSpc>
            </a:pPr>
            <a:r>
              <a:rPr lang="en-GB" b="1" dirty="0" smtClean="0"/>
              <a:t>National Market Development Quality Forum</a:t>
            </a:r>
            <a:endParaRPr lang="en-GB" b="1" dirty="0"/>
          </a:p>
          <a:p>
            <a:pPr eaLnBrk="1" hangingPunct="1">
              <a:lnSpc>
                <a:spcPct val="80000"/>
              </a:lnSpc>
            </a:pPr>
            <a:endParaRPr lang="en-GB" b="1" dirty="0" smtClean="0"/>
          </a:p>
          <a:p>
            <a:pPr eaLnBrk="1" hangingPunct="1">
              <a:lnSpc>
                <a:spcPct val="80000"/>
              </a:lnSpc>
            </a:pPr>
            <a:endParaRPr lang="en-GB" b="1" dirty="0"/>
          </a:p>
          <a:p>
            <a:pPr eaLnBrk="1" hangingPunct="1">
              <a:lnSpc>
                <a:spcPct val="80000"/>
              </a:lnSpc>
            </a:pPr>
            <a:endParaRPr lang="en-GB" b="1" dirty="0" smtClean="0"/>
          </a:p>
          <a:p>
            <a:pPr eaLnBrk="1" hangingPunct="1">
              <a:lnSpc>
                <a:spcPct val="80000"/>
              </a:lnSpc>
            </a:pPr>
            <a:endParaRPr lang="en-GB" b="1" dirty="0" smtClean="0"/>
          </a:p>
          <a:p>
            <a:pPr eaLnBrk="1" hangingPunct="1">
              <a:lnSpc>
                <a:spcPct val="80000"/>
              </a:lnSpc>
            </a:pPr>
            <a:r>
              <a:rPr lang="en-GB" b="1" dirty="0" smtClean="0"/>
              <a:t>Doug Sheperdigian</a:t>
            </a:r>
          </a:p>
          <a:p>
            <a:pPr eaLnBrk="1" hangingPunct="1">
              <a:lnSpc>
                <a:spcPct val="80000"/>
              </a:lnSpc>
            </a:pPr>
            <a:r>
              <a:rPr lang="en-GB" b="1" dirty="0" smtClean="0"/>
              <a:t>Atlantic Customer Solutions</a:t>
            </a:r>
          </a:p>
          <a:p>
            <a:pPr eaLnBrk="1" hangingPunct="1">
              <a:lnSpc>
                <a:spcPct val="80000"/>
              </a:lnSpc>
            </a:pPr>
            <a:r>
              <a:rPr lang="en-GB" b="1" dirty="0" smtClean="0"/>
              <a:t>22</a:t>
            </a:r>
            <a:r>
              <a:rPr lang="en-GB" b="1" baseline="30000" dirty="0" smtClean="0"/>
              <a:t>nd</a:t>
            </a:r>
            <a:r>
              <a:rPr lang="en-GB" b="1" dirty="0" smtClean="0"/>
              <a:t> March, 2017</a:t>
            </a:r>
            <a:endParaRPr lang="en-GB" b="1" dirty="0"/>
          </a:p>
        </p:txBody>
      </p:sp>
      <p:pic>
        <p:nvPicPr>
          <p:cNvPr id="20482" name="Picture 4" descr="ACS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331" y="5229673"/>
            <a:ext cx="14255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038" y="2713526"/>
            <a:ext cx="3096358" cy="1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 – what we are seeing…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620"/>
            <a:ext cx="8229600" cy="4525963"/>
          </a:xfrm>
        </p:spPr>
        <p:txBody>
          <a:bodyPr/>
          <a:lstStyle/>
          <a:p>
            <a:r>
              <a:rPr lang="en-GB" dirty="0" smtClean="0"/>
              <a:t>Many contracts being let with an Outcome Based requirement</a:t>
            </a:r>
          </a:p>
          <a:p>
            <a:pPr lvl="1"/>
            <a:r>
              <a:rPr lang="en-GB" dirty="0" smtClean="0"/>
              <a:t>“Developmental” – Delivery of Outcomes to be implemented during the course of the contract.</a:t>
            </a:r>
          </a:p>
          <a:p>
            <a:pPr lvl="1"/>
            <a:r>
              <a:rPr lang="en-GB" dirty="0" smtClean="0"/>
              <a:t>Payment mechanism to be determined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Implementation is Slow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79" y="3166057"/>
            <a:ext cx="3228392" cy="215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415" y="5398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Activity…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54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Quo – Flat Packages for a period of time</a:t>
            </a:r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94448" y="5266227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Time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-558122" y="3116590"/>
            <a:ext cx="2291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/>
              <a:t>Level of Support Needed</a:t>
            </a:r>
            <a:endParaRPr lang="en-US" sz="1400" dirty="0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1363662" y="5240338"/>
            <a:ext cx="5646737" cy="1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976449" y="2446949"/>
            <a:ext cx="1481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Standard Support Package</a:t>
            </a:r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074738" y="1509713"/>
            <a:ext cx="0" cy="3541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74738" y="5051425"/>
            <a:ext cx="5921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V="1">
            <a:off x="1134941" y="2919044"/>
            <a:ext cx="5594106" cy="2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sz="1100"/>
          </a:p>
        </p:txBody>
      </p:sp>
      <p:sp>
        <p:nvSpPr>
          <p:cNvPr id="2" name="TextBox 1"/>
          <p:cNvSpPr txBox="1"/>
          <p:nvPr/>
        </p:nvSpPr>
        <p:spPr>
          <a:xfrm>
            <a:off x="463415" y="539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The Promise…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17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415" y="356670"/>
            <a:ext cx="8229600" cy="633412"/>
          </a:xfrm>
        </p:spPr>
        <p:txBody>
          <a:bodyPr/>
          <a:lstStyle/>
          <a:p>
            <a:r>
              <a:rPr lang="en-GB" sz="2400" dirty="0" smtClean="0"/>
              <a:t>Outcome Based Services – Investment followed by Improvement</a:t>
            </a:r>
            <a:endParaRPr lang="en-US" sz="24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94448" y="5266227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Time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-558122" y="3116590"/>
            <a:ext cx="2291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/>
              <a:t>Level of Support Needed</a:t>
            </a:r>
            <a:endParaRPr lang="en-US" sz="1400" dirty="0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1363662" y="5240338"/>
            <a:ext cx="5646737" cy="1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010399" y="2718989"/>
            <a:ext cx="1481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Standard Support Package</a:t>
            </a:r>
            <a:endParaRPr lang="en-US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138689" y="3746794"/>
            <a:ext cx="117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If Outcomes are Met</a:t>
            </a:r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074738" y="1509713"/>
            <a:ext cx="0" cy="3541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74738" y="5051425"/>
            <a:ext cx="5921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V="1">
            <a:off x="1134941" y="2919044"/>
            <a:ext cx="5594106" cy="2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1113691" y="2411046"/>
            <a:ext cx="5882421" cy="1601117"/>
          </a:xfrm>
          <a:custGeom>
            <a:avLst/>
            <a:gdLst>
              <a:gd name="connsiteX0" fmla="*/ 0 w 4149970"/>
              <a:gd name="connsiteY0" fmla="*/ 285262 h 2618154"/>
              <a:gd name="connsiteX1" fmla="*/ 867508 w 4149970"/>
              <a:gd name="connsiteY1" fmla="*/ 250092 h 2618154"/>
              <a:gd name="connsiteX2" fmla="*/ 2332893 w 4149970"/>
              <a:gd name="connsiteY2" fmla="*/ 1785816 h 2618154"/>
              <a:gd name="connsiteX3" fmla="*/ 4149970 w 4149970"/>
              <a:gd name="connsiteY3" fmla="*/ 2618154 h 2618154"/>
              <a:gd name="connsiteX4" fmla="*/ 4149970 w 4149970"/>
              <a:gd name="connsiteY4" fmla="*/ 2618154 h 261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970" h="2618154">
                <a:moveTo>
                  <a:pt x="0" y="285262"/>
                </a:moveTo>
                <a:cubicBezTo>
                  <a:pt x="239346" y="142631"/>
                  <a:pt x="478693" y="0"/>
                  <a:pt x="867508" y="250092"/>
                </a:cubicBezTo>
                <a:cubicBezTo>
                  <a:pt x="1256323" y="500184"/>
                  <a:pt x="1785816" y="1391139"/>
                  <a:pt x="2332893" y="1785816"/>
                </a:cubicBezTo>
                <a:cubicBezTo>
                  <a:pt x="2879970" y="2180493"/>
                  <a:pt x="4149970" y="2618154"/>
                  <a:pt x="4149970" y="2618154"/>
                </a:cubicBezTo>
                <a:lnTo>
                  <a:pt x="4149970" y="2618154"/>
                </a:lnTo>
              </a:path>
            </a:pathLst>
          </a:custGeom>
          <a:noFill/>
          <a:ln w="571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415" y="539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The Promise…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903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Do you Believe Independence can be Achieved?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>
          <a:xfrm>
            <a:off x="457200" y="5286396"/>
            <a:ext cx="8126361" cy="77728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In order for an Outcome based service to be effective, we must believe that it is possible to improve the capabilities of our customers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3415" y="539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The Promise…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0669"/>
            <a:ext cx="8229600" cy="3709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1796" y="5040175"/>
            <a:ext cx="3995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Responses from Home Care provider managers -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0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2" y="1260621"/>
            <a:ext cx="6881982" cy="4450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86" y="155824"/>
            <a:ext cx="6491012" cy="9941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sz="2000" dirty="0" smtClean="0">
                <a:ln w="0"/>
              </a:rPr>
              <a:t>The Newcastle institute for Ageing is laying a foundation based on research 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0300" y="5314950"/>
            <a:ext cx="290562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rgbClr val="303956"/>
                </a:solidFill>
              </a:rPr>
              <a:t>Time since starting on ‘curve’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51668" y="5863828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©2016 Professor Peter Gore CEng </a:t>
            </a:r>
            <a:r>
              <a:rPr lang="en-GB" dirty="0" err="1" smtClean="0"/>
              <a:t>FIMechE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1388139" y="2987912"/>
            <a:ext cx="3752850" cy="585351"/>
          </a:xfrm>
          <a:prstGeom prst="rect">
            <a:avLst/>
          </a:prstGeom>
          <a:solidFill>
            <a:srgbClr val="D7E7AE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err="1" smtClean="0">
                <a:solidFill>
                  <a:srgbClr val="303956"/>
                </a:solidFill>
              </a:rPr>
              <a:t>Acitivies</a:t>
            </a:r>
            <a:r>
              <a:rPr lang="en-GB" sz="1800" dirty="0" smtClean="0">
                <a:solidFill>
                  <a:srgbClr val="303956"/>
                </a:solidFill>
              </a:rPr>
              <a:t> of Daily Life Hierarchy</a:t>
            </a:r>
            <a:endParaRPr lang="en-GB" sz="1800" baseline="30000" dirty="0">
              <a:solidFill>
                <a:srgbClr val="30395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67" b="13119"/>
          <a:stretch/>
        </p:blipFill>
        <p:spPr>
          <a:xfrm>
            <a:off x="6979299" y="91693"/>
            <a:ext cx="1670180" cy="794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782" y="2155372"/>
            <a:ext cx="103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Re-able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80" y="3116528"/>
            <a:ext cx="18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Compensate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1828" y="4491236"/>
            <a:ext cx="183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Care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3415" y="5398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The Evidence…</a:t>
            </a:r>
            <a:endParaRPr lang="en-GB" sz="1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61828" y="5119689"/>
            <a:ext cx="16079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4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9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Current Challenges</a:t>
            </a:r>
          </a:p>
          <a:p>
            <a:r>
              <a:rPr lang="en-GB" dirty="0" smtClean="0"/>
              <a:t>Transferring Current cases</a:t>
            </a:r>
          </a:p>
          <a:p>
            <a:r>
              <a:rPr lang="en-GB" dirty="0" smtClean="0"/>
              <a:t>Recruiting staff</a:t>
            </a:r>
          </a:p>
          <a:p>
            <a:r>
              <a:rPr lang="en-GB" dirty="0" smtClean="0"/>
              <a:t>Establishing a Payment Mechanism</a:t>
            </a:r>
          </a:p>
          <a:p>
            <a:r>
              <a:rPr lang="en-GB" dirty="0" smtClean="0"/>
              <a:t>Managing tight Budgets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come:</a:t>
            </a:r>
          </a:p>
          <a:p>
            <a:r>
              <a:rPr lang="en-GB" dirty="0" smtClean="0"/>
              <a:t>Retaining Staff </a:t>
            </a:r>
          </a:p>
          <a:p>
            <a:r>
              <a:rPr lang="en-GB" dirty="0" smtClean="0"/>
              <a:t>Training in new techniques</a:t>
            </a:r>
          </a:p>
          <a:p>
            <a:r>
              <a:rPr lang="en-GB" dirty="0" smtClean="0"/>
              <a:t>Shift in expectations from people (service users, customers, informal carers)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6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Based services are one of the few win-win-win-win-win’s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9402" y="1272203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Customer  (and their carer)</a:t>
            </a:r>
          </a:p>
          <a:p>
            <a:r>
              <a:rPr lang="en-GB" sz="1400" dirty="0" smtClean="0"/>
              <a:t>Wants to be Independent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34176" y="1197858"/>
            <a:ext cx="4191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Commissioner</a:t>
            </a:r>
          </a:p>
          <a:p>
            <a:r>
              <a:rPr lang="en-GB" sz="1400" dirty="0" smtClean="0"/>
              <a:t>Wants to Deliver Personalised, Safe, Quality, Cost-effective Care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12751" y="3482433"/>
            <a:ext cx="203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Provider</a:t>
            </a:r>
          </a:p>
          <a:p>
            <a:r>
              <a:rPr lang="en-GB" sz="1400" dirty="0" smtClean="0"/>
              <a:t>Wants to deliver excellent care at a fair price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33626" y="3566590"/>
            <a:ext cx="2533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Health  Service</a:t>
            </a:r>
          </a:p>
          <a:p>
            <a:r>
              <a:rPr lang="en-GB" sz="1400" dirty="0" smtClean="0"/>
              <a:t>Wants to relieve the burden on Acute Services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54361" y="3482431"/>
            <a:ext cx="203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Care Worker</a:t>
            </a:r>
          </a:p>
          <a:p>
            <a:r>
              <a:rPr lang="en-GB" sz="1400" dirty="0" smtClean="0"/>
              <a:t>Wants to deliver excellent care for a living wage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45" y="4436538"/>
            <a:ext cx="1945766" cy="1459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626" y="4436538"/>
            <a:ext cx="2048491" cy="15720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47733" y="3362632"/>
            <a:ext cx="4750177" cy="27284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36959" b="24074"/>
          <a:stretch/>
        </p:blipFill>
        <p:spPr>
          <a:xfrm>
            <a:off x="6268832" y="2009835"/>
            <a:ext cx="1578077" cy="1425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62" y="1862155"/>
            <a:ext cx="1834503" cy="12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Atlantic doing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652"/>
            <a:ext cx="8686800" cy="4195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OBC Workshop series in Cambridge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Exploring the concept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Working the challenges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Includes a reference group from the UKHCA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Working with the Department of Health</a:t>
            </a:r>
          </a:p>
          <a:p>
            <a:r>
              <a:rPr lang="en-GB" dirty="0" smtClean="0"/>
              <a:t>Promoting the concept of a generic, co-produced Outcome Based Payment mechanism (needs funding)</a:t>
            </a:r>
          </a:p>
          <a:p>
            <a:r>
              <a:rPr lang="en-GB" dirty="0" smtClean="0"/>
              <a:t>Outcome Based Commissioning Master Class (designed for local government and CCGs)</a:t>
            </a:r>
          </a:p>
          <a:p>
            <a:r>
              <a:rPr lang="en-GB" dirty="0" smtClean="0"/>
              <a:t>Delivering Co-Production with Staff, Providers, Service Users</a:t>
            </a:r>
          </a:p>
          <a:p>
            <a:r>
              <a:rPr lang="en-GB" dirty="0" smtClean="0"/>
              <a:t>Co-Production with Providers</a:t>
            </a:r>
          </a:p>
          <a:p>
            <a:r>
              <a:rPr lang="en-GB" dirty="0" smtClean="0"/>
              <a:t>Offering </a:t>
            </a:r>
            <a:r>
              <a:rPr lang="en-GB" dirty="0"/>
              <a:t>seminars to the industry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6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Embrace the Concept</a:t>
            </a:r>
          </a:p>
          <a:p>
            <a:r>
              <a:rPr lang="en-GB" dirty="0"/>
              <a:t>Co-Production approach</a:t>
            </a:r>
          </a:p>
          <a:p>
            <a:r>
              <a:rPr lang="en-GB" dirty="0" smtClean="0"/>
              <a:t>Local Dialogue </a:t>
            </a:r>
          </a:p>
          <a:p>
            <a:r>
              <a:rPr lang="en-GB" dirty="0" smtClean="0"/>
              <a:t>Include Health!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854" y="3071826"/>
            <a:ext cx="279830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further information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Contact us: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info@atl-cs.com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oug.sheperdigian@atl-cs.com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35" y="1303020"/>
            <a:ext cx="2880360" cy="150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37" y="3438616"/>
            <a:ext cx="3400952" cy="22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Situation</a:t>
            </a:r>
          </a:p>
          <a:p>
            <a:r>
              <a:rPr lang="en-GB" dirty="0" smtClean="0"/>
              <a:t>The Promise – why do it?</a:t>
            </a:r>
          </a:p>
          <a:p>
            <a:r>
              <a:rPr lang="en-GB" dirty="0" smtClean="0"/>
              <a:t>The Evidence</a:t>
            </a:r>
          </a:p>
          <a:p>
            <a:r>
              <a:rPr lang="en-GB" dirty="0" smtClean="0"/>
              <a:t>The Challenges</a:t>
            </a:r>
          </a:p>
          <a:p>
            <a:r>
              <a:rPr lang="en-GB" dirty="0" smtClean="0"/>
              <a:t>What are Atlantic doing?</a:t>
            </a:r>
          </a:p>
          <a:p>
            <a:r>
              <a:rPr lang="en-GB" dirty="0" smtClean="0"/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1419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Based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3831"/>
            <a:ext cx="4038600" cy="4525963"/>
          </a:xfrm>
        </p:spPr>
        <p:txBody>
          <a:bodyPr/>
          <a:lstStyle/>
          <a:p>
            <a:r>
              <a:rPr lang="en-GB" sz="2600" dirty="0" smtClean="0"/>
              <a:t>Most of our social services are delivered on a “time and task” basis</a:t>
            </a: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1" y="1213831"/>
            <a:ext cx="4330958" cy="4525963"/>
          </a:xfrm>
        </p:spPr>
        <p:txBody>
          <a:bodyPr/>
          <a:lstStyle/>
          <a:p>
            <a:r>
              <a:rPr lang="en-GB" sz="2600" dirty="0" smtClean="0"/>
              <a:t>Outcome Based Service:</a:t>
            </a:r>
          </a:p>
          <a:p>
            <a:pPr lvl="1"/>
            <a:r>
              <a:rPr lang="en-GB" sz="2200" dirty="0" smtClean="0"/>
              <a:t>Specifying a desired, measurable outcome</a:t>
            </a:r>
          </a:p>
          <a:p>
            <a:pPr lvl="1"/>
            <a:r>
              <a:rPr lang="en-GB" sz="2200" dirty="0" smtClean="0"/>
              <a:t>Paying for the achievement of the outcome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22" y="3837904"/>
            <a:ext cx="2943562" cy="2207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1" r="14297" b="17030"/>
          <a:stretch/>
        </p:blipFill>
        <p:spPr>
          <a:xfrm>
            <a:off x="5114521" y="3837903"/>
            <a:ext cx="2406245" cy="22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Social Care Context --Three Types of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Personal</a:t>
            </a:r>
            <a:r>
              <a:rPr lang="en-GB" dirty="0" smtClean="0"/>
              <a:t> outcomes (</a:t>
            </a:r>
            <a:r>
              <a:rPr lang="en-GB" dirty="0" err="1" smtClean="0"/>
              <a:t>eg</a:t>
            </a:r>
            <a:r>
              <a:rPr lang="en-GB" dirty="0" smtClean="0"/>
              <a:t>, “Outcomes that matter to the individual”)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Independence</a:t>
            </a:r>
            <a:r>
              <a:rPr lang="en-GB" dirty="0" smtClean="0"/>
              <a:t> and Wellbeing Outcomes (</a:t>
            </a:r>
            <a:r>
              <a:rPr lang="en-GB" dirty="0" err="1" smtClean="0"/>
              <a:t>eg</a:t>
            </a:r>
            <a:r>
              <a:rPr lang="en-GB" dirty="0" smtClean="0"/>
              <a:t>, able to dress, feed and transfer, social inclusion)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smtClean="0"/>
              <a:t>Population </a:t>
            </a:r>
            <a:r>
              <a:rPr lang="en-GB" dirty="0" smtClean="0"/>
              <a:t>Level outcomes (</a:t>
            </a:r>
            <a:r>
              <a:rPr lang="en-GB" dirty="0" err="1" smtClean="0"/>
              <a:t>eg</a:t>
            </a:r>
            <a:r>
              <a:rPr lang="en-GB" dirty="0" smtClean="0"/>
              <a:t>, number of falls, emergency hospital visits, overall cost or cost per head)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6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with Time and Task?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12289" y="5729128"/>
            <a:ext cx="3995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Responses from Home Care provider managers - March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45" y="1557694"/>
            <a:ext cx="3642223" cy="377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89" y="1391816"/>
            <a:ext cx="3800191" cy="41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 Current System Sustainable?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18606" y="1900952"/>
            <a:ext cx="712361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6" y="1557694"/>
            <a:ext cx="7640869" cy="367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760270"/>
            <a:ext cx="3995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Responses from Home Care provider managers -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County Council</a:t>
            </a:r>
            <a:endParaRPr lang="en-GB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4" r="402"/>
          <a:stretch/>
        </p:blipFill>
        <p:spPr>
          <a:xfrm>
            <a:off x="825553" y="2091445"/>
            <a:ext cx="7073307" cy="3069024"/>
          </a:xfrm>
        </p:spPr>
      </p:pic>
      <p:sp>
        <p:nvSpPr>
          <p:cNvPr id="7" name="TextBox 6"/>
          <p:cNvSpPr txBox="1"/>
          <p:nvPr/>
        </p:nvSpPr>
        <p:spPr>
          <a:xfrm>
            <a:off x="1799617" y="5157252"/>
            <a:ext cx="107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Very Unsustainable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69660" y="5107178"/>
            <a:ext cx="1070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Unsustainable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9243" y="5157252"/>
            <a:ext cx="107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Very Sustainable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140668"/>
            <a:ext cx="1070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Sustainable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59157" y="5124084"/>
            <a:ext cx="1070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Neutral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0144" y="1294442"/>
            <a:ext cx="776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would you rank the state of home care in your Council?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13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London Borough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95005" y="1946032"/>
            <a:ext cx="7111149" cy="3428214"/>
            <a:chOff x="215153" y="1393953"/>
            <a:chExt cx="5589523" cy="21157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153" y="1573306"/>
              <a:ext cx="5589523" cy="19363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153" y="1393953"/>
              <a:ext cx="5589523" cy="19128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90144" y="1294442"/>
            <a:ext cx="776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would you rank the state of home care in your Council?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18606" y="1900952"/>
            <a:ext cx="712361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15" y="357974"/>
            <a:ext cx="8229600" cy="633412"/>
          </a:xfrm>
        </p:spPr>
        <p:txBody>
          <a:bodyPr/>
          <a:lstStyle/>
          <a:p>
            <a:r>
              <a:rPr lang="en-GB" sz="2000" dirty="0" smtClean="0"/>
              <a:t>Market for Outcome Based Home Care Services is still nascent and developmental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98" y="1068355"/>
            <a:ext cx="6190862" cy="4525963"/>
          </a:xfrm>
        </p:spPr>
        <p:txBody>
          <a:bodyPr/>
          <a:lstStyle/>
          <a:p>
            <a:r>
              <a:rPr lang="en-GB" dirty="0" smtClean="0"/>
              <a:t>2012 – Wiltshire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“Help to Live at Home”</a:t>
            </a:r>
          </a:p>
          <a:p>
            <a:r>
              <a:rPr lang="en-GB" dirty="0" smtClean="0"/>
              <a:t>2015 – Windsor &amp; Maidenhead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“Care &amp; Support @ Home”</a:t>
            </a:r>
          </a:p>
          <a:p>
            <a:r>
              <a:rPr lang="en-GB" dirty="0" smtClean="0"/>
              <a:t>2015 – Hampshire (developmental)  		“Support to Stay at Home”</a:t>
            </a:r>
          </a:p>
          <a:p>
            <a:r>
              <a:rPr lang="en-GB" dirty="0" smtClean="0"/>
              <a:t>2016 – London Borough of Greenwich – 	Greenwich Home Support</a:t>
            </a:r>
          </a:p>
          <a:p>
            <a:pPr lvl="1"/>
            <a:r>
              <a:rPr lang="en-GB" sz="1800" dirty="0" smtClean="0"/>
              <a:t>Lewisham                    -- Richmond</a:t>
            </a:r>
          </a:p>
          <a:p>
            <a:pPr lvl="1"/>
            <a:r>
              <a:rPr lang="en-GB" sz="1800" dirty="0" smtClean="0"/>
              <a:t>Buckinghamshire         -- Tower Hamlets</a:t>
            </a:r>
          </a:p>
          <a:p>
            <a:pPr lvl="1"/>
            <a:r>
              <a:rPr lang="en-GB" sz="1800" dirty="0" smtClean="0"/>
              <a:t>Nottinghamshire</a:t>
            </a:r>
          </a:p>
          <a:p>
            <a:pPr lvl="1"/>
            <a:r>
              <a:rPr lang="en-GB" sz="1800" dirty="0" smtClean="0"/>
              <a:t>Warwickshire</a:t>
            </a:r>
            <a:endParaRPr lang="en-GB" sz="1800" dirty="0"/>
          </a:p>
          <a:p>
            <a:r>
              <a:rPr lang="en-GB" dirty="0" smtClean="0"/>
              <a:t>2017 – Expecting more to come!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00" y="3008903"/>
            <a:ext cx="1534396" cy="404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36" y="1813309"/>
            <a:ext cx="643813" cy="97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07" y="1319723"/>
            <a:ext cx="1867289" cy="47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684" y="3695726"/>
            <a:ext cx="2562225" cy="809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415" y="5398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Activity…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948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37597</TotalTime>
  <Words>602</Words>
  <Application>Microsoft Office PowerPoint</Application>
  <PresentationFormat>On-screen Show (4:3)</PresentationFormat>
  <Paragraphs>131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Presentation</vt:lpstr>
      <vt:lpstr>Our Agenda</vt:lpstr>
      <vt:lpstr>Outcome Based Services</vt:lpstr>
      <vt:lpstr>In Social Care Context --Three Types of Outcomes</vt:lpstr>
      <vt:lpstr>Happy with Time and Task?</vt:lpstr>
      <vt:lpstr>Is the Current System Sustainable?</vt:lpstr>
      <vt:lpstr>A County Council</vt:lpstr>
      <vt:lpstr>A London Borough</vt:lpstr>
      <vt:lpstr>Market for Outcome Based Home Care Services is still nascent and developmental</vt:lpstr>
      <vt:lpstr>Reality – what we are seeing…</vt:lpstr>
      <vt:lpstr>Status Quo – Flat Packages for a period of time</vt:lpstr>
      <vt:lpstr>Outcome Based Services – Investment followed by Improvement</vt:lpstr>
      <vt:lpstr>Do you Believe Independence can be Achieved?</vt:lpstr>
      <vt:lpstr>The Newcastle institute for Ageing is laying a foundation based on research </vt:lpstr>
      <vt:lpstr>The Challenges</vt:lpstr>
      <vt:lpstr>Outcome Based services are one of the few win-win-win-win-win’s</vt:lpstr>
      <vt:lpstr>What are Atlantic doing</vt:lpstr>
      <vt:lpstr>What can you do?</vt:lpstr>
      <vt:lpstr>For further information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Sharp</dc:creator>
  <cp:lastModifiedBy>Doug Sheperdigian</cp:lastModifiedBy>
  <cp:revision>1460</cp:revision>
  <cp:lastPrinted>2016-11-11T05:54:20Z</cp:lastPrinted>
  <dcterms:created xsi:type="dcterms:W3CDTF">2003-02-20T08:56:22Z</dcterms:created>
  <dcterms:modified xsi:type="dcterms:W3CDTF">2017-03-22T12:44:32Z</dcterms:modified>
</cp:coreProperties>
</file>