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563" r:id="rId2"/>
    <p:sldId id="421" r:id="rId3"/>
    <p:sldId id="569" r:id="rId4"/>
    <p:sldId id="503" r:id="rId5"/>
    <p:sldId id="538" r:id="rId6"/>
    <p:sldId id="559" r:id="rId7"/>
    <p:sldId id="521" r:id="rId8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3E0"/>
    <a:srgbClr val="6C138F"/>
    <a:srgbClr val="454545"/>
    <a:srgbClr val="BC4FE7"/>
    <a:srgbClr val="A31DD9"/>
    <a:srgbClr val="AF2DE3"/>
    <a:srgbClr val="961BC7"/>
    <a:srgbClr val="4BACC0"/>
    <a:srgbClr val="EDEAF0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79" autoAdjust="0"/>
    <p:restoredTop sz="96373" autoAdjust="0"/>
  </p:normalViewPr>
  <p:slideViewPr>
    <p:cSldViewPr>
      <p:cViewPr>
        <p:scale>
          <a:sx n="76" d="100"/>
          <a:sy n="76" d="100"/>
        </p:scale>
        <p:origin x="-900" y="-63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48" y="98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4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r>
              <a:rPr lang="en-GB" dirty="0" smtClean="0"/>
              <a:t>Thames Reach - 7 March 2014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60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96D1803F-524D-43A0-94CF-B152BCD5DEB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235731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A3725FB5-0EAD-44F1-A067-AD4896F223CE}" type="datetimeFigureOut">
              <a:rPr lang="en-GB" smtClean="0"/>
              <a:t>15/04/2015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r>
              <a:rPr lang="en-GB" dirty="0" smtClean="0"/>
              <a:t>Thames Reach - 7 March 2014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60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1D7919C5-8F95-4542-828D-27B196AB7EF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243777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>
            <a:lvl1pPr>
              <a:defRPr>
                <a:solidFill>
                  <a:srgbClr val="6C138F"/>
                </a:solidFill>
                <a:latin typeface="Gisha" pitchFamily="34" charset="-79"/>
                <a:cs typeface="Gisha" pitchFamily="34" charset="-79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9303" y="116632"/>
            <a:ext cx="2128933" cy="491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fficeArt object" descr="Lambeth CCG col vB"/>
          <p:cNvPicPr>
            <a:picLocks noChangeAspect="1"/>
          </p:cNvPicPr>
          <p:nvPr userDrawn="1"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8704" y="6309320"/>
            <a:ext cx="1656184" cy="399979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6" name="Picture 2" descr="Lambeth logo_CMYK_for A4"/>
          <p:cNvPicPr>
            <a:picLocks noChangeAspect="1" noChangeArrowheads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2670" y="6309320"/>
            <a:ext cx="920660" cy="32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thamesreach.org.uk/EasySiteWeb/EasySite/StyleData/TRB_General/Images/trh_logo.gif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370" y="6307749"/>
            <a:ext cx="1292158" cy="50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\\cerfs02\RDDesktop$\mguest\Desktop\CertitudeLogo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6374253"/>
            <a:ext cx="1512168" cy="29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http://upload.wikimedia.org/wikipedia/commons/8/83/South_London_and_Maudsley_NHS_Foundation_Trust_logo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96" y="6399881"/>
            <a:ext cx="2232248" cy="26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313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9303" y="116632"/>
            <a:ext cx="2128933" cy="491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fficeArt object" descr="Lambeth CCG col vB"/>
          <p:cNvPicPr>
            <a:picLocks noChangeAspect="1"/>
          </p:cNvPicPr>
          <p:nvPr userDrawn="1"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8704" y="6309320"/>
            <a:ext cx="1656184" cy="399979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7" name="Picture 2" descr="Lambeth logo_CMYK_for A4"/>
          <p:cNvPicPr>
            <a:picLocks noChangeAspect="1" noChangeArrowheads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2670" y="6309320"/>
            <a:ext cx="920660" cy="32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ww.thamesreach.org.uk/EasySiteWeb/EasySite/StyleData/TRB_General/Images/trh_logo.gif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370" y="6307749"/>
            <a:ext cx="1292158" cy="50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\\cerfs02\RDDesktop$\mguest\Desktop\CertitudeLogo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6374253"/>
            <a:ext cx="1512168" cy="29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http://upload.wikimedia.org/wikipedia/commons/8/83/South_London_and_Maudsley_NHS_Foundation_Trust_logo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96" y="6399881"/>
            <a:ext cx="2232248" cy="26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674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9303" y="116632"/>
            <a:ext cx="2128933" cy="491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fficeArt object" descr="Lambeth CCG col vB"/>
          <p:cNvPicPr>
            <a:picLocks noChangeAspect="1"/>
          </p:cNvPicPr>
          <p:nvPr userDrawn="1"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8704" y="6309320"/>
            <a:ext cx="1656184" cy="399979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7" name="Picture 2" descr="Lambeth logo_CMYK_for A4"/>
          <p:cNvPicPr>
            <a:picLocks noChangeAspect="1" noChangeArrowheads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2670" y="6309320"/>
            <a:ext cx="920660" cy="32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ww.thamesreach.org.uk/EasySiteWeb/EasySite/StyleData/TRB_General/Images/trh_logo.gif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370" y="6307749"/>
            <a:ext cx="1292158" cy="50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\\cerfs02\RDDesktop$\mguest\Desktop\CertitudeLogo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6374253"/>
            <a:ext cx="1512168" cy="29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http://upload.wikimedia.org/wikipedia/commons/8/83/South_London_and_Maudsley_NHS_Foundation_Trust_logo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96" y="6399881"/>
            <a:ext cx="2232248" cy="26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59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661472"/>
            <a:ext cx="8915400" cy="369332"/>
          </a:xfrm>
        </p:spPr>
        <p:txBody>
          <a:bodyPr>
            <a:spAutoFit/>
          </a:bodyPr>
          <a:lstStyle>
            <a:lvl1pPr algn="l">
              <a:defRPr sz="1800">
                <a:solidFill>
                  <a:srgbClr val="6C138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9303" y="116632"/>
            <a:ext cx="2128933" cy="491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fficeArt object" descr="Lambeth CCG col vB"/>
          <p:cNvPicPr>
            <a:picLocks noChangeAspect="1"/>
          </p:cNvPicPr>
          <p:nvPr userDrawn="1"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8704" y="6309320"/>
            <a:ext cx="1656184" cy="399979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6" name="Picture 2" descr="Lambeth logo_CMYK_for A4"/>
          <p:cNvPicPr>
            <a:picLocks noChangeAspect="1" noChangeArrowheads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2670" y="6309320"/>
            <a:ext cx="920660" cy="32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thamesreach.org.uk/EasySiteWeb/EasySite/StyleData/TRB_General/Images/trh_logo.gif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370" y="6307749"/>
            <a:ext cx="1292158" cy="50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\\cerfs02\RDDesktop$\mguest\Desktop\CertitudeLogo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6374253"/>
            <a:ext cx="1512168" cy="29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http://upload.wikimedia.org/wikipedia/commons/8/83/South_London_and_Maudsley_NHS_Foundation_Trust_logo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96" y="6399881"/>
            <a:ext cx="2232248" cy="26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9303" y="116632"/>
            <a:ext cx="2128933" cy="491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fficeArt object" descr="Lambeth CCG col vB"/>
          <p:cNvPicPr>
            <a:picLocks noChangeAspect="1"/>
          </p:cNvPicPr>
          <p:nvPr userDrawn="1"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8704" y="6309320"/>
            <a:ext cx="1656184" cy="399979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7" name="Picture 2" descr="Lambeth logo_CMYK_for A4"/>
          <p:cNvPicPr>
            <a:picLocks noChangeAspect="1" noChangeArrowheads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2670" y="6309320"/>
            <a:ext cx="920660" cy="32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ww.thamesreach.org.uk/EasySiteWeb/EasySite/StyleData/TRB_General/Images/trh_logo.gif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370" y="6307749"/>
            <a:ext cx="1292158" cy="50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\\cerfs02\RDDesktop$\mguest\Desktop\CertitudeLogo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6374253"/>
            <a:ext cx="1512168" cy="29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http://upload.wikimedia.org/wikipedia/commons/8/83/South_London_and_Maudsley_NHS_Foundation_Trust_logo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96" y="6399881"/>
            <a:ext cx="2232248" cy="26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543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661472"/>
            <a:ext cx="8915400" cy="369332"/>
          </a:xfrm>
        </p:spPr>
        <p:txBody>
          <a:bodyPr>
            <a:spAutoFit/>
          </a:bodyPr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9303" y="116632"/>
            <a:ext cx="2128933" cy="491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fficeArt object" descr="Lambeth CCG col vB"/>
          <p:cNvPicPr>
            <a:picLocks noChangeAspect="1"/>
          </p:cNvPicPr>
          <p:nvPr userDrawn="1"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8704" y="6309320"/>
            <a:ext cx="1656184" cy="399979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8" name="Picture 2" descr="Lambeth logo_CMYK_for A4"/>
          <p:cNvPicPr>
            <a:picLocks noChangeAspect="1" noChangeArrowheads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2670" y="6309320"/>
            <a:ext cx="920660" cy="32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www.thamesreach.org.uk/EasySiteWeb/EasySite/StyleData/TRB_General/Images/trh_logo.gif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370" y="6307749"/>
            <a:ext cx="1292158" cy="50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\\cerfs02\RDDesktop$\mguest\Desktop\CertitudeLogo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6374253"/>
            <a:ext cx="1512168" cy="29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http://upload.wikimedia.org/wikipedia/commons/8/83/South_London_and_Maudsley_NHS_Foundation_Trust_logo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96" y="6399881"/>
            <a:ext cx="2232248" cy="26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761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9303" y="116632"/>
            <a:ext cx="2128933" cy="491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fficeArt object" descr="Lambeth CCG col vB"/>
          <p:cNvPicPr>
            <a:picLocks noChangeAspect="1"/>
          </p:cNvPicPr>
          <p:nvPr userDrawn="1"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8704" y="6309320"/>
            <a:ext cx="1656184" cy="399979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0" name="Picture 2" descr="Lambeth logo_CMYK_for A4"/>
          <p:cNvPicPr>
            <a:picLocks noChangeAspect="1" noChangeArrowheads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2670" y="6309320"/>
            <a:ext cx="920660" cy="32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www.thamesreach.org.uk/EasySiteWeb/EasySite/StyleData/TRB_General/Images/trh_logo.gif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370" y="6307749"/>
            <a:ext cx="1292158" cy="50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\\cerfs02\RDDesktop$\mguest\Desktop\CertitudeLogo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6374253"/>
            <a:ext cx="1512168" cy="29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http://upload.wikimedia.org/wikipedia/commons/8/83/South_London_and_Maudsley_NHS_Foundation_Trust_logo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96" y="6399881"/>
            <a:ext cx="2232248" cy="26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403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661472"/>
            <a:ext cx="8915400" cy="369332"/>
          </a:xfrm>
        </p:spPr>
        <p:txBody>
          <a:bodyPr>
            <a:spAutoFit/>
          </a:bodyPr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9303" y="116632"/>
            <a:ext cx="2128933" cy="491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fficeArt object" descr="Lambeth CCG col vB"/>
          <p:cNvPicPr>
            <a:picLocks noChangeAspect="1"/>
          </p:cNvPicPr>
          <p:nvPr userDrawn="1"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8704" y="6309320"/>
            <a:ext cx="1656184" cy="399979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6" name="Picture 2" descr="Lambeth logo_CMYK_for A4"/>
          <p:cNvPicPr>
            <a:picLocks noChangeAspect="1" noChangeArrowheads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2670" y="6309320"/>
            <a:ext cx="920660" cy="32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thamesreach.org.uk/EasySiteWeb/EasySite/StyleData/TRB_General/Images/trh_logo.gif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370" y="6307749"/>
            <a:ext cx="1292158" cy="50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\\cerfs02\RDDesktop$\mguest\Desktop\CertitudeLogo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6374253"/>
            <a:ext cx="1512168" cy="29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http://upload.wikimedia.org/wikipedia/commons/8/83/South_London_and_Maudsley_NHS_Foundation_Trust_logo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96" y="6399881"/>
            <a:ext cx="2232248" cy="26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331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9303" y="116632"/>
            <a:ext cx="2128933" cy="491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fficeArt object" descr="Lambeth CCG col vB"/>
          <p:cNvPicPr>
            <a:picLocks noChangeAspect="1"/>
          </p:cNvPicPr>
          <p:nvPr userDrawn="1"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8704" y="6309320"/>
            <a:ext cx="1656184" cy="399979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5" name="Picture 2" descr="Lambeth logo_CMYK_for A4"/>
          <p:cNvPicPr>
            <a:picLocks noChangeAspect="1" noChangeArrowheads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2670" y="6309320"/>
            <a:ext cx="920660" cy="32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thamesreach.org.uk/EasySiteWeb/EasySite/StyleData/TRB_General/Images/trh_logo.gif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370" y="6307749"/>
            <a:ext cx="1292158" cy="50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\\cerfs02\RDDesktop$\mguest\Desktop\CertitudeLogo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6374253"/>
            <a:ext cx="1512168" cy="29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http://upload.wikimedia.org/wikipedia/commons/8/83/South_London_and_Maudsley_NHS_Foundation_Trust_logo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96" y="6399881"/>
            <a:ext cx="2232248" cy="26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939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9303" y="116632"/>
            <a:ext cx="2128933" cy="491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fficeArt object" descr="Lambeth CCG col vB"/>
          <p:cNvPicPr>
            <a:picLocks noChangeAspect="1"/>
          </p:cNvPicPr>
          <p:nvPr userDrawn="1"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8704" y="6309320"/>
            <a:ext cx="1656184" cy="399979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8" name="Picture 2" descr="Lambeth logo_CMYK_for A4"/>
          <p:cNvPicPr>
            <a:picLocks noChangeAspect="1" noChangeArrowheads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2670" y="6309320"/>
            <a:ext cx="920660" cy="32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www.thamesreach.org.uk/EasySiteWeb/EasySite/StyleData/TRB_General/Images/trh_logo.gif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370" y="6307749"/>
            <a:ext cx="1292158" cy="50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\\cerfs02\RDDesktop$\mguest\Desktop\CertitudeLogo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6374253"/>
            <a:ext cx="1512168" cy="29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http://upload.wikimedia.org/wikipedia/commons/8/83/South_London_and_Maudsley_NHS_Foundation_Trust_logo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96" y="6399881"/>
            <a:ext cx="2232248" cy="26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371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9303" y="116632"/>
            <a:ext cx="2128933" cy="491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fficeArt object" descr="Lambeth CCG col vB"/>
          <p:cNvPicPr>
            <a:picLocks noChangeAspect="1"/>
          </p:cNvPicPr>
          <p:nvPr userDrawn="1"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8704" y="6309320"/>
            <a:ext cx="1656184" cy="399979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8" name="Picture 2" descr="Lambeth logo_CMYK_for A4"/>
          <p:cNvPicPr>
            <a:picLocks noChangeAspect="1" noChangeArrowheads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2670" y="6309320"/>
            <a:ext cx="920660" cy="32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www.thamesreach.org.uk/EasySiteWeb/EasySite/StyleData/TRB_General/Images/trh_logo.gif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370" y="6307749"/>
            <a:ext cx="1292158" cy="50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\\cerfs02\RDDesktop$\mguest\Desktop\CertitudeLogo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6374253"/>
            <a:ext cx="1512168" cy="29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http://upload.wikimedia.org/wikipedia/commons/8/83/South_London_and_Maudsley_NHS_Foundation_Trust_logo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96" y="6399881"/>
            <a:ext cx="2232248" cy="26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223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614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6C138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464" y="116632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System Transformation</a:t>
            </a:r>
            <a:endParaRPr lang="en-GB" sz="36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84838" y="908720"/>
            <a:ext cx="2520000" cy="2520000"/>
            <a:chOff x="3348136" y="718517"/>
            <a:chExt cx="2326154" cy="2520000"/>
          </a:xfrm>
          <a:noFill/>
        </p:grpSpPr>
        <p:sp>
          <p:nvSpPr>
            <p:cNvPr id="6" name="Oval 5"/>
            <p:cNvSpPr/>
            <p:nvPr/>
          </p:nvSpPr>
          <p:spPr>
            <a:xfrm>
              <a:off x="3348136" y="718517"/>
              <a:ext cx="2326154" cy="252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endParaRPr>
            </a:p>
            <a:p>
              <a:pPr algn="ctr"/>
              <a:endParaRPr lang="en-GB" sz="1600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GB" sz="1400" b="1" dirty="0" smtClean="0">
                  <a:solidFill>
                    <a:srgbClr val="6C138F"/>
                  </a:solidFill>
                  <a:cs typeface="Arial" pitchFamily="34" charset="0"/>
                </a:rPr>
                <a:t>Living Well Network</a:t>
              </a:r>
            </a:p>
            <a:p>
              <a:pPr algn="ctr"/>
              <a:endParaRPr lang="en-GB" sz="200" dirty="0">
                <a:solidFill>
                  <a:schemeClr val="tx1"/>
                </a:solidFill>
                <a:cs typeface="Arial" pitchFamily="34" charset="0"/>
              </a:endParaRPr>
            </a:p>
            <a:p>
              <a:pPr algn="ctr"/>
              <a:r>
                <a:rPr lang="en-GB" sz="1200" dirty="0" smtClean="0">
                  <a:solidFill>
                    <a:schemeClr val="tx1"/>
                  </a:solidFill>
                  <a:cs typeface="Arial" pitchFamily="34" charset="0"/>
                </a:rPr>
                <a:t>Network </a:t>
              </a:r>
              <a:r>
                <a:rPr lang="en-GB" sz="1200" dirty="0">
                  <a:solidFill>
                    <a:schemeClr val="tx1"/>
                  </a:solidFill>
                  <a:cs typeface="Arial" pitchFamily="34" charset="0"/>
                </a:rPr>
                <a:t>of </a:t>
              </a:r>
              <a:r>
                <a:rPr lang="en-GB" sz="1200" dirty="0" smtClean="0">
                  <a:solidFill>
                    <a:schemeClr val="tx1"/>
                  </a:solidFill>
                  <a:cs typeface="Arial" pitchFamily="34" charset="0"/>
                </a:rPr>
                <a:t>support and services in communities </a:t>
              </a:r>
              <a:r>
                <a:rPr lang="en-GB" sz="1200" dirty="0">
                  <a:solidFill>
                    <a:schemeClr val="tx1"/>
                  </a:solidFill>
                  <a:cs typeface="Arial" pitchFamily="34" charset="0"/>
                </a:rPr>
                <a:t>to help </a:t>
              </a:r>
              <a:r>
                <a:rPr lang="en-GB" sz="1200" dirty="0" smtClean="0">
                  <a:solidFill>
                    <a:schemeClr val="tx1"/>
                  </a:solidFill>
                  <a:cs typeface="Arial" pitchFamily="34" charset="0"/>
                </a:rPr>
                <a:t>support people </a:t>
              </a:r>
              <a:r>
                <a:rPr lang="en-GB" sz="1200" dirty="0">
                  <a:solidFill>
                    <a:schemeClr val="tx1"/>
                  </a:solidFill>
                  <a:cs typeface="Arial" pitchFamily="34" charset="0"/>
                </a:rPr>
                <a:t>with mental health </a:t>
              </a:r>
              <a:r>
                <a:rPr lang="en-GB" sz="1200" dirty="0" smtClean="0">
                  <a:solidFill>
                    <a:schemeClr val="tx1"/>
                  </a:solidFill>
                  <a:cs typeface="Arial" pitchFamily="34" charset="0"/>
                </a:rPr>
                <a:t>problems</a:t>
              </a:r>
              <a:endParaRPr lang="en-GB" sz="1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8058" y="1068170"/>
              <a:ext cx="1146310" cy="44243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2575610" y="3573016"/>
            <a:ext cx="2520000" cy="2520000"/>
            <a:chOff x="6372472" y="692888"/>
            <a:chExt cx="2448000" cy="1728000"/>
          </a:xfrm>
          <a:noFill/>
        </p:grpSpPr>
        <p:sp>
          <p:nvSpPr>
            <p:cNvPr id="9" name="Oval 8"/>
            <p:cNvSpPr/>
            <p:nvPr/>
          </p:nvSpPr>
          <p:spPr>
            <a:xfrm>
              <a:off x="6372472" y="692888"/>
              <a:ext cx="2448000" cy="1728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>
                <a:solidFill>
                  <a:schemeClr val="tx1"/>
                </a:solidFill>
                <a:cs typeface="Arial" pitchFamily="34" charset="0"/>
              </a:endParaRPr>
            </a:p>
            <a:p>
              <a:pPr algn="ctr"/>
              <a:r>
                <a:rPr lang="en-GB" sz="1400" b="1" dirty="0" smtClean="0">
                  <a:solidFill>
                    <a:srgbClr val="6C138F"/>
                  </a:solidFill>
                  <a:cs typeface="Arial" pitchFamily="34" charset="0"/>
                </a:rPr>
                <a:t>Adult MH Services </a:t>
              </a:r>
              <a:endParaRPr lang="en-GB" sz="1400" b="1" dirty="0">
                <a:solidFill>
                  <a:srgbClr val="6C138F"/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tx1"/>
                  </a:solidFill>
                  <a:cs typeface="Arial" pitchFamily="34" charset="0"/>
                </a:rPr>
                <a:t>Improve ‘easy in’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tx1"/>
                  </a:solidFill>
                  <a:cs typeface="Arial" pitchFamily="34" charset="0"/>
                </a:rPr>
                <a:t>R</a:t>
              </a:r>
              <a:r>
                <a:rPr lang="en-GB" sz="1200" dirty="0" smtClean="0">
                  <a:solidFill>
                    <a:schemeClr val="tx1"/>
                  </a:solidFill>
                  <a:cs typeface="Arial" pitchFamily="34" charset="0"/>
                </a:rPr>
                <a:t>educe </a:t>
              </a:r>
              <a:r>
                <a:rPr lang="en-GB" sz="1200" dirty="0">
                  <a:solidFill>
                    <a:schemeClr val="tx1"/>
                  </a:solidFill>
                  <a:cs typeface="Arial" pitchFamily="34" charset="0"/>
                </a:rPr>
                <a:t>reliance on bed based services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tx1"/>
                  </a:solidFill>
                  <a:cs typeface="Arial" pitchFamily="34" charset="0"/>
                </a:rPr>
                <a:t>R</a:t>
              </a:r>
              <a:r>
                <a:rPr lang="en-GB" sz="1200" dirty="0" smtClean="0">
                  <a:solidFill>
                    <a:schemeClr val="tx1"/>
                  </a:solidFill>
                  <a:cs typeface="Arial" pitchFamily="34" charset="0"/>
                </a:rPr>
                <a:t>educe </a:t>
              </a:r>
              <a:r>
                <a:rPr lang="en-GB" sz="1200" dirty="0">
                  <a:solidFill>
                    <a:schemeClr val="tx1"/>
                  </a:solidFill>
                  <a:cs typeface="Arial" pitchFamily="34" charset="0"/>
                </a:rPr>
                <a:t>relapse rates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tx1"/>
                  </a:solidFill>
                  <a:cs typeface="Arial" pitchFamily="34" charset="0"/>
                </a:rPr>
                <a:t>T</a:t>
              </a:r>
              <a:r>
                <a:rPr lang="en-GB" sz="1200" dirty="0" smtClean="0">
                  <a:solidFill>
                    <a:schemeClr val="tx1"/>
                  </a:solidFill>
                  <a:cs typeface="Arial" pitchFamily="34" charset="0"/>
                </a:rPr>
                <a:t>ransfer </a:t>
              </a:r>
              <a:r>
                <a:rPr lang="en-GB" sz="1200" dirty="0">
                  <a:solidFill>
                    <a:schemeClr val="tx1"/>
                  </a:solidFill>
                  <a:cs typeface="Arial" pitchFamily="34" charset="0"/>
                </a:rPr>
                <a:t>patients to primary care</a:t>
              </a:r>
            </a:p>
          </p:txBody>
        </p:sp>
        <p:pic>
          <p:nvPicPr>
            <p:cNvPr id="10" name="Picture 1" descr="SouthLond Maudsley FT Col 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7810" y="939773"/>
              <a:ext cx="1528730" cy="17639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</p:pic>
      </p:grpSp>
      <p:sp>
        <p:nvSpPr>
          <p:cNvPr id="11" name="Oval 10"/>
          <p:cNvSpPr/>
          <p:nvPr/>
        </p:nvSpPr>
        <p:spPr>
          <a:xfrm>
            <a:off x="5055697" y="908720"/>
            <a:ext cx="2520000" cy="252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rgbClr val="6C138F"/>
                </a:solidFill>
                <a:cs typeface="Arial" pitchFamily="34" charset="0"/>
              </a:rPr>
              <a:t>Integrated </a:t>
            </a:r>
            <a:r>
              <a:rPr lang="en-GB" sz="1400" b="1" dirty="0">
                <a:solidFill>
                  <a:srgbClr val="6C138F"/>
                </a:solidFill>
                <a:cs typeface="Arial" pitchFamily="34" charset="0"/>
              </a:rPr>
              <a:t>Personalised Support </a:t>
            </a:r>
            <a:r>
              <a:rPr lang="en-GB" sz="1400" b="1" dirty="0" smtClean="0">
                <a:solidFill>
                  <a:srgbClr val="6C138F"/>
                </a:solidFill>
                <a:cs typeface="Arial" pitchFamily="34" charset="0"/>
              </a:rPr>
              <a:t>Alliance </a:t>
            </a:r>
            <a:endParaRPr lang="en-GB" sz="1400" b="1" dirty="0">
              <a:solidFill>
                <a:srgbClr val="6C138F"/>
              </a:solidFill>
              <a:cs typeface="Arial" pitchFamily="34" charset="0"/>
            </a:endParaRPr>
          </a:p>
          <a:p>
            <a:pPr algn="ctr"/>
            <a:r>
              <a:rPr lang="en-GB" sz="1100" dirty="0" smtClean="0">
                <a:solidFill>
                  <a:schemeClr val="tx1"/>
                </a:solidFill>
                <a:cs typeface="Arial" pitchFamily="34" charset="0"/>
              </a:rPr>
              <a:t>Support people with </a:t>
            </a:r>
            <a:r>
              <a:rPr lang="en-GB" sz="1100" dirty="0">
                <a:solidFill>
                  <a:schemeClr val="tx1"/>
                </a:solidFill>
                <a:cs typeface="Arial" pitchFamily="34" charset="0"/>
              </a:rPr>
              <a:t>severe and enduring mental health problems and complex life </a:t>
            </a:r>
            <a:r>
              <a:rPr lang="en-GB" sz="1100" dirty="0" smtClean="0">
                <a:solidFill>
                  <a:schemeClr val="tx1"/>
                </a:solidFill>
                <a:cs typeface="Arial" pitchFamily="34" charset="0"/>
              </a:rPr>
              <a:t>issues. Agrees </a:t>
            </a:r>
            <a:r>
              <a:rPr lang="en-GB" sz="1100" dirty="0">
                <a:solidFill>
                  <a:schemeClr val="tx1"/>
                </a:solidFill>
                <a:cs typeface="Arial" pitchFamily="34" charset="0"/>
              </a:rPr>
              <a:t>and manages funds for those assessed as needing funded personalised packages of care and support and Personal Budgets</a:t>
            </a:r>
          </a:p>
        </p:txBody>
      </p:sp>
      <p:sp>
        <p:nvSpPr>
          <p:cNvPr id="18" name="Arc 17"/>
          <p:cNvSpPr/>
          <p:nvPr/>
        </p:nvSpPr>
        <p:spPr>
          <a:xfrm rot="4686904">
            <a:off x="3939573" y="2584476"/>
            <a:ext cx="2232248" cy="2520280"/>
          </a:xfrm>
          <a:prstGeom prst="arc">
            <a:avLst/>
          </a:prstGeom>
          <a:ln w="76200">
            <a:solidFill>
              <a:srgbClr val="6C138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c 18"/>
          <p:cNvSpPr/>
          <p:nvPr/>
        </p:nvSpPr>
        <p:spPr>
          <a:xfrm rot="18695075">
            <a:off x="2441366" y="1338083"/>
            <a:ext cx="2958473" cy="3150992"/>
          </a:xfrm>
          <a:prstGeom prst="arc">
            <a:avLst/>
          </a:prstGeom>
          <a:ln w="76200">
            <a:solidFill>
              <a:srgbClr val="6C138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c 19"/>
          <p:cNvSpPr/>
          <p:nvPr/>
        </p:nvSpPr>
        <p:spPr>
          <a:xfrm rot="10563505">
            <a:off x="1261304" y="2259692"/>
            <a:ext cx="2232248" cy="2520280"/>
          </a:xfrm>
          <a:prstGeom prst="arc">
            <a:avLst/>
          </a:prstGeom>
          <a:ln w="76200">
            <a:solidFill>
              <a:srgbClr val="6C138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7401272" y="3284984"/>
            <a:ext cx="2330303" cy="2709982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u="sng" dirty="0" smtClean="0">
                <a:solidFill>
                  <a:srgbClr val="454545"/>
                </a:solidFill>
                <a:cs typeface="Arial" pitchFamily="34" charset="0"/>
              </a:rPr>
              <a:t>New Rules </a:t>
            </a:r>
            <a:r>
              <a:rPr lang="en-GB" sz="1200" b="1" dirty="0" smtClean="0">
                <a:solidFill>
                  <a:srgbClr val="454545"/>
                </a:solidFill>
                <a:cs typeface="Arial" pitchFamily="34" charset="0"/>
              </a:rPr>
              <a:t>- Care package and personal budget funding only approved if</a:t>
            </a:r>
          </a:p>
          <a:p>
            <a:pPr marL="171450" indent="-171450">
              <a:buFontTx/>
              <a:buChar char="-"/>
            </a:pPr>
            <a:r>
              <a:rPr lang="en-GB" sz="1200" dirty="0" smtClean="0">
                <a:solidFill>
                  <a:srgbClr val="454545"/>
                </a:solidFill>
                <a:cs typeface="Arial" pitchFamily="34" charset="0"/>
              </a:rPr>
              <a:t>User owned integrated assessment</a:t>
            </a:r>
          </a:p>
          <a:p>
            <a:pPr marL="171450" indent="-171450">
              <a:buFontTx/>
              <a:buChar char="-"/>
            </a:pPr>
            <a:r>
              <a:rPr lang="en-GB" sz="1200" dirty="0" smtClean="0">
                <a:solidFill>
                  <a:srgbClr val="454545"/>
                </a:solidFill>
                <a:cs typeface="Arial" pitchFamily="34" charset="0"/>
              </a:rPr>
              <a:t>User owned recovery and support plan</a:t>
            </a:r>
          </a:p>
          <a:p>
            <a:pPr marL="171450" indent="-171450">
              <a:buFontTx/>
              <a:buChar char="-"/>
            </a:pPr>
            <a:r>
              <a:rPr lang="en-GB" sz="1200" dirty="0" smtClean="0">
                <a:solidFill>
                  <a:srgbClr val="454545"/>
                </a:solidFill>
                <a:cs typeface="Arial" pitchFamily="34" charset="0"/>
              </a:rPr>
              <a:t>Commissioned service identified or rationale given for not using commissioned service</a:t>
            </a:r>
          </a:p>
          <a:p>
            <a:pPr marL="171450" indent="-171450">
              <a:buFontTx/>
              <a:buChar char="-"/>
            </a:pPr>
            <a:r>
              <a:rPr lang="en-GB" sz="1200" dirty="0" smtClean="0">
                <a:solidFill>
                  <a:srgbClr val="454545"/>
                </a:solidFill>
                <a:cs typeface="Arial" pitchFamily="34" charset="0"/>
              </a:rPr>
              <a:t>No residential care placements</a:t>
            </a:r>
            <a:endParaRPr lang="en-GB" sz="1200" dirty="0">
              <a:solidFill>
                <a:srgbClr val="454545"/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15552" y="4348902"/>
            <a:ext cx="1478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cs typeface="Arial" pitchFamily="34" charset="0"/>
              </a:rPr>
              <a:t>Early intervention and person centred support prevents crisis</a:t>
            </a:r>
            <a:endParaRPr lang="en-GB" sz="1200" dirty="0"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07974" y="3468717"/>
            <a:ext cx="13971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cs typeface="Arial" pitchFamily="34" charset="0"/>
              </a:rPr>
              <a:t>Identify appropriate personalised care packages (see below)</a:t>
            </a:r>
            <a:endParaRPr lang="en-GB" sz="1200" dirty="0"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52546" y="4675215"/>
            <a:ext cx="1681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cs typeface="Arial" pitchFamily="34" charset="0"/>
              </a:rPr>
              <a:t>In reach to plan discharges and co-design personalised support</a:t>
            </a:r>
          </a:p>
          <a:p>
            <a:pPr algn="ctr"/>
            <a:r>
              <a:rPr lang="en-GB" sz="1200" dirty="0" smtClean="0">
                <a:cs typeface="Arial" pitchFamily="34" charset="0"/>
              </a:rPr>
              <a:t>Approve and manage care packages</a:t>
            </a:r>
            <a:endParaRPr lang="en-GB" sz="1200" dirty="0"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77514" y="1702549"/>
            <a:ext cx="1716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cs typeface="Arial" pitchFamily="34" charset="0"/>
              </a:rPr>
              <a:t>Work with wider system to create appropriate services and support</a:t>
            </a:r>
            <a:endParaRPr lang="en-GB" sz="1200" dirty="0"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10910" y="808891"/>
            <a:ext cx="2023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GB" sz="1200" b="0" dirty="0">
                <a:solidFill>
                  <a:schemeClr val="tx1"/>
                </a:solidFill>
                <a:cs typeface="Arial" pitchFamily="34" charset="0"/>
              </a:rPr>
              <a:t>Approve small personal budgets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97006" y="3535371"/>
            <a:ext cx="1224916" cy="646331"/>
          </a:xfrm>
          <a:prstGeom prst="rect">
            <a:avLst/>
          </a:prstGeom>
          <a:ln w="19050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0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algn="l"/>
            <a:r>
              <a:rPr lang="en-GB" sz="1200" b="0" dirty="0">
                <a:solidFill>
                  <a:schemeClr val="tx1"/>
                </a:solidFill>
                <a:cs typeface="Arial" pitchFamily="34" charset="0"/>
              </a:rPr>
              <a:t>Short intense interventions </a:t>
            </a:r>
            <a:r>
              <a:rPr lang="en-GB" sz="1200" b="0" dirty="0" smtClean="0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en-GB" sz="1200" b="0" dirty="0" smtClean="0">
                <a:solidFill>
                  <a:schemeClr val="tx1"/>
                </a:solidFill>
                <a:cs typeface="Arial" pitchFamily="34" charset="0"/>
              </a:rPr>
            </a:br>
            <a:r>
              <a:rPr lang="en-GB" sz="1200" b="0" dirty="0" smtClean="0">
                <a:solidFill>
                  <a:schemeClr val="tx1"/>
                </a:solidFill>
                <a:cs typeface="Arial" pitchFamily="34" charset="0"/>
              </a:rPr>
              <a:t>if </a:t>
            </a:r>
            <a:r>
              <a:rPr lang="en-GB" sz="1200" b="0" dirty="0">
                <a:solidFill>
                  <a:schemeClr val="tx1"/>
                </a:solidFill>
                <a:cs typeface="Arial" pitchFamily="34" charset="0"/>
              </a:rPr>
              <a:t>needed</a:t>
            </a:r>
          </a:p>
        </p:txBody>
      </p:sp>
      <p:sp>
        <p:nvSpPr>
          <p:cNvPr id="28" name="Arc 27"/>
          <p:cNvSpPr/>
          <p:nvPr/>
        </p:nvSpPr>
        <p:spPr>
          <a:xfrm rot="21195517">
            <a:off x="6796775" y="1994394"/>
            <a:ext cx="1915553" cy="2082073"/>
          </a:xfrm>
          <a:prstGeom prst="arc">
            <a:avLst>
              <a:gd name="adj1" fmla="val 16200000"/>
              <a:gd name="adj2" fmla="val 956206"/>
            </a:avLst>
          </a:prstGeom>
          <a:ln w="76200">
            <a:solidFill>
              <a:srgbClr val="6C138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128464" y="762963"/>
            <a:ext cx="9649072" cy="0"/>
          </a:xfrm>
          <a:prstGeom prst="line">
            <a:avLst/>
          </a:prstGeom>
          <a:ln w="38100">
            <a:solidFill>
              <a:srgbClr val="6C13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292" y="980728"/>
            <a:ext cx="9741904" cy="53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8464" y="116632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 new model of care and support</a:t>
            </a:r>
            <a:endParaRPr lang="en-GB" sz="3600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28464" y="762963"/>
            <a:ext cx="9649072" cy="0"/>
          </a:xfrm>
          <a:prstGeom prst="line">
            <a:avLst/>
          </a:prstGeom>
          <a:ln w="38100">
            <a:solidFill>
              <a:srgbClr val="6C13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14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 of LWN V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76" t="14259" r="4209" b="8889"/>
          <a:stretch/>
        </p:blipFill>
        <p:spPr>
          <a:xfrm>
            <a:off x="142913" y="980728"/>
            <a:ext cx="9562615" cy="561945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16496" y="836712"/>
            <a:ext cx="8784976" cy="0"/>
          </a:xfrm>
          <a:prstGeom prst="line">
            <a:avLst/>
          </a:prstGeom>
          <a:ln>
            <a:solidFill>
              <a:srgbClr val="6C138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4488" y="282714"/>
            <a:ext cx="92170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latin typeface="Arial"/>
                <a:cs typeface="Arial"/>
              </a:rPr>
              <a:t>Living Well Network – Provider Alliance Group)</a:t>
            </a:r>
            <a:endParaRPr lang="en-US" sz="2500" b="1" dirty="0">
              <a:latin typeface="Arial"/>
              <a:cs typeface="Arial"/>
            </a:endParaRPr>
          </a:p>
        </p:txBody>
      </p:sp>
      <p:pic>
        <p:nvPicPr>
          <p:cNvPr id="6" name="Picture 5" descr="Map of LWN V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791" t="62243" r="18150" b="29029"/>
          <a:stretch/>
        </p:blipFill>
        <p:spPr>
          <a:xfrm>
            <a:off x="7017592" y="4951065"/>
            <a:ext cx="1247776" cy="638175"/>
          </a:xfrm>
          <a:prstGeom prst="rect">
            <a:avLst/>
          </a:prstGeom>
        </p:spPr>
      </p:pic>
      <p:pic>
        <p:nvPicPr>
          <p:cNvPr id="8" name="Picture 7" descr="Map of LWN V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801" t="58446" r="68504" b="39343"/>
          <a:stretch/>
        </p:blipFill>
        <p:spPr>
          <a:xfrm>
            <a:off x="7284609" y="5211579"/>
            <a:ext cx="692727" cy="16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379984" y="3050043"/>
            <a:ext cx="85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SLaM</a:t>
            </a:r>
            <a:endParaRPr lang="en-GB" sz="1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6856" y="2924944"/>
            <a:ext cx="7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Thames Reach</a:t>
            </a:r>
            <a:endParaRPr lang="en-GB" sz="1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04727" y="3068960"/>
            <a:ext cx="1368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Certitude</a:t>
            </a:r>
            <a:endParaRPr lang="en-GB" sz="1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46136" y="2780928"/>
            <a:ext cx="113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Adult social care (delivery)</a:t>
            </a:r>
            <a:endParaRPr lang="en-GB" sz="1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50011" y="5085184"/>
            <a:ext cx="2052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cs typeface="Arial" pitchFamily="34" charset="0"/>
              </a:rPr>
              <a:t>S 75 agreement</a:t>
            </a:r>
          </a:p>
          <a:p>
            <a:pPr marL="171450" indent="-171450">
              <a:buClr>
                <a:srgbClr val="6C138F"/>
              </a:buClr>
              <a:buSzPct val="130000"/>
              <a:buFont typeface="Arial" pitchFamily="34" charset="0"/>
              <a:buChar char="•"/>
            </a:pPr>
            <a:r>
              <a:rPr lang="en-GB" dirty="0" smtClean="0">
                <a:cs typeface="Arial" pitchFamily="34" charset="0"/>
              </a:rPr>
              <a:t>LBL/CCG</a:t>
            </a:r>
          </a:p>
          <a:p>
            <a:pPr marL="171450" indent="-171450">
              <a:buClr>
                <a:srgbClr val="6C138F"/>
              </a:buClr>
              <a:buSzPct val="130000"/>
              <a:buFont typeface="Arial" pitchFamily="34" charset="0"/>
              <a:buChar char="•"/>
            </a:pPr>
            <a:r>
              <a:rPr lang="en-GB" dirty="0" smtClean="0">
                <a:cs typeface="Arial" pitchFamily="34" charset="0"/>
              </a:rPr>
              <a:t>Pooled Fund</a:t>
            </a:r>
          </a:p>
          <a:p>
            <a:pPr marL="171450" indent="-171450">
              <a:buClr>
                <a:srgbClr val="6C138F"/>
              </a:buClr>
              <a:buSzPct val="130000"/>
              <a:buFont typeface="Arial" pitchFamily="34" charset="0"/>
              <a:buChar char="•"/>
            </a:pPr>
            <a:r>
              <a:rPr lang="en-GB" dirty="0" smtClean="0">
                <a:cs typeface="Arial" pitchFamily="34" charset="0"/>
              </a:rPr>
              <a:t>CCG lead</a:t>
            </a:r>
            <a:endParaRPr lang="en-GB" dirty="0"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05377" y="5099420"/>
            <a:ext cx="1839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cs typeface="Arial" pitchFamily="34" charset="0"/>
              </a:rPr>
              <a:t>Alliance agreement</a:t>
            </a:r>
          </a:p>
          <a:p>
            <a:r>
              <a:rPr lang="en-GB" dirty="0" smtClean="0">
                <a:cs typeface="Arial" pitchFamily="34" charset="0"/>
              </a:rPr>
              <a:t>Commissioner and provider</a:t>
            </a:r>
            <a:endParaRPr lang="en-GB" dirty="0"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8464" y="179929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Our Alliance Contract involving all parties</a:t>
            </a:r>
            <a:endParaRPr lang="en-GB" sz="3200" b="1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128464" y="762963"/>
            <a:ext cx="9649072" cy="0"/>
          </a:xfrm>
          <a:prstGeom prst="line">
            <a:avLst/>
          </a:prstGeom>
          <a:ln w="38100">
            <a:solidFill>
              <a:srgbClr val="6C13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993000" y="1196752"/>
            <a:ext cx="7920000" cy="2130290"/>
          </a:xfrm>
          <a:prstGeom prst="roundRect">
            <a:avLst/>
          </a:prstGeom>
          <a:solidFill>
            <a:srgbClr val="6C138F"/>
          </a:solidFill>
          <a:ln>
            <a:solidFill>
              <a:srgbClr val="6C1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993000" y="1537628"/>
            <a:ext cx="79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Lambeth CCG and LBL Commissioners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93000" y="2132856"/>
            <a:ext cx="792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(with s75 agreement)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36576" y="2615426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Certitude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12740" y="2615426"/>
            <a:ext cx="1836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Thames Reach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56154" y="2589303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chemeClr val="bg1"/>
                </a:solidFill>
              </a:rPr>
              <a:t>SLaM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11636" y="2589303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Adult Social Care (Delivery)</a:t>
            </a:r>
            <a:endParaRPr lang="en-GB" sz="2000" b="1" dirty="0">
              <a:solidFill>
                <a:schemeClr val="bg1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992760" y="3450745"/>
            <a:ext cx="1800000" cy="1433160"/>
            <a:chOff x="992760" y="3450745"/>
            <a:chExt cx="1800000" cy="1433160"/>
          </a:xfrm>
        </p:grpSpPr>
        <p:sp>
          <p:nvSpPr>
            <p:cNvPr id="31" name="Rounded Rectangle 30"/>
            <p:cNvSpPr/>
            <p:nvPr/>
          </p:nvSpPr>
          <p:spPr>
            <a:xfrm>
              <a:off x="992760" y="3450745"/>
              <a:ext cx="1800000" cy="1433160"/>
            </a:xfrm>
            <a:prstGeom prst="roundRect">
              <a:avLst/>
            </a:prstGeom>
            <a:solidFill>
              <a:srgbClr val="4BACC0"/>
            </a:solidFill>
            <a:ln>
              <a:solidFill>
                <a:srgbClr val="4BAC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82800" y="3567160"/>
              <a:ext cx="16199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chemeClr val="bg1"/>
                  </a:solidFill>
                </a:rPr>
                <a:t>NHS Standard Contract</a:t>
              </a:r>
            </a:p>
            <a:p>
              <a:pPr algn="ctr"/>
              <a:endParaRPr lang="en-GB" b="1" dirty="0">
                <a:solidFill>
                  <a:schemeClr val="bg1"/>
                </a:solidFill>
              </a:endParaRPr>
            </a:p>
            <a:p>
              <a:pPr algn="ctr"/>
              <a:r>
                <a:rPr lang="en-GB" b="1" dirty="0" err="1" smtClean="0">
                  <a:solidFill>
                    <a:schemeClr val="bg1"/>
                  </a:solidFill>
                </a:rPr>
                <a:t>SLaM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080992" y="3452408"/>
            <a:ext cx="1800000" cy="1433160"/>
            <a:chOff x="992760" y="3450745"/>
            <a:chExt cx="1800000" cy="1433160"/>
          </a:xfrm>
        </p:grpSpPr>
        <p:sp>
          <p:nvSpPr>
            <p:cNvPr id="35" name="Rounded Rectangle 34"/>
            <p:cNvSpPr/>
            <p:nvPr/>
          </p:nvSpPr>
          <p:spPr>
            <a:xfrm>
              <a:off x="992760" y="3450745"/>
              <a:ext cx="1800000" cy="1433160"/>
            </a:xfrm>
            <a:prstGeom prst="roundRect">
              <a:avLst/>
            </a:prstGeom>
            <a:solidFill>
              <a:srgbClr val="4BACC0"/>
            </a:solidFill>
            <a:ln>
              <a:solidFill>
                <a:srgbClr val="4BAC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82800" y="3567160"/>
              <a:ext cx="16199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chemeClr val="bg1"/>
                  </a:solidFill>
                </a:rPr>
                <a:t>NHS Standard Contract</a:t>
              </a:r>
            </a:p>
            <a:p>
              <a:pPr algn="ctr"/>
              <a:endParaRPr lang="en-GB" b="1" dirty="0">
                <a:solidFill>
                  <a:schemeClr val="bg1"/>
                </a:solidFill>
              </a:endParaRPr>
            </a:p>
            <a:p>
              <a:pPr algn="ctr"/>
              <a:r>
                <a:rPr lang="en-GB" b="1" dirty="0" smtClean="0">
                  <a:solidFill>
                    <a:schemeClr val="bg1"/>
                  </a:solidFill>
                </a:rPr>
                <a:t>Certitude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097216" y="3448387"/>
            <a:ext cx="1800000" cy="1433160"/>
            <a:chOff x="992760" y="3450745"/>
            <a:chExt cx="1800000" cy="1433160"/>
          </a:xfrm>
        </p:grpSpPr>
        <p:sp>
          <p:nvSpPr>
            <p:cNvPr id="38" name="Rounded Rectangle 37"/>
            <p:cNvSpPr/>
            <p:nvPr/>
          </p:nvSpPr>
          <p:spPr>
            <a:xfrm>
              <a:off x="992760" y="3450745"/>
              <a:ext cx="1800000" cy="1433160"/>
            </a:xfrm>
            <a:prstGeom prst="roundRect">
              <a:avLst/>
            </a:prstGeom>
            <a:solidFill>
              <a:srgbClr val="4BACC0"/>
            </a:solidFill>
            <a:ln>
              <a:solidFill>
                <a:srgbClr val="4BAC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082800" y="3567160"/>
              <a:ext cx="16199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chemeClr val="bg1"/>
                  </a:solidFill>
                </a:rPr>
                <a:t>NHS Standard Contract</a:t>
              </a:r>
            </a:p>
            <a:p>
              <a:pPr algn="ctr"/>
              <a:endParaRPr lang="en-GB" b="1" dirty="0">
                <a:solidFill>
                  <a:schemeClr val="bg1"/>
                </a:solidFill>
              </a:endParaRPr>
            </a:p>
            <a:p>
              <a:pPr algn="ctr"/>
              <a:r>
                <a:rPr lang="en-GB" b="1" dirty="0" smtClean="0">
                  <a:solidFill>
                    <a:schemeClr val="bg1"/>
                  </a:solidFill>
                </a:rPr>
                <a:t>Thames Reach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113000" y="3448387"/>
            <a:ext cx="1800000" cy="1470632"/>
            <a:chOff x="992760" y="3450745"/>
            <a:chExt cx="1800000" cy="1470632"/>
          </a:xfrm>
        </p:grpSpPr>
        <p:sp>
          <p:nvSpPr>
            <p:cNvPr id="41" name="Rounded Rectangle 40"/>
            <p:cNvSpPr/>
            <p:nvPr/>
          </p:nvSpPr>
          <p:spPr>
            <a:xfrm>
              <a:off x="992760" y="3450745"/>
              <a:ext cx="1800000" cy="1433160"/>
            </a:xfrm>
            <a:prstGeom prst="roundRect">
              <a:avLst/>
            </a:prstGeom>
            <a:solidFill>
              <a:srgbClr val="4BACC0"/>
            </a:solidFill>
            <a:ln>
              <a:solidFill>
                <a:srgbClr val="4BAC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82800" y="3567160"/>
              <a:ext cx="1619919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chemeClr val="bg1"/>
                  </a:solidFill>
                </a:rPr>
                <a:t>NHS Standard Contract</a:t>
              </a:r>
              <a:endParaRPr lang="en-GB" sz="1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GB" sz="1000" b="1" dirty="0">
                  <a:solidFill>
                    <a:schemeClr val="bg1"/>
                  </a:solidFill>
                </a:rPr>
                <a:t> </a:t>
              </a:r>
              <a:endParaRPr lang="en-GB" b="1" dirty="0">
                <a:solidFill>
                  <a:schemeClr val="bg1"/>
                </a:solidFill>
              </a:endParaRPr>
            </a:p>
            <a:p>
              <a:pPr algn="ctr"/>
              <a:r>
                <a:rPr lang="en-GB" b="1" dirty="0" smtClean="0">
                  <a:solidFill>
                    <a:schemeClr val="bg1"/>
                  </a:solidFill>
                </a:rPr>
                <a:t>Adult Social Care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74" name="Picture 2" descr="C:\Users\mguest\AppData\Local\Microsoft\Windows\Temporary Internet Files\Content.IE5\N1PL4BBU\75px-Green_tick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60" y="4935664"/>
            <a:ext cx="1223936" cy="122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guest\AppData\Local\Microsoft\Windows\Temporary Internet Files\Content.IE5\N1PL4BBU\75px-Green_tick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614" y="4935665"/>
            <a:ext cx="1223934" cy="122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92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28464" y="908720"/>
            <a:ext cx="96490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en-GB" sz="2000" kern="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Arial" pitchFamily="34" charset="0"/>
              </a:rPr>
              <a:t>These principles represent our shared values and our commitment to working </a:t>
            </a:r>
            <a:r>
              <a:rPr lang="en-GB" sz="20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Arial" pitchFamily="34" charset="0"/>
              </a:rPr>
              <a:t>together…</a:t>
            </a:r>
            <a:endParaRPr lang="en-GB" sz="2000" kern="0" dirty="0">
              <a:solidFill>
                <a:schemeClr val="tx1">
                  <a:lumMod val="85000"/>
                  <a:lumOff val="15000"/>
                </a:schemeClr>
              </a:solidFill>
              <a:ea typeface="Calibri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464" y="11663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Our Alliance Principles</a:t>
            </a:r>
            <a:endParaRPr lang="en-GB" sz="3600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28464" y="762963"/>
            <a:ext cx="9649072" cy="0"/>
          </a:xfrm>
          <a:prstGeom prst="line">
            <a:avLst/>
          </a:prstGeom>
          <a:ln w="38100">
            <a:solidFill>
              <a:srgbClr val="6C13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16497" y="1440066"/>
            <a:ext cx="9073008" cy="249299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lvl="0" indent="-342900">
              <a:spcAft>
                <a:spcPts val="600"/>
              </a:spcAft>
              <a:buClr>
                <a:srgbClr val="6C138F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en-GB" kern="0" dirty="0">
                <a:ea typeface="Calibri"/>
                <a:cs typeface="Arial" pitchFamily="34" charset="0"/>
              </a:rPr>
              <a:t>Co-production in all we do</a:t>
            </a:r>
          </a:p>
          <a:p>
            <a:pPr marL="342900" lvl="0" indent="-342900">
              <a:spcAft>
                <a:spcPts val="600"/>
              </a:spcAft>
              <a:buClr>
                <a:srgbClr val="6C138F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en-GB" kern="0" dirty="0">
                <a:ea typeface="Calibri"/>
                <a:cs typeface="Arial" pitchFamily="34" charset="0"/>
              </a:rPr>
              <a:t>Service user at the heart</a:t>
            </a:r>
          </a:p>
          <a:p>
            <a:pPr marL="342900" indent="-342900">
              <a:spcAft>
                <a:spcPts val="600"/>
              </a:spcAft>
              <a:buClr>
                <a:srgbClr val="6C138F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en-GB" kern="0" dirty="0">
                <a:ea typeface="Calibri"/>
                <a:cs typeface="Arial" pitchFamily="34" charset="0"/>
              </a:rPr>
              <a:t>Honesty</a:t>
            </a:r>
          </a:p>
          <a:p>
            <a:pPr marL="342900" lvl="0" indent="-342900">
              <a:spcAft>
                <a:spcPts val="600"/>
              </a:spcAft>
              <a:buClr>
                <a:srgbClr val="6C138F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en-GB" kern="0" dirty="0">
                <a:ea typeface="Calibri"/>
                <a:cs typeface="Arial" pitchFamily="34" charset="0"/>
              </a:rPr>
              <a:t>Best for service decision making for service improvement and development </a:t>
            </a:r>
            <a:r>
              <a:rPr lang="en-GB" kern="0" dirty="0" smtClean="0">
                <a:ea typeface="Calibri"/>
                <a:cs typeface="Arial" pitchFamily="34" charset="0"/>
              </a:rPr>
              <a:t>decisions</a:t>
            </a:r>
          </a:p>
          <a:p>
            <a:pPr marL="342900" lvl="0" indent="-342900">
              <a:spcAft>
                <a:spcPts val="600"/>
              </a:spcAft>
              <a:buClr>
                <a:srgbClr val="6C138F"/>
              </a:buClr>
              <a:buSzPct val="130000"/>
              <a:buFont typeface="Arial" panose="020B0604020202020204" pitchFamily="34" charset="0"/>
              <a:buChar char="•"/>
              <a:defRPr/>
            </a:pPr>
            <a:endParaRPr lang="en-GB" kern="0" dirty="0">
              <a:ea typeface="Calibri"/>
              <a:cs typeface="Arial" pitchFamily="34" charset="0"/>
            </a:endParaRPr>
          </a:p>
          <a:p>
            <a:pPr marL="342900" lvl="0" indent="-342900">
              <a:spcAft>
                <a:spcPts val="600"/>
              </a:spcAft>
              <a:buClr>
                <a:srgbClr val="6C138F"/>
              </a:buClr>
              <a:buSzPct val="130000"/>
              <a:buFont typeface="Arial" panose="020B0604020202020204" pitchFamily="34" charset="0"/>
              <a:buChar char="•"/>
              <a:defRPr/>
            </a:pPr>
            <a:endParaRPr lang="en-GB" kern="0" dirty="0">
              <a:ea typeface="Calibri"/>
              <a:cs typeface="Arial" pitchFamily="34" charset="0"/>
            </a:endParaRPr>
          </a:p>
          <a:p>
            <a:pPr marL="342900" lvl="0" indent="-342900">
              <a:spcAft>
                <a:spcPts val="600"/>
              </a:spcAft>
              <a:buClr>
                <a:srgbClr val="6C138F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en-GB" kern="0" dirty="0">
                <a:ea typeface="Calibri"/>
                <a:cs typeface="Arial" pitchFamily="34" charset="0"/>
              </a:rPr>
              <a:t>Empathy and understanding of each </a:t>
            </a:r>
            <a:r>
              <a:rPr lang="en-GB" kern="0" dirty="0" smtClean="0">
                <a:ea typeface="Calibri"/>
                <a:cs typeface="Arial" pitchFamily="34" charset="0"/>
              </a:rPr>
              <a:t>other</a:t>
            </a:r>
            <a:endParaRPr lang="en-GB" kern="0" dirty="0">
              <a:ea typeface="Calibri"/>
              <a:cs typeface="Arial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6C138F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en-GB" kern="0" dirty="0">
                <a:ea typeface="Calibri"/>
                <a:cs typeface="Arial" pitchFamily="34" charset="0"/>
              </a:rPr>
              <a:t>Openness through open book reporting and accounting</a:t>
            </a:r>
          </a:p>
          <a:p>
            <a:pPr marL="342900" indent="-342900">
              <a:spcAft>
                <a:spcPts val="600"/>
              </a:spcAft>
              <a:buClr>
                <a:srgbClr val="6C138F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en-GB" kern="0" dirty="0">
                <a:ea typeface="Calibri"/>
                <a:cs typeface="Arial" pitchFamily="34" charset="0"/>
              </a:rPr>
              <a:t>Transparency through publication of our outcomes and performance</a:t>
            </a:r>
          </a:p>
          <a:p>
            <a:pPr marL="342900" indent="-342900">
              <a:spcAft>
                <a:spcPts val="600"/>
              </a:spcAft>
              <a:buClr>
                <a:srgbClr val="6C138F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en-GB" kern="0" dirty="0">
                <a:ea typeface="Calibri"/>
                <a:cs typeface="Arial" pitchFamily="34" charset="0"/>
              </a:rPr>
              <a:t>Unanimous decision </a:t>
            </a:r>
            <a:r>
              <a:rPr lang="en-GB" kern="0" dirty="0" smtClean="0">
                <a:ea typeface="Calibri"/>
                <a:cs typeface="Arial" pitchFamily="34" charset="0"/>
              </a:rPr>
              <a:t>making</a:t>
            </a:r>
            <a:endParaRPr lang="en-GB" kern="0" dirty="0">
              <a:ea typeface="Calibri"/>
              <a:cs typeface="Arial" pitchFamily="34" charset="0"/>
            </a:endParaRPr>
          </a:p>
        </p:txBody>
      </p:sp>
      <p:pic>
        <p:nvPicPr>
          <p:cNvPr id="4098" name="Picture 2" descr="http://www.socialbusinessnews.com/wp-content/uploads/2012/01/collaboration-principl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3" b="7577"/>
          <a:stretch/>
        </p:blipFill>
        <p:spPr bwMode="auto">
          <a:xfrm>
            <a:off x="2152650" y="3472305"/>
            <a:ext cx="5600700" cy="283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4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509635"/>
              </p:ext>
            </p:extLst>
          </p:nvPr>
        </p:nvGraphicFramePr>
        <p:xfrm>
          <a:off x="385394" y="1052736"/>
          <a:ext cx="9176118" cy="5290039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348409"/>
                <a:gridCol w="1316811"/>
                <a:gridCol w="2779934"/>
                <a:gridCol w="1389967"/>
                <a:gridCol w="2340997"/>
              </a:tblGrid>
              <a:tr h="31008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Key Results Area</a:t>
                      </a:r>
                      <a:endParaRPr lang="en-GB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54" marR="361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Sub area </a:t>
                      </a:r>
                      <a:endParaRPr lang="en-GB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54" marR="36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itchFamily="34" charset="0"/>
                          <a:cs typeface="Arial" pitchFamily="34" charset="0"/>
                        </a:rPr>
                        <a:t>Measure </a:t>
                      </a:r>
                      <a:endParaRPr lang="en-GB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54" marR="36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itchFamily="34" charset="0"/>
                          <a:cs typeface="Arial" pitchFamily="34" charset="0"/>
                        </a:rPr>
                        <a:t>Evaluation</a:t>
                      </a:r>
                      <a:endParaRPr lang="en-GB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54" marR="36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Gamebreaking</a:t>
                      </a: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Target </a:t>
                      </a:r>
                      <a:r>
                        <a:rPr lang="en-GB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by </a:t>
                      </a:r>
                      <a:r>
                        <a:rPr lang="en-GB" sz="1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Yr</a:t>
                      </a: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2)</a:t>
                      </a:r>
                      <a:endParaRPr lang="en-GB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54" marR="36154" marT="0" marB="0"/>
                </a:tc>
              </a:tr>
              <a:tr h="518020">
                <a:tc rowSpan="3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Recovery and staying well </a:t>
                      </a:r>
                      <a:endParaRPr lang="en-GB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54" marR="361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itchFamily="34" charset="0"/>
                          <a:cs typeface="Arial" pitchFamily="34" charset="0"/>
                        </a:rPr>
                        <a:t>Improved mental health and wellbeing</a:t>
                      </a:r>
                      <a:endParaRPr lang="en-GB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54" marR="36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GB" sz="10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 of people with increased and sustained score on Recovery Star</a:t>
                      </a:r>
                      <a:endParaRPr lang="en-GB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54" marR="36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GB" sz="10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Peer evaluator panel will determine level of performance</a:t>
                      </a:r>
                      <a:endParaRPr lang="en-GB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54" marR="36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GB" sz="10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All people report an improvement in scores.</a:t>
                      </a:r>
                      <a:endParaRPr lang="en-GB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54" marR="36154" marT="0" marB="0"/>
                </a:tc>
              </a:tr>
              <a:tr h="12333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itchFamily="34" charset="0"/>
                          <a:cs typeface="Arial" pitchFamily="34" charset="0"/>
                        </a:rPr>
                        <a:t>People’s physical health has been addressed and managed</a:t>
                      </a:r>
                      <a:endParaRPr lang="en-GB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54" marR="36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GB" sz="10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 of people achieving each level below:</a:t>
                      </a:r>
                      <a:endParaRPr lang="en-GB" sz="10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1) annual GP visit (minimum); </a:t>
                      </a: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2) health action plan (stretch); </a:t>
                      </a: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3) demonstrating improvement on health action plan (</a:t>
                      </a:r>
                      <a:r>
                        <a:rPr lang="en-GB" sz="1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gamebreaking</a:t>
                      </a: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GB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54" marR="36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GB" sz="10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Data submission and aggregation</a:t>
                      </a:r>
                      <a:endParaRPr lang="en-GB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54" marR="36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GB" sz="10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80% of people have improvement in their own health action plan</a:t>
                      </a:r>
                      <a:endParaRPr lang="en-GB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54" marR="36154" marT="0" marB="0"/>
                </a:tc>
              </a:tr>
              <a:tr h="76469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itchFamily="34" charset="0"/>
                          <a:cs typeface="Arial" pitchFamily="34" charset="0"/>
                        </a:rPr>
                        <a:t>Reduced unplanned use of services</a:t>
                      </a:r>
                      <a:endParaRPr lang="en-GB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54" marR="36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GB" sz="10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Number of attendances at A&amp;E</a:t>
                      </a:r>
                      <a:endParaRPr lang="en-GB" sz="100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GB" sz="10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Number of unplanned admissions</a:t>
                      </a:r>
                      <a:endParaRPr lang="en-GB" sz="100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GB" sz="10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Number of MHA admissions</a:t>
                      </a:r>
                      <a:endParaRPr lang="en-GB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54" marR="36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GB" sz="10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Data submission and aggregation</a:t>
                      </a:r>
                      <a:endParaRPr lang="en-GB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54" marR="36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GB" sz="10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20% reduction in A&amp;E attendance and unplanned admission.</a:t>
                      </a:r>
                      <a:endParaRPr lang="en-GB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54" marR="36154" marT="0" marB="0"/>
                </a:tc>
              </a:tr>
              <a:tr h="904923">
                <a:tc row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GB" sz="10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Own choices</a:t>
                      </a:r>
                      <a:endParaRPr lang="en-GB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54" marR="361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GB" sz="10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People live in a place of their own choosing</a:t>
                      </a:r>
                      <a:endParaRPr lang="en-GB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54" marR="36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GB" sz="10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% of people in their own settled and sustained accommodation. </a:t>
                      </a:r>
                      <a:endParaRPr lang="en-GB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54" marR="36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GB" sz="10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Data submission and aggregation</a:t>
                      </a:r>
                      <a:endParaRPr lang="en-GB" sz="100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GB" sz="10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Peer evaluator panel to check choice element</a:t>
                      </a:r>
                      <a:endParaRPr lang="en-GB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54" marR="36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GB" sz="10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Of those people able/choosing to move on 90% will be in their own settled accommodation. </a:t>
                      </a:r>
                      <a:endParaRPr lang="en-GB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54" marR="36154" marT="0" marB="0"/>
                </a:tc>
              </a:tr>
              <a:tr h="41742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GB" sz="10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People have personal budgets</a:t>
                      </a:r>
                      <a:endParaRPr lang="en-GB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54" marR="36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Number of people with personal budget by end of Year 2</a:t>
                      </a:r>
                      <a:endParaRPr lang="en-GB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54" marR="36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GB" sz="10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Data submission and aggregation</a:t>
                      </a:r>
                      <a:endParaRPr lang="en-GB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54" marR="36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GB" sz="10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75% will access a personal budget (of those people able/choosing) </a:t>
                      </a:r>
                      <a:endParaRPr lang="en-GB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54" marR="36154" marT="0" marB="0"/>
                </a:tc>
              </a:tr>
              <a:tr h="518020">
                <a:tc row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itchFamily="34" charset="0"/>
                          <a:cs typeface="Arial" pitchFamily="34" charset="0"/>
                        </a:rPr>
                        <a:t>Participation</a:t>
                      </a:r>
                      <a:endParaRPr lang="en-GB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54" marR="361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itchFamily="34" charset="0"/>
                          <a:cs typeface="Arial" pitchFamily="34" charset="0"/>
                        </a:rPr>
                        <a:t>More people remain in or are started on pathway to work</a:t>
                      </a:r>
                      <a:endParaRPr lang="en-GB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54" marR="36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GB" sz="10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Percentage of people are in training, volunteering or in open or self-employment</a:t>
                      </a:r>
                      <a:endParaRPr lang="en-GB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54" marR="36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GB" sz="10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Data submission and aggregation</a:t>
                      </a:r>
                      <a:endParaRPr lang="en-GB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54" marR="36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GB" sz="10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30% for legacy clients. 70% for new clients </a:t>
                      </a:r>
                      <a:endParaRPr lang="en-GB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54" marR="36154" marT="0" marB="0"/>
                </a:tc>
              </a:tr>
              <a:tr h="51802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itchFamily="34" charset="0"/>
                          <a:cs typeface="Arial" pitchFamily="34" charset="0"/>
                        </a:rPr>
                        <a:t>All have meaningful connections </a:t>
                      </a:r>
                      <a:endParaRPr lang="en-GB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54" marR="36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GB" sz="10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Percentage of people reporting improved meaningful connections</a:t>
                      </a:r>
                      <a:endParaRPr lang="en-GB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54" marR="36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GB" sz="10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Peer evaluator panel will determine level of performance</a:t>
                      </a:r>
                      <a:endParaRPr lang="en-GB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54" marR="36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GB" sz="10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100% </a:t>
                      </a:r>
                      <a:endParaRPr lang="en-GB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54" marR="36154" marT="0" marB="0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8464" y="11663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IPSA - Outcomes</a:t>
            </a:r>
            <a:endParaRPr lang="en-GB" sz="3600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28464" y="762963"/>
            <a:ext cx="9649072" cy="0"/>
          </a:xfrm>
          <a:prstGeom prst="line">
            <a:avLst/>
          </a:prstGeom>
          <a:ln w="38100">
            <a:solidFill>
              <a:srgbClr val="6C13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75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95300" y="2448168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95813364"/>
              </p:ext>
            </p:extLst>
          </p:nvPr>
        </p:nvGraphicFramePr>
        <p:xfrm>
          <a:off x="416496" y="1208129"/>
          <a:ext cx="9145016" cy="506707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642029"/>
                <a:gridCol w="1381053"/>
                <a:gridCol w="1491236"/>
                <a:gridCol w="1491236"/>
                <a:gridCol w="1491236"/>
                <a:gridCol w="1648226"/>
              </a:tblGrid>
              <a:tr h="197595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Outcome</a:t>
                      </a:r>
                      <a:endParaRPr lang="en-GB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392" marR="45392" marT="6741" marB="0"/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People make their own choices and achieve their personal goals</a:t>
                      </a:r>
                      <a:endParaRPr lang="en-GB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392" marR="45392" marT="6741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97595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Objective</a:t>
                      </a:r>
                      <a:endParaRPr lang="en-GB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392" marR="45392" marT="6741" marB="0"/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People live in a place of their own choosing</a:t>
                      </a:r>
                      <a:endParaRPr lang="en-GB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392" marR="45392" marT="6741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97595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KRA Description</a:t>
                      </a:r>
                      <a:endParaRPr lang="en-GB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392" marR="45392" marT="6741" marB="0"/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Self determination</a:t>
                      </a:r>
                      <a:endParaRPr lang="en-GB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392" marR="45392" marT="6741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97595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KPI Description</a:t>
                      </a:r>
                      <a:endParaRPr lang="en-GB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392" marR="45392" marT="6741" marB="0"/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Accommodation</a:t>
                      </a:r>
                      <a:endParaRPr lang="en-GB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392" marR="45392" marT="6741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11669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KPI Measure</a:t>
                      </a:r>
                      <a:endParaRPr lang="en-GB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392" marR="45392" marT="6741" marB="0"/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Number of people in their own settled and sustained accommodation</a:t>
                      </a:r>
                      <a:endParaRPr lang="en-GB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392" marR="45392" marT="6741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97595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KPI Weighting</a:t>
                      </a:r>
                      <a:endParaRPr lang="en-GB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392" marR="45392" marT="6741" marB="0"/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12.5% Gainshare/12.5% Painshare</a:t>
                      </a:r>
                      <a:endParaRPr lang="en-GB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392" marR="45392" marT="6741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50803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KPI Score</a:t>
                      </a:r>
                      <a:endParaRPr lang="en-GB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392" marR="45392" marT="6741" marB="0"/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Percentage of all people in the IPSA cohort who are in their own settled and sustained accommodation</a:t>
                      </a:r>
                      <a:endParaRPr lang="en-GB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392" marR="45392" marT="6741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50803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Measurement period</a:t>
                      </a:r>
                      <a:endParaRPr lang="en-GB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392" marR="45392" marT="6741" marB="0"/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Annual</a:t>
                      </a:r>
                      <a:endParaRPr lang="en-GB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392" marR="45392" marT="6741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97595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Aggregation</a:t>
                      </a:r>
                      <a:endParaRPr lang="en-GB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392" marR="45392" marT="6741" marB="0"/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Linear</a:t>
                      </a:r>
                      <a:endParaRPr lang="en-GB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392" marR="45392" marT="6741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33882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Definition</a:t>
                      </a:r>
                      <a:endParaRPr lang="en-GB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392" marR="45392" marT="6741" marB="0"/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Settled accommodation: individual or shared accommodation of their own choice (including short term assured tenancy)</a:t>
                      </a:r>
                    </a:p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Sustained accommodation: accommodation they have maintained for at least one year</a:t>
                      </a:r>
                      <a:endParaRPr lang="en-GB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392" marR="45392" marT="6741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97595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Score</a:t>
                      </a:r>
                      <a:endParaRPr lang="en-GB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392" marR="45392" marT="674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Gamebreaking</a:t>
                      </a:r>
                      <a:endParaRPr lang="en-GB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392" marR="45392" marT="67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Stretch</a:t>
                      </a:r>
                      <a:endParaRPr lang="en-GB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392" marR="45392" marT="67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Minimum</a:t>
                      </a:r>
                      <a:endParaRPr lang="en-GB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392" marR="45392" marT="67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Poor</a:t>
                      </a:r>
                      <a:endParaRPr lang="en-GB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392" marR="45392" marT="67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Failure</a:t>
                      </a:r>
                      <a:endParaRPr lang="en-GB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392" marR="45392" marT="6741" marB="0" anchor="ctr"/>
                </a:tc>
              </a:tr>
              <a:tr h="1032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 of people in their own settled and sustained accommodation in Year 1</a:t>
                      </a:r>
                      <a:endParaRPr lang="en-GB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392" marR="45392" marT="67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50%</a:t>
                      </a:r>
                      <a:endParaRPr lang="en-GB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392" marR="45392" marT="67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40%</a:t>
                      </a:r>
                      <a:endParaRPr lang="en-GB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392" marR="45392" marT="67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30%</a:t>
                      </a:r>
                      <a:endParaRPr lang="en-GB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392" marR="45392" marT="67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20%</a:t>
                      </a:r>
                      <a:endParaRPr lang="en-GB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392" marR="45392" marT="67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&lt;10%</a:t>
                      </a:r>
                      <a:endParaRPr lang="en-GB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392" marR="45392" marT="6741" marB="0" anchor="ctr"/>
                </a:tc>
              </a:tr>
              <a:tr h="11668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 of people in their own settled and sustained accommodation in Year 2</a:t>
                      </a:r>
                      <a:endParaRPr lang="en-GB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392" marR="45392" marT="67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90%</a:t>
                      </a:r>
                      <a:endParaRPr lang="en-GB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392" marR="45392" marT="67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85%</a:t>
                      </a:r>
                      <a:endParaRPr lang="en-GB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392" marR="45392" marT="67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75%</a:t>
                      </a:r>
                      <a:endParaRPr lang="en-GB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392" marR="45392" marT="67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60%</a:t>
                      </a:r>
                      <a:endParaRPr lang="en-GB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392" marR="45392" marT="67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&lt;50%</a:t>
                      </a:r>
                      <a:endParaRPr lang="en-GB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392" marR="45392" marT="6741" marB="0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8464" y="11663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Key Result Areas - Housing</a:t>
            </a:r>
            <a:endParaRPr lang="en-GB" sz="3600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28464" y="762963"/>
            <a:ext cx="9649072" cy="0"/>
          </a:xfrm>
          <a:prstGeom prst="line">
            <a:avLst/>
          </a:prstGeom>
          <a:ln w="38100">
            <a:solidFill>
              <a:srgbClr val="6C13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04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H Alliances PP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LH Alliances PP template</Template>
  <TotalTime>12804</TotalTime>
  <Words>758</Words>
  <Application>Microsoft Office PowerPoint</Application>
  <PresentationFormat>A4 Paper (210x297 mm)</PresentationFormat>
  <Paragraphs>152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LH Alliances PP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Newcastle Bridges Clinical Commissioning Group - proposal for alliance contract initiation and development</dc:title>
  <dc:creator>Linda</dc:creator>
  <cp:lastModifiedBy>Daniel Button</cp:lastModifiedBy>
  <cp:revision>412</cp:revision>
  <cp:lastPrinted>2015-03-20T15:59:41Z</cp:lastPrinted>
  <dcterms:created xsi:type="dcterms:W3CDTF">2012-06-06T11:32:38Z</dcterms:created>
  <dcterms:modified xsi:type="dcterms:W3CDTF">2015-04-15T12:59:58Z</dcterms:modified>
</cp:coreProperties>
</file>